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ppt/notesSlides/notesSlide280.xml" ContentType="application/vnd.openxmlformats-officedocument.presentationml.notesSlide+xml"/>
  <Override PartName="/ppt/notesSlides/notesSlide281.xml" ContentType="application/vnd.openxmlformats-officedocument.presentationml.notesSlide+xml"/>
  <Override PartName="/ppt/notesSlides/notesSlide282.xml" ContentType="application/vnd.openxmlformats-officedocument.presentationml.notesSlide+xml"/>
  <Override PartName="/ppt/notesSlides/notesSlide283.xml" ContentType="application/vnd.openxmlformats-officedocument.presentationml.notesSlide+xml"/>
  <Override PartName="/ppt/notesSlides/notesSlide284.xml" ContentType="application/vnd.openxmlformats-officedocument.presentationml.notesSlide+xml"/>
  <Override PartName="/ppt/notesSlides/notesSlide285.xml" ContentType="application/vnd.openxmlformats-officedocument.presentationml.notesSlide+xml"/>
  <Override PartName="/ppt/notesSlides/notesSlide286.xml" ContentType="application/vnd.openxmlformats-officedocument.presentationml.notesSlide+xml"/>
  <Override PartName="/ppt/notesSlides/notesSlide287.xml" ContentType="application/vnd.openxmlformats-officedocument.presentationml.notesSlide+xml"/>
  <Override PartName="/ppt/notesSlides/notesSlide288.xml" ContentType="application/vnd.openxmlformats-officedocument.presentationml.notesSlide+xml"/>
  <Override PartName="/ppt/notesSlides/notesSlide289.xml" ContentType="application/vnd.openxmlformats-officedocument.presentationml.notesSlide+xml"/>
  <Override PartName="/ppt/notesSlides/notesSlide290.xml" ContentType="application/vnd.openxmlformats-officedocument.presentationml.notesSlide+xml"/>
  <Override PartName="/ppt/notesSlides/notesSlide291.xml" ContentType="application/vnd.openxmlformats-officedocument.presentationml.notesSlide+xml"/>
  <Override PartName="/ppt/notesSlides/notesSlide292.xml" ContentType="application/vnd.openxmlformats-officedocument.presentationml.notesSlide+xml"/>
  <Override PartName="/ppt/notesSlides/notesSlide293.xml" ContentType="application/vnd.openxmlformats-officedocument.presentationml.notesSlide+xml"/>
  <Override PartName="/ppt/notesSlides/notesSlide294.xml" ContentType="application/vnd.openxmlformats-officedocument.presentationml.notesSlide+xml"/>
  <Override PartName="/ppt/notesSlides/notesSlide295.xml" ContentType="application/vnd.openxmlformats-officedocument.presentationml.notesSlide+xml"/>
  <Override PartName="/ppt/notesSlides/notesSlide296.xml" ContentType="application/vnd.openxmlformats-officedocument.presentationml.notesSlide+xml"/>
  <Override PartName="/ppt/notesSlides/notesSlide297.xml" ContentType="application/vnd.openxmlformats-officedocument.presentationml.notesSlide+xml"/>
  <Override PartName="/ppt/notesSlides/notesSlide298.xml" ContentType="application/vnd.openxmlformats-officedocument.presentationml.notesSlide+xml"/>
  <Override PartName="/ppt/notesSlides/notesSlide299.xml" ContentType="application/vnd.openxmlformats-officedocument.presentationml.notesSlide+xml"/>
  <Override PartName="/ppt/notesSlides/notesSlide300.xml" ContentType="application/vnd.openxmlformats-officedocument.presentationml.notesSlide+xml"/>
  <Override PartName="/ppt/notesSlides/notesSlide301.xml" ContentType="application/vnd.openxmlformats-officedocument.presentationml.notesSlide+xml"/>
  <Override PartName="/ppt/notesSlides/notesSlide302.xml" ContentType="application/vnd.openxmlformats-officedocument.presentationml.notesSlide+xml"/>
  <Override PartName="/ppt/notesSlides/notesSlide303.xml" ContentType="application/vnd.openxmlformats-officedocument.presentationml.notesSlide+xml"/>
  <Override PartName="/ppt/notesSlides/notesSlide304.xml" ContentType="application/vnd.openxmlformats-officedocument.presentationml.notesSlide+xml"/>
  <Override PartName="/ppt/notesSlides/notesSlide305.xml" ContentType="application/vnd.openxmlformats-officedocument.presentationml.notesSlide+xml"/>
  <Override PartName="/ppt/notesSlides/notesSlide306.xml" ContentType="application/vnd.openxmlformats-officedocument.presentationml.notesSlide+xml"/>
  <Override PartName="/ppt/notesSlides/notesSlide307.xml" ContentType="application/vnd.openxmlformats-officedocument.presentationml.notesSlide+xml"/>
  <Override PartName="/ppt/notesSlides/notesSlide308.xml" ContentType="application/vnd.openxmlformats-officedocument.presentationml.notesSlide+xml"/>
  <Override PartName="/ppt/notesSlides/notesSlide309.xml" ContentType="application/vnd.openxmlformats-officedocument.presentationml.notesSlide+xml"/>
  <Override PartName="/ppt/notesSlides/notesSlide310.xml" ContentType="application/vnd.openxmlformats-officedocument.presentationml.notesSlide+xml"/>
  <Override PartName="/ppt/notesSlides/notesSlide311.xml" ContentType="application/vnd.openxmlformats-officedocument.presentationml.notesSlide+xml"/>
  <Override PartName="/ppt/notesSlides/notesSlide312.xml" ContentType="application/vnd.openxmlformats-officedocument.presentationml.notesSlide+xml"/>
  <Override PartName="/ppt/notesSlides/notesSlide313.xml" ContentType="application/vnd.openxmlformats-officedocument.presentationml.notesSlide+xml"/>
  <Override PartName="/ppt/notesSlides/notesSlide314.xml" ContentType="application/vnd.openxmlformats-officedocument.presentationml.notesSlide+xml"/>
  <Override PartName="/ppt/notesSlides/notesSlide315.xml" ContentType="application/vnd.openxmlformats-officedocument.presentationml.notesSlide+xml"/>
  <Override PartName="/ppt/notesSlides/notesSlide316.xml" ContentType="application/vnd.openxmlformats-officedocument.presentationml.notesSlide+xml"/>
  <Override PartName="/ppt/notesSlides/notesSlide317.xml" ContentType="application/vnd.openxmlformats-officedocument.presentationml.notesSlide+xml"/>
  <Override PartName="/ppt/notesSlides/notesSlide318.xml" ContentType="application/vnd.openxmlformats-officedocument.presentationml.notesSlide+xml"/>
  <Override PartName="/ppt/notesSlides/notesSlide319.xml" ContentType="application/vnd.openxmlformats-officedocument.presentationml.notesSlide+xml"/>
  <Override PartName="/ppt/notesSlides/notesSlide320.xml" ContentType="application/vnd.openxmlformats-officedocument.presentationml.notesSlide+xml"/>
  <Override PartName="/ppt/notesSlides/notesSlide321.xml" ContentType="application/vnd.openxmlformats-officedocument.presentationml.notesSlide+xml"/>
  <Override PartName="/ppt/notesSlides/notesSlide322.xml" ContentType="application/vnd.openxmlformats-officedocument.presentationml.notesSlide+xml"/>
  <Override PartName="/ppt/notesSlides/notesSlide323.xml" ContentType="application/vnd.openxmlformats-officedocument.presentationml.notesSlide+xml"/>
  <Override PartName="/ppt/notesSlides/notesSlide324.xml" ContentType="application/vnd.openxmlformats-officedocument.presentationml.notesSlide+xml"/>
  <Override PartName="/ppt/notesSlides/notesSlide325.xml" ContentType="application/vnd.openxmlformats-officedocument.presentationml.notesSlide+xml"/>
  <Override PartName="/ppt/notesSlides/notesSlide326.xml" ContentType="application/vnd.openxmlformats-officedocument.presentationml.notesSlide+xml"/>
  <Override PartName="/ppt/notesSlides/notesSlide327.xml" ContentType="application/vnd.openxmlformats-officedocument.presentationml.notesSlide+xml"/>
  <Override PartName="/ppt/notesSlides/notesSlide328.xml" ContentType="application/vnd.openxmlformats-officedocument.presentationml.notesSlide+xml"/>
  <Override PartName="/ppt/notesSlides/notesSlide329.xml" ContentType="application/vnd.openxmlformats-officedocument.presentationml.notesSlide+xml"/>
  <Override PartName="/ppt/notesSlides/notesSlide330.xml" ContentType="application/vnd.openxmlformats-officedocument.presentationml.notesSlide+xml"/>
  <Override PartName="/ppt/notesSlides/notesSlide331.xml" ContentType="application/vnd.openxmlformats-officedocument.presentationml.notesSlide+xml"/>
  <Override PartName="/ppt/notesSlides/notesSlide3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 id="2147483672" r:id="rId2"/>
    <p:sldMasterId id="2147483684" r:id="rId3"/>
    <p:sldMasterId id="2147483696" r:id="rId4"/>
    <p:sldMasterId id="2147483708" r:id="rId5"/>
    <p:sldMasterId id="2147483720" r:id="rId6"/>
    <p:sldMasterId id="2147483732" r:id="rId7"/>
  </p:sldMasterIdLst>
  <p:notesMasterIdLst>
    <p:notesMasterId r:id="rId474"/>
  </p:notesMasterIdLst>
  <p:sldIdLst>
    <p:sldId id="256" r:id="rId8"/>
    <p:sldId id="541" r:id="rId9"/>
    <p:sldId id="543" r:id="rId10"/>
    <p:sldId id="544" r:id="rId11"/>
    <p:sldId id="605" r:id="rId12"/>
    <p:sldId id="606" r:id="rId13"/>
    <p:sldId id="580" r:id="rId14"/>
    <p:sldId id="345" r:id="rId15"/>
    <p:sldId id="486" r:id="rId16"/>
    <p:sldId id="629" r:id="rId17"/>
    <p:sldId id="632" r:id="rId18"/>
    <p:sldId id="519" r:id="rId19"/>
    <p:sldId id="521" r:id="rId20"/>
    <p:sldId id="545" r:id="rId21"/>
    <p:sldId id="375" r:id="rId22"/>
    <p:sldId id="448" r:id="rId23"/>
    <p:sldId id="449" r:id="rId24"/>
    <p:sldId id="693" r:id="rId25"/>
    <p:sldId id="347" r:id="rId26"/>
    <p:sldId id="698" r:id="rId27"/>
    <p:sldId id="452" r:id="rId28"/>
    <p:sldId id="701" r:id="rId29"/>
    <p:sldId id="700" r:id="rId30"/>
    <p:sldId id="453" r:id="rId31"/>
    <p:sldId id="752" r:id="rId32"/>
    <p:sldId id="753" r:id="rId33"/>
    <p:sldId id="456" r:id="rId34"/>
    <p:sldId id="726" r:id="rId35"/>
    <p:sldId id="727" r:id="rId36"/>
    <p:sldId id="728" r:id="rId37"/>
    <p:sldId id="729" r:id="rId38"/>
    <p:sldId id="730" r:id="rId39"/>
    <p:sldId id="731" r:id="rId40"/>
    <p:sldId id="383" r:id="rId41"/>
    <p:sldId id="336" r:id="rId42"/>
    <p:sldId id="337" r:id="rId43"/>
    <p:sldId id="457" r:id="rId44"/>
    <p:sldId id="458" r:id="rId45"/>
    <p:sldId id="459" r:id="rId46"/>
    <p:sldId id="600" r:id="rId47"/>
    <p:sldId id="460" r:id="rId48"/>
    <p:sldId id="461" r:id="rId49"/>
    <p:sldId id="462" r:id="rId50"/>
    <p:sldId id="339" r:id="rId51"/>
    <p:sldId id="628" r:id="rId52"/>
    <p:sldId id="7007" r:id="rId53"/>
    <p:sldId id="7008" r:id="rId54"/>
    <p:sldId id="630" r:id="rId55"/>
    <p:sldId id="679" r:id="rId56"/>
    <p:sldId id="649" r:id="rId57"/>
    <p:sldId id="680" r:id="rId58"/>
    <p:sldId id="631" r:id="rId59"/>
    <p:sldId id="7009" r:id="rId60"/>
    <p:sldId id="7010" r:id="rId61"/>
    <p:sldId id="7011" r:id="rId62"/>
    <p:sldId id="7012" r:id="rId63"/>
    <p:sldId id="7013" r:id="rId64"/>
    <p:sldId id="7014" r:id="rId65"/>
    <p:sldId id="7015" r:id="rId66"/>
    <p:sldId id="7016" r:id="rId67"/>
    <p:sldId id="7017" r:id="rId68"/>
    <p:sldId id="475" r:id="rId69"/>
    <p:sldId id="478" r:id="rId70"/>
    <p:sldId id="638" r:id="rId71"/>
    <p:sldId id="477" r:id="rId72"/>
    <p:sldId id="484" r:id="rId73"/>
    <p:sldId id="476" r:id="rId74"/>
    <p:sldId id="482" r:id="rId75"/>
    <p:sldId id="711" r:id="rId76"/>
    <p:sldId id="340" r:id="rId77"/>
    <p:sldId id="341" r:id="rId78"/>
    <p:sldId id="423" r:id="rId79"/>
    <p:sldId id="6975" r:id="rId80"/>
    <p:sldId id="348" r:id="rId81"/>
    <p:sldId id="6976" r:id="rId82"/>
    <p:sldId id="349" r:id="rId83"/>
    <p:sldId id="351" r:id="rId84"/>
    <p:sldId id="6981" r:id="rId85"/>
    <p:sldId id="352" r:id="rId86"/>
    <p:sldId id="353" r:id="rId87"/>
    <p:sldId id="6982" r:id="rId88"/>
    <p:sldId id="355" r:id="rId89"/>
    <p:sldId id="6983" r:id="rId90"/>
    <p:sldId id="356" r:id="rId91"/>
    <p:sldId id="6984" r:id="rId92"/>
    <p:sldId id="507" r:id="rId93"/>
    <p:sldId id="358" r:id="rId94"/>
    <p:sldId id="350" r:id="rId95"/>
    <p:sldId id="6990" r:id="rId96"/>
    <p:sldId id="550" r:id="rId97"/>
    <p:sldId id="6818" r:id="rId98"/>
    <p:sldId id="6947" r:id="rId99"/>
    <p:sldId id="6948" r:id="rId100"/>
    <p:sldId id="312" r:id="rId101"/>
    <p:sldId id="390" r:id="rId102"/>
    <p:sldId id="391" r:id="rId103"/>
    <p:sldId id="489" r:id="rId104"/>
    <p:sldId id="483" r:id="rId105"/>
    <p:sldId id="490" r:id="rId106"/>
    <p:sldId id="7018" r:id="rId107"/>
    <p:sldId id="492" r:id="rId108"/>
    <p:sldId id="7019" r:id="rId109"/>
    <p:sldId id="494" r:id="rId110"/>
    <p:sldId id="7020" r:id="rId111"/>
    <p:sldId id="7021" r:id="rId112"/>
    <p:sldId id="7022" r:id="rId113"/>
    <p:sldId id="500" r:id="rId114"/>
    <p:sldId id="7023" r:id="rId115"/>
    <p:sldId id="7024" r:id="rId116"/>
    <p:sldId id="7025" r:id="rId117"/>
    <p:sldId id="7026" r:id="rId118"/>
    <p:sldId id="6865" r:id="rId119"/>
    <p:sldId id="6866" r:id="rId120"/>
    <p:sldId id="6924" r:id="rId121"/>
    <p:sldId id="6925" r:id="rId122"/>
    <p:sldId id="6926" r:id="rId123"/>
    <p:sldId id="6927" r:id="rId124"/>
    <p:sldId id="6928" r:id="rId125"/>
    <p:sldId id="6929" r:id="rId126"/>
    <p:sldId id="6930" r:id="rId127"/>
    <p:sldId id="6936" r:id="rId128"/>
    <p:sldId id="6937" r:id="rId129"/>
    <p:sldId id="6938" r:id="rId130"/>
    <p:sldId id="6940" r:id="rId131"/>
    <p:sldId id="6941" r:id="rId132"/>
    <p:sldId id="6942" r:id="rId133"/>
    <p:sldId id="6943" r:id="rId134"/>
    <p:sldId id="6944" r:id="rId135"/>
    <p:sldId id="6945" r:id="rId136"/>
    <p:sldId id="549" r:id="rId137"/>
    <p:sldId id="316" r:id="rId138"/>
    <p:sldId id="334" r:id="rId139"/>
    <p:sldId id="7027" r:id="rId140"/>
    <p:sldId id="335" r:id="rId141"/>
    <p:sldId id="463" r:id="rId142"/>
    <p:sldId id="7028" r:id="rId143"/>
    <p:sldId id="464" r:id="rId144"/>
    <p:sldId id="7029" r:id="rId145"/>
    <p:sldId id="338" r:id="rId146"/>
    <p:sldId id="465" r:id="rId147"/>
    <p:sldId id="466" r:id="rId148"/>
    <p:sldId id="7030" r:id="rId149"/>
    <p:sldId id="7031" r:id="rId150"/>
    <p:sldId id="6193" r:id="rId151"/>
    <p:sldId id="6194" r:id="rId152"/>
    <p:sldId id="6974" r:id="rId153"/>
    <p:sldId id="7032" r:id="rId154"/>
    <p:sldId id="451" r:id="rId155"/>
    <p:sldId id="7033" r:id="rId156"/>
    <p:sldId id="7034" r:id="rId157"/>
    <p:sldId id="454" r:id="rId158"/>
    <p:sldId id="7042" r:id="rId159"/>
    <p:sldId id="7043" r:id="rId160"/>
    <p:sldId id="7044" r:id="rId161"/>
    <p:sldId id="7045" r:id="rId162"/>
    <p:sldId id="455" r:id="rId163"/>
    <p:sldId id="557" r:id="rId164"/>
    <p:sldId id="558" r:id="rId165"/>
    <p:sldId id="6196" r:id="rId166"/>
    <p:sldId id="559" r:id="rId167"/>
    <p:sldId id="560" r:id="rId168"/>
    <p:sldId id="7035" r:id="rId169"/>
    <p:sldId id="7036" r:id="rId170"/>
    <p:sldId id="7037" r:id="rId171"/>
    <p:sldId id="7038" r:id="rId172"/>
    <p:sldId id="6197" r:id="rId173"/>
    <p:sldId id="7039" r:id="rId174"/>
    <p:sldId id="467" r:id="rId175"/>
    <p:sldId id="7040" r:id="rId176"/>
    <p:sldId id="7041" r:id="rId177"/>
    <p:sldId id="7046" r:id="rId178"/>
    <p:sldId id="6206" r:id="rId179"/>
    <p:sldId id="6218" r:id="rId180"/>
    <p:sldId id="6219" r:id="rId181"/>
    <p:sldId id="6221" r:id="rId182"/>
    <p:sldId id="6222" r:id="rId183"/>
    <p:sldId id="6223" r:id="rId184"/>
    <p:sldId id="6225" r:id="rId185"/>
    <p:sldId id="6226" r:id="rId186"/>
    <p:sldId id="6227" r:id="rId187"/>
    <p:sldId id="6228" r:id="rId188"/>
    <p:sldId id="7047" r:id="rId189"/>
    <p:sldId id="7048" r:id="rId190"/>
    <p:sldId id="7049" r:id="rId191"/>
    <p:sldId id="7050" r:id="rId192"/>
    <p:sldId id="7051" r:id="rId193"/>
    <p:sldId id="7052" r:id="rId194"/>
    <p:sldId id="7053" r:id="rId195"/>
    <p:sldId id="7054" r:id="rId196"/>
    <p:sldId id="7055" r:id="rId197"/>
    <p:sldId id="7056" r:id="rId198"/>
    <p:sldId id="7057" r:id="rId199"/>
    <p:sldId id="7058" r:id="rId200"/>
    <p:sldId id="7059" r:id="rId201"/>
    <p:sldId id="7060" r:id="rId202"/>
    <p:sldId id="7061" r:id="rId203"/>
    <p:sldId id="6395" r:id="rId204"/>
    <p:sldId id="7062" r:id="rId205"/>
    <p:sldId id="7063" r:id="rId206"/>
    <p:sldId id="7064" r:id="rId207"/>
    <p:sldId id="7065" r:id="rId208"/>
    <p:sldId id="7066" r:id="rId209"/>
    <p:sldId id="7067" r:id="rId210"/>
    <p:sldId id="7068" r:id="rId211"/>
    <p:sldId id="7069" r:id="rId212"/>
    <p:sldId id="7070" r:id="rId213"/>
    <p:sldId id="7071" r:id="rId214"/>
    <p:sldId id="7072" r:id="rId215"/>
    <p:sldId id="7073" r:id="rId216"/>
    <p:sldId id="7074" r:id="rId217"/>
    <p:sldId id="7075" r:id="rId218"/>
    <p:sldId id="7076" r:id="rId219"/>
    <p:sldId id="7077" r:id="rId220"/>
    <p:sldId id="7078" r:id="rId221"/>
    <p:sldId id="7079" r:id="rId222"/>
    <p:sldId id="6459" r:id="rId223"/>
    <p:sldId id="7080" r:id="rId224"/>
    <p:sldId id="7081" r:id="rId225"/>
    <p:sldId id="7082" r:id="rId226"/>
    <p:sldId id="7083" r:id="rId227"/>
    <p:sldId id="7084" r:id="rId228"/>
    <p:sldId id="7085" r:id="rId229"/>
    <p:sldId id="7086" r:id="rId230"/>
    <p:sldId id="7087" r:id="rId231"/>
    <p:sldId id="7088" r:id="rId232"/>
    <p:sldId id="7089" r:id="rId233"/>
    <p:sldId id="7090" r:id="rId234"/>
    <p:sldId id="7091" r:id="rId235"/>
    <p:sldId id="7092" r:id="rId236"/>
    <p:sldId id="7093" r:id="rId237"/>
    <p:sldId id="7094" r:id="rId238"/>
    <p:sldId id="7095" r:id="rId239"/>
    <p:sldId id="7096" r:id="rId240"/>
    <p:sldId id="7097" r:id="rId241"/>
    <p:sldId id="7098" r:id="rId242"/>
    <p:sldId id="7099" r:id="rId243"/>
    <p:sldId id="7100" r:id="rId244"/>
    <p:sldId id="7101" r:id="rId245"/>
    <p:sldId id="7102" r:id="rId246"/>
    <p:sldId id="7103" r:id="rId247"/>
    <p:sldId id="7104" r:id="rId248"/>
    <p:sldId id="7105" r:id="rId249"/>
    <p:sldId id="7106" r:id="rId250"/>
    <p:sldId id="7107" r:id="rId251"/>
    <p:sldId id="7108" r:id="rId252"/>
    <p:sldId id="6302" r:id="rId253"/>
    <p:sldId id="6213" r:id="rId254"/>
    <p:sldId id="6305" r:id="rId255"/>
    <p:sldId id="7126" r:id="rId256"/>
    <p:sldId id="7127" r:id="rId257"/>
    <p:sldId id="7128" r:id="rId258"/>
    <p:sldId id="7129" r:id="rId259"/>
    <p:sldId id="7130" r:id="rId260"/>
    <p:sldId id="7131" r:id="rId261"/>
    <p:sldId id="7132" r:id="rId262"/>
    <p:sldId id="7133" r:id="rId263"/>
    <p:sldId id="7134" r:id="rId264"/>
    <p:sldId id="7135" r:id="rId265"/>
    <p:sldId id="7136" r:id="rId266"/>
    <p:sldId id="7137" r:id="rId267"/>
    <p:sldId id="7138" r:id="rId268"/>
    <p:sldId id="7139" r:id="rId269"/>
    <p:sldId id="7140" r:id="rId270"/>
    <p:sldId id="7141" r:id="rId271"/>
    <p:sldId id="7142" r:id="rId272"/>
    <p:sldId id="7143" r:id="rId273"/>
    <p:sldId id="7144" r:id="rId274"/>
    <p:sldId id="7145" r:id="rId275"/>
    <p:sldId id="7146" r:id="rId276"/>
    <p:sldId id="7147" r:id="rId277"/>
    <p:sldId id="7148" r:id="rId278"/>
    <p:sldId id="7149" r:id="rId279"/>
    <p:sldId id="7150" r:id="rId280"/>
    <p:sldId id="7151" r:id="rId281"/>
    <p:sldId id="7152" r:id="rId282"/>
    <p:sldId id="7153" r:id="rId283"/>
    <p:sldId id="7154" r:id="rId284"/>
    <p:sldId id="6348" r:id="rId285"/>
    <p:sldId id="7183" r:id="rId286"/>
    <p:sldId id="7184" r:id="rId287"/>
    <p:sldId id="7185" r:id="rId288"/>
    <p:sldId id="7186" r:id="rId289"/>
    <p:sldId id="6465" r:id="rId290"/>
    <p:sldId id="7187" r:id="rId291"/>
    <p:sldId id="7188" r:id="rId292"/>
    <p:sldId id="7189" r:id="rId293"/>
    <p:sldId id="7190" r:id="rId294"/>
    <p:sldId id="6470" r:id="rId295"/>
    <p:sldId id="7191" r:id="rId296"/>
    <p:sldId id="7192" r:id="rId297"/>
    <p:sldId id="6398" r:id="rId298"/>
    <p:sldId id="6401" r:id="rId299"/>
    <p:sldId id="6404" r:id="rId300"/>
    <p:sldId id="6544" r:id="rId301"/>
    <p:sldId id="6435" r:id="rId302"/>
    <p:sldId id="6436" r:id="rId303"/>
    <p:sldId id="6441" r:id="rId304"/>
    <p:sldId id="6440" r:id="rId305"/>
    <p:sldId id="7193" r:id="rId306"/>
    <p:sldId id="6542" r:id="rId307"/>
    <p:sldId id="6442" r:id="rId308"/>
    <p:sldId id="6443" r:id="rId309"/>
    <p:sldId id="6444" r:id="rId310"/>
    <p:sldId id="6445" r:id="rId311"/>
    <p:sldId id="6446" r:id="rId312"/>
    <p:sldId id="6447" r:id="rId313"/>
    <p:sldId id="6448" r:id="rId314"/>
    <p:sldId id="6449" r:id="rId315"/>
    <p:sldId id="6450" r:id="rId316"/>
    <p:sldId id="6451" r:id="rId317"/>
    <p:sldId id="6452" r:id="rId318"/>
    <p:sldId id="6453" r:id="rId319"/>
    <p:sldId id="6454" r:id="rId320"/>
    <p:sldId id="6455" r:id="rId321"/>
    <p:sldId id="6456" r:id="rId322"/>
    <p:sldId id="6457" r:id="rId323"/>
    <p:sldId id="6458" r:id="rId324"/>
    <p:sldId id="6460" r:id="rId325"/>
    <p:sldId id="6461" r:id="rId326"/>
    <p:sldId id="6462" r:id="rId327"/>
    <p:sldId id="6464" r:id="rId328"/>
    <p:sldId id="6463" r:id="rId329"/>
    <p:sldId id="6466" r:id="rId330"/>
    <p:sldId id="6467" r:id="rId331"/>
    <p:sldId id="6468" r:id="rId332"/>
    <p:sldId id="6469" r:id="rId333"/>
    <p:sldId id="7000" r:id="rId334"/>
    <p:sldId id="7001" r:id="rId335"/>
    <p:sldId id="7002" r:id="rId336"/>
    <p:sldId id="7004" r:id="rId337"/>
    <p:sldId id="7003" r:id="rId338"/>
    <p:sldId id="6819" r:id="rId339"/>
    <p:sldId id="754" r:id="rId340"/>
    <p:sldId id="6535" r:id="rId341"/>
    <p:sldId id="6539" r:id="rId342"/>
    <p:sldId id="6541" r:id="rId343"/>
    <p:sldId id="6577" r:id="rId344"/>
    <p:sldId id="6576" r:id="rId345"/>
    <p:sldId id="6580" r:id="rId346"/>
    <p:sldId id="6581" r:id="rId347"/>
    <p:sldId id="6582" r:id="rId348"/>
    <p:sldId id="6583" r:id="rId349"/>
    <p:sldId id="6623" r:id="rId350"/>
    <p:sldId id="6629" r:id="rId351"/>
    <p:sldId id="6673" r:id="rId352"/>
    <p:sldId id="6674" r:id="rId353"/>
    <p:sldId id="755" r:id="rId354"/>
    <p:sldId id="511" r:id="rId355"/>
    <p:sldId id="7194" r:id="rId356"/>
    <p:sldId id="373" r:id="rId357"/>
    <p:sldId id="7195" r:id="rId358"/>
    <p:sldId id="7196" r:id="rId359"/>
    <p:sldId id="379" r:id="rId360"/>
    <p:sldId id="380" r:id="rId361"/>
    <p:sldId id="381" r:id="rId362"/>
    <p:sldId id="382" r:id="rId363"/>
    <p:sldId id="7197" r:id="rId364"/>
    <p:sldId id="376" r:id="rId365"/>
    <p:sldId id="7198" r:id="rId366"/>
    <p:sldId id="385" r:id="rId367"/>
    <p:sldId id="438" r:id="rId368"/>
    <p:sldId id="386" r:id="rId369"/>
    <p:sldId id="6697" r:id="rId370"/>
    <p:sldId id="6733" r:id="rId371"/>
    <p:sldId id="6734" r:id="rId372"/>
    <p:sldId id="6735" r:id="rId373"/>
    <p:sldId id="6736" r:id="rId374"/>
    <p:sldId id="6737" r:id="rId375"/>
    <p:sldId id="6738" r:id="rId376"/>
    <p:sldId id="6739" r:id="rId377"/>
    <p:sldId id="6740" r:id="rId378"/>
    <p:sldId id="6741" r:id="rId379"/>
    <p:sldId id="6742" r:id="rId380"/>
    <p:sldId id="6743" r:id="rId381"/>
    <p:sldId id="6744" r:id="rId382"/>
    <p:sldId id="6745" r:id="rId383"/>
    <p:sldId id="6746" r:id="rId384"/>
    <p:sldId id="393" r:id="rId385"/>
    <p:sldId id="441" r:id="rId386"/>
    <p:sldId id="7206" r:id="rId387"/>
    <p:sldId id="7207" r:id="rId388"/>
    <p:sldId id="7208" r:id="rId389"/>
    <p:sldId id="392" r:id="rId390"/>
    <p:sldId id="394" r:id="rId391"/>
    <p:sldId id="442" r:id="rId392"/>
    <p:sldId id="408" r:id="rId393"/>
    <p:sldId id="446" r:id="rId394"/>
    <p:sldId id="409" r:id="rId395"/>
    <p:sldId id="433" r:id="rId396"/>
    <p:sldId id="7199" r:id="rId397"/>
    <p:sldId id="7200" r:id="rId398"/>
    <p:sldId id="7201" r:id="rId399"/>
    <p:sldId id="7202" r:id="rId400"/>
    <p:sldId id="7203" r:id="rId401"/>
    <p:sldId id="7204" r:id="rId402"/>
    <p:sldId id="7205" r:id="rId403"/>
    <p:sldId id="410" r:id="rId404"/>
    <p:sldId id="411" r:id="rId405"/>
    <p:sldId id="7209" r:id="rId406"/>
    <p:sldId id="7211" r:id="rId407"/>
    <p:sldId id="7213" r:id="rId408"/>
    <p:sldId id="7214" r:id="rId409"/>
    <p:sldId id="7215" r:id="rId410"/>
    <p:sldId id="6747" r:id="rId411"/>
    <p:sldId id="7216" r:id="rId412"/>
    <p:sldId id="6749" r:id="rId413"/>
    <p:sldId id="6751" r:id="rId414"/>
    <p:sldId id="6752" r:id="rId415"/>
    <p:sldId id="6753" r:id="rId416"/>
    <p:sldId id="6755" r:id="rId417"/>
    <p:sldId id="6756" r:id="rId418"/>
    <p:sldId id="6757" r:id="rId419"/>
    <p:sldId id="6758" r:id="rId420"/>
    <p:sldId id="7217" r:id="rId421"/>
    <p:sldId id="6824" r:id="rId422"/>
    <p:sldId id="6825" r:id="rId423"/>
    <p:sldId id="6826" r:id="rId424"/>
    <p:sldId id="6827" r:id="rId425"/>
    <p:sldId id="6828" r:id="rId426"/>
    <p:sldId id="6829" r:id="rId427"/>
    <p:sldId id="6830" r:id="rId428"/>
    <p:sldId id="7219" r:id="rId429"/>
    <p:sldId id="7221" r:id="rId430"/>
    <p:sldId id="7222" r:id="rId431"/>
    <p:sldId id="7223" r:id="rId432"/>
    <p:sldId id="6831" r:id="rId433"/>
    <p:sldId id="6832" r:id="rId434"/>
    <p:sldId id="6833" r:id="rId435"/>
    <p:sldId id="7224" r:id="rId436"/>
    <p:sldId id="7229" r:id="rId437"/>
    <p:sldId id="7230" r:id="rId438"/>
    <p:sldId id="7231" r:id="rId439"/>
    <p:sldId id="7233" r:id="rId440"/>
    <p:sldId id="7234" r:id="rId441"/>
    <p:sldId id="7235" r:id="rId442"/>
    <p:sldId id="7236" r:id="rId443"/>
    <p:sldId id="7238" r:id="rId444"/>
    <p:sldId id="7239" r:id="rId445"/>
    <p:sldId id="7240" r:id="rId446"/>
    <p:sldId id="7241" r:id="rId447"/>
    <p:sldId id="7242" r:id="rId448"/>
    <p:sldId id="7243" r:id="rId449"/>
    <p:sldId id="7244" r:id="rId450"/>
    <p:sldId id="7245" r:id="rId451"/>
    <p:sldId id="7246" r:id="rId452"/>
    <p:sldId id="7247" r:id="rId453"/>
    <p:sldId id="7248" r:id="rId454"/>
    <p:sldId id="7249" r:id="rId455"/>
    <p:sldId id="7250" r:id="rId456"/>
    <p:sldId id="7251" r:id="rId457"/>
    <p:sldId id="7252" r:id="rId458"/>
    <p:sldId id="7253" r:id="rId459"/>
    <p:sldId id="7254" r:id="rId460"/>
    <p:sldId id="7255" r:id="rId461"/>
    <p:sldId id="7256" r:id="rId462"/>
    <p:sldId id="6675" r:id="rId463"/>
    <p:sldId id="555" r:id="rId464"/>
    <p:sldId id="539" r:id="rId465"/>
    <p:sldId id="581" r:id="rId466"/>
    <p:sldId id="602" r:id="rId467"/>
    <p:sldId id="604" r:id="rId468"/>
    <p:sldId id="590" r:id="rId469"/>
    <p:sldId id="623" r:id="rId470"/>
    <p:sldId id="582" r:id="rId471"/>
    <p:sldId id="583" r:id="rId472"/>
    <p:sldId id="626" r:id="rId473"/>
  </p:sldIdLst>
  <p:sldSz cx="9144000" cy="6858000" type="screen4x3"/>
  <p:notesSz cx="6858000" cy="9144000"/>
  <p:embeddedFontLst>
    <p:embeddedFont>
      <p:font typeface="Arial Unicode MS" panose="02010600030101010101" charset="-122"/>
      <p:regular r:id="rId475"/>
    </p:embeddedFont>
    <p:embeddedFont>
      <p:font typeface="STKaiti" panose="02010600040101010101" pitchFamily="2" charset="-122"/>
      <p:regular r:id="rId476"/>
    </p:embeddedFont>
    <p:embeddedFont>
      <p:font typeface="Bell MT" panose="02020503060305020303" pitchFamily="18" charset="0"/>
      <p:regular r:id="rId477"/>
      <p:bold r:id="rId478"/>
      <p:italic r:id="rId479"/>
    </p:embeddedFont>
    <p:embeddedFont>
      <p:font typeface="Verdana" panose="020B0604030504040204" pitchFamily="34" charset="0"/>
      <p:regular r:id="rId480"/>
      <p:bold r:id="rId481"/>
      <p:italic r:id="rId482"/>
      <p:boldItalic r:id="rId483"/>
    </p:embeddedFont>
    <p:embeddedFont>
      <p:font typeface="微软雅黑" panose="020B0503020204020204" pitchFamily="34" charset="-122"/>
      <p:regular r:id="rId484"/>
      <p:bold r:id="rId485"/>
    </p:embeddedFont>
  </p:embeddedFontLst>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2"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F008B"/>
    <a:srgbClr val="FF9300"/>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47" autoAdjust="0"/>
    <p:restoredTop sz="83430" autoAdjust="0"/>
  </p:normalViewPr>
  <p:slideViewPr>
    <p:cSldViewPr>
      <p:cViewPr>
        <p:scale>
          <a:sx n="120" d="100"/>
          <a:sy n="120" d="100"/>
        </p:scale>
        <p:origin x="1896" y="45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0.xml"/><Relationship Id="rId299" Type="http://schemas.openxmlformats.org/officeDocument/2006/relationships/slide" Target="slides/slide292.xml"/><Relationship Id="rId21" Type="http://schemas.openxmlformats.org/officeDocument/2006/relationships/slide" Target="slides/slide14.xml"/><Relationship Id="rId63" Type="http://schemas.openxmlformats.org/officeDocument/2006/relationships/slide" Target="slides/slide56.xml"/><Relationship Id="rId159" Type="http://schemas.openxmlformats.org/officeDocument/2006/relationships/slide" Target="slides/slide152.xml"/><Relationship Id="rId324" Type="http://schemas.openxmlformats.org/officeDocument/2006/relationships/slide" Target="slides/slide317.xml"/><Relationship Id="rId366" Type="http://schemas.openxmlformats.org/officeDocument/2006/relationships/slide" Target="slides/slide359.xml"/><Relationship Id="rId170" Type="http://schemas.openxmlformats.org/officeDocument/2006/relationships/slide" Target="slides/slide163.xml"/><Relationship Id="rId226" Type="http://schemas.openxmlformats.org/officeDocument/2006/relationships/slide" Target="slides/slide219.xml"/><Relationship Id="rId433" Type="http://schemas.openxmlformats.org/officeDocument/2006/relationships/slide" Target="slides/slide426.xml"/><Relationship Id="rId268" Type="http://schemas.openxmlformats.org/officeDocument/2006/relationships/slide" Target="slides/slide261.xml"/><Relationship Id="rId475" Type="http://schemas.openxmlformats.org/officeDocument/2006/relationships/font" Target="fonts/font1.fntdata"/><Relationship Id="rId32" Type="http://schemas.openxmlformats.org/officeDocument/2006/relationships/slide" Target="slides/slide25.xml"/><Relationship Id="rId74" Type="http://schemas.openxmlformats.org/officeDocument/2006/relationships/slide" Target="slides/slide67.xml"/><Relationship Id="rId128" Type="http://schemas.openxmlformats.org/officeDocument/2006/relationships/slide" Target="slides/slide121.xml"/><Relationship Id="rId335" Type="http://schemas.openxmlformats.org/officeDocument/2006/relationships/slide" Target="slides/slide328.xml"/><Relationship Id="rId377" Type="http://schemas.openxmlformats.org/officeDocument/2006/relationships/slide" Target="slides/slide370.xml"/><Relationship Id="rId5" Type="http://schemas.openxmlformats.org/officeDocument/2006/relationships/slideMaster" Target="slideMasters/slideMaster5.xml"/><Relationship Id="rId181" Type="http://schemas.openxmlformats.org/officeDocument/2006/relationships/slide" Target="slides/slide174.xml"/><Relationship Id="rId237" Type="http://schemas.openxmlformats.org/officeDocument/2006/relationships/slide" Target="slides/slide230.xml"/><Relationship Id="rId402" Type="http://schemas.openxmlformats.org/officeDocument/2006/relationships/slide" Target="slides/slide395.xml"/><Relationship Id="rId279" Type="http://schemas.openxmlformats.org/officeDocument/2006/relationships/slide" Target="slides/slide272.xml"/><Relationship Id="rId444" Type="http://schemas.openxmlformats.org/officeDocument/2006/relationships/slide" Target="slides/slide437.xml"/><Relationship Id="rId486" Type="http://schemas.openxmlformats.org/officeDocument/2006/relationships/commentAuthors" Target="commentAuthors.xml"/><Relationship Id="rId43" Type="http://schemas.openxmlformats.org/officeDocument/2006/relationships/slide" Target="slides/slide36.xml"/><Relationship Id="rId139" Type="http://schemas.openxmlformats.org/officeDocument/2006/relationships/slide" Target="slides/slide132.xml"/><Relationship Id="rId290" Type="http://schemas.openxmlformats.org/officeDocument/2006/relationships/slide" Target="slides/slide283.xml"/><Relationship Id="rId304" Type="http://schemas.openxmlformats.org/officeDocument/2006/relationships/slide" Target="slides/slide297.xml"/><Relationship Id="rId346" Type="http://schemas.openxmlformats.org/officeDocument/2006/relationships/slide" Target="slides/slide339.xml"/><Relationship Id="rId388" Type="http://schemas.openxmlformats.org/officeDocument/2006/relationships/slide" Target="slides/slide381.xml"/><Relationship Id="rId85" Type="http://schemas.openxmlformats.org/officeDocument/2006/relationships/slide" Target="slides/slide78.xml"/><Relationship Id="rId150" Type="http://schemas.openxmlformats.org/officeDocument/2006/relationships/slide" Target="slides/slide143.xml"/><Relationship Id="rId192" Type="http://schemas.openxmlformats.org/officeDocument/2006/relationships/slide" Target="slides/slide185.xml"/><Relationship Id="rId206" Type="http://schemas.openxmlformats.org/officeDocument/2006/relationships/slide" Target="slides/slide199.xml"/><Relationship Id="rId413" Type="http://schemas.openxmlformats.org/officeDocument/2006/relationships/slide" Target="slides/slide406.xml"/><Relationship Id="rId248" Type="http://schemas.openxmlformats.org/officeDocument/2006/relationships/slide" Target="slides/slide241.xml"/><Relationship Id="rId455" Type="http://schemas.openxmlformats.org/officeDocument/2006/relationships/slide" Target="slides/slide448.xml"/><Relationship Id="rId12" Type="http://schemas.openxmlformats.org/officeDocument/2006/relationships/slide" Target="slides/slide5.xml"/><Relationship Id="rId108" Type="http://schemas.openxmlformats.org/officeDocument/2006/relationships/slide" Target="slides/slide101.xml"/><Relationship Id="rId315" Type="http://schemas.openxmlformats.org/officeDocument/2006/relationships/slide" Target="slides/slide308.xml"/><Relationship Id="rId357" Type="http://schemas.openxmlformats.org/officeDocument/2006/relationships/slide" Target="slides/slide350.xml"/><Relationship Id="rId54" Type="http://schemas.openxmlformats.org/officeDocument/2006/relationships/slide" Target="slides/slide47.xml"/><Relationship Id="rId96" Type="http://schemas.openxmlformats.org/officeDocument/2006/relationships/slide" Target="slides/slide89.xml"/><Relationship Id="rId161" Type="http://schemas.openxmlformats.org/officeDocument/2006/relationships/slide" Target="slides/slide154.xml"/><Relationship Id="rId217" Type="http://schemas.openxmlformats.org/officeDocument/2006/relationships/slide" Target="slides/slide210.xml"/><Relationship Id="rId399" Type="http://schemas.openxmlformats.org/officeDocument/2006/relationships/slide" Target="slides/slide392.xml"/><Relationship Id="rId259" Type="http://schemas.openxmlformats.org/officeDocument/2006/relationships/slide" Target="slides/slide252.xml"/><Relationship Id="rId424" Type="http://schemas.openxmlformats.org/officeDocument/2006/relationships/slide" Target="slides/slide417.xml"/><Relationship Id="rId466" Type="http://schemas.openxmlformats.org/officeDocument/2006/relationships/slide" Target="slides/slide459.xml"/><Relationship Id="rId23" Type="http://schemas.openxmlformats.org/officeDocument/2006/relationships/slide" Target="slides/slide16.xml"/><Relationship Id="rId119" Type="http://schemas.openxmlformats.org/officeDocument/2006/relationships/slide" Target="slides/slide112.xml"/><Relationship Id="rId270" Type="http://schemas.openxmlformats.org/officeDocument/2006/relationships/slide" Target="slides/slide263.xml"/><Relationship Id="rId326" Type="http://schemas.openxmlformats.org/officeDocument/2006/relationships/slide" Target="slides/slide319.xml"/><Relationship Id="rId65" Type="http://schemas.openxmlformats.org/officeDocument/2006/relationships/slide" Target="slides/slide58.xml"/><Relationship Id="rId130" Type="http://schemas.openxmlformats.org/officeDocument/2006/relationships/slide" Target="slides/slide123.xml"/><Relationship Id="rId368" Type="http://schemas.openxmlformats.org/officeDocument/2006/relationships/slide" Target="slides/slide361.xml"/><Relationship Id="rId172" Type="http://schemas.openxmlformats.org/officeDocument/2006/relationships/slide" Target="slides/slide165.xml"/><Relationship Id="rId228" Type="http://schemas.openxmlformats.org/officeDocument/2006/relationships/slide" Target="slides/slide221.xml"/><Relationship Id="rId435" Type="http://schemas.openxmlformats.org/officeDocument/2006/relationships/slide" Target="slides/slide428.xml"/><Relationship Id="rId477" Type="http://schemas.openxmlformats.org/officeDocument/2006/relationships/font" Target="fonts/font3.fntdata"/><Relationship Id="rId281" Type="http://schemas.openxmlformats.org/officeDocument/2006/relationships/slide" Target="slides/slide274.xml"/><Relationship Id="rId337" Type="http://schemas.openxmlformats.org/officeDocument/2006/relationships/slide" Target="slides/slide330.xml"/><Relationship Id="rId34" Type="http://schemas.openxmlformats.org/officeDocument/2006/relationships/slide" Target="slides/slide27.xml"/><Relationship Id="rId76" Type="http://schemas.openxmlformats.org/officeDocument/2006/relationships/slide" Target="slides/slide69.xml"/><Relationship Id="rId141" Type="http://schemas.openxmlformats.org/officeDocument/2006/relationships/slide" Target="slides/slide134.xml"/><Relationship Id="rId379" Type="http://schemas.openxmlformats.org/officeDocument/2006/relationships/slide" Target="slides/slide372.xml"/><Relationship Id="rId7" Type="http://schemas.openxmlformats.org/officeDocument/2006/relationships/slideMaster" Target="slideMasters/slideMaster7.xml"/><Relationship Id="rId183" Type="http://schemas.openxmlformats.org/officeDocument/2006/relationships/slide" Target="slides/slide176.xml"/><Relationship Id="rId239" Type="http://schemas.openxmlformats.org/officeDocument/2006/relationships/slide" Target="slides/slide232.xml"/><Relationship Id="rId390" Type="http://schemas.openxmlformats.org/officeDocument/2006/relationships/slide" Target="slides/slide383.xml"/><Relationship Id="rId404" Type="http://schemas.openxmlformats.org/officeDocument/2006/relationships/slide" Target="slides/slide397.xml"/><Relationship Id="rId446" Type="http://schemas.openxmlformats.org/officeDocument/2006/relationships/slide" Target="slides/slide439.xml"/><Relationship Id="rId250" Type="http://schemas.openxmlformats.org/officeDocument/2006/relationships/slide" Target="slides/slide243.xml"/><Relationship Id="rId292" Type="http://schemas.openxmlformats.org/officeDocument/2006/relationships/slide" Target="slides/slide285.xml"/><Relationship Id="rId306" Type="http://schemas.openxmlformats.org/officeDocument/2006/relationships/slide" Target="slides/slide299.xml"/><Relationship Id="rId488" Type="http://schemas.openxmlformats.org/officeDocument/2006/relationships/viewProps" Target="viewProps.xml"/><Relationship Id="rId45" Type="http://schemas.openxmlformats.org/officeDocument/2006/relationships/slide" Target="slides/slide38.xml"/><Relationship Id="rId87" Type="http://schemas.openxmlformats.org/officeDocument/2006/relationships/slide" Target="slides/slide80.xml"/><Relationship Id="rId110" Type="http://schemas.openxmlformats.org/officeDocument/2006/relationships/slide" Target="slides/slide103.xml"/><Relationship Id="rId348" Type="http://schemas.openxmlformats.org/officeDocument/2006/relationships/slide" Target="slides/slide341.xml"/><Relationship Id="rId152" Type="http://schemas.openxmlformats.org/officeDocument/2006/relationships/slide" Target="slides/slide145.xml"/><Relationship Id="rId194" Type="http://schemas.openxmlformats.org/officeDocument/2006/relationships/slide" Target="slides/slide187.xml"/><Relationship Id="rId208" Type="http://schemas.openxmlformats.org/officeDocument/2006/relationships/slide" Target="slides/slide201.xml"/><Relationship Id="rId415" Type="http://schemas.openxmlformats.org/officeDocument/2006/relationships/slide" Target="slides/slide408.xml"/><Relationship Id="rId457" Type="http://schemas.openxmlformats.org/officeDocument/2006/relationships/slide" Target="slides/slide450.xml"/><Relationship Id="rId261" Type="http://schemas.openxmlformats.org/officeDocument/2006/relationships/slide" Target="slides/slide254.xml"/><Relationship Id="rId14" Type="http://schemas.openxmlformats.org/officeDocument/2006/relationships/slide" Target="slides/slide7.xml"/><Relationship Id="rId56" Type="http://schemas.openxmlformats.org/officeDocument/2006/relationships/slide" Target="slides/slide49.xml"/><Relationship Id="rId317" Type="http://schemas.openxmlformats.org/officeDocument/2006/relationships/slide" Target="slides/slide310.xml"/><Relationship Id="rId359" Type="http://schemas.openxmlformats.org/officeDocument/2006/relationships/slide" Target="slides/slide352.xml"/><Relationship Id="rId98" Type="http://schemas.openxmlformats.org/officeDocument/2006/relationships/slide" Target="slides/slide91.xml"/><Relationship Id="rId121" Type="http://schemas.openxmlformats.org/officeDocument/2006/relationships/slide" Target="slides/slide114.xml"/><Relationship Id="rId163" Type="http://schemas.openxmlformats.org/officeDocument/2006/relationships/slide" Target="slides/slide156.xml"/><Relationship Id="rId219" Type="http://schemas.openxmlformats.org/officeDocument/2006/relationships/slide" Target="slides/slide212.xml"/><Relationship Id="rId370" Type="http://schemas.openxmlformats.org/officeDocument/2006/relationships/slide" Target="slides/slide363.xml"/><Relationship Id="rId426" Type="http://schemas.openxmlformats.org/officeDocument/2006/relationships/slide" Target="slides/slide419.xml"/><Relationship Id="rId230" Type="http://schemas.openxmlformats.org/officeDocument/2006/relationships/slide" Target="slides/slide223.xml"/><Relationship Id="rId468" Type="http://schemas.openxmlformats.org/officeDocument/2006/relationships/slide" Target="slides/slide461.xml"/><Relationship Id="rId25" Type="http://schemas.openxmlformats.org/officeDocument/2006/relationships/slide" Target="slides/slide18.xml"/><Relationship Id="rId67" Type="http://schemas.openxmlformats.org/officeDocument/2006/relationships/slide" Target="slides/slide60.xml"/><Relationship Id="rId272" Type="http://schemas.openxmlformats.org/officeDocument/2006/relationships/slide" Target="slides/slide265.xml"/><Relationship Id="rId328" Type="http://schemas.openxmlformats.org/officeDocument/2006/relationships/slide" Target="slides/slide321.xml"/><Relationship Id="rId132" Type="http://schemas.openxmlformats.org/officeDocument/2006/relationships/slide" Target="slides/slide125.xml"/><Relationship Id="rId174" Type="http://schemas.openxmlformats.org/officeDocument/2006/relationships/slide" Target="slides/slide167.xml"/><Relationship Id="rId381" Type="http://schemas.openxmlformats.org/officeDocument/2006/relationships/slide" Target="slides/slide374.xml"/><Relationship Id="rId241" Type="http://schemas.openxmlformats.org/officeDocument/2006/relationships/slide" Target="slides/slide234.xml"/><Relationship Id="rId437" Type="http://schemas.openxmlformats.org/officeDocument/2006/relationships/slide" Target="slides/slide430.xml"/><Relationship Id="rId479" Type="http://schemas.openxmlformats.org/officeDocument/2006/relationships/font" Target="fonts/font5.fntdata"/><Relationship Id="rId36" Type="http://schemas.openxmlformats.org/officeDocument/2006/relationships/slide" Target="slides/slide29.xml"/><Relationship Id="rId283" Type="http://schemas.openxmlformats.org/officeDocument/2006/relationships/slide" Target="slides/slide276.xml"/><Relationship Id="rId339" Type="http://schemas.openxmlformats.org/officeDocument/2006/relationships/slide" Target="slides/slide332.xml"/><Relationship Id="rId490" Type="http://schemas.openxmlformats.org/officeDocument/2006/relationships/tableStyles" Target="tableStyles.xml"/><Relationship Id="rId78" Type="http://schemas.openxmlformats.org/officeDocument/2006/relationships/slide" Target="slides/slide71.xml"/><Relationship Id="rId101" Type="http://schemas.openxmlformats.org/officeDocument/2006/relationships/slide" Target="slides/slide94.xml"/><Relationship Id="rId143" Type="http://schemas.openxmlformats.org/officeDocument/2006/relationships/slide" Target="slides/slide136.xml"/><Relationship Id="rId185" Type="http://schemas.openxmlformats.org/officeDocument/2006/relationships/slide" Target="slides/slide178.xml"/><Relationship Id="rId350" Type="http://schemas.openxmlformats.org/officeDocument/2006/relationships/slide" Target="slides/slide343.xml"/><Relationship Id="rId406" Type="http://schemas.openxmlformats.org/officeDocument/2006/relationships/slide" Target="slides/slide399.xml"/><Relationship Id="rId9" Type="http://schemas.openxmlformats.org/officeDocument/2006/relationships/slide" Target="slides/slide2.xml"/><Relationship Id="rId210" Type="http://schemas.openxmlformats.org/officeDocument/2006/relationships/slide" Target="slides/slide203.xml"/><Relationship Id="rId392" Type="http://schemas.openxmlformats.org/officeDocument/2006/relationships/slide" Target="slides/slide385.xml"/><Relationship Id="rId448" Type="http://schemas.openxmlformats.org/officeDocument/2006/relationships/slide" Target="slides/slide441.xml"/><Relationship Id="rId252" Type="http://schemas.openxmlformats.org/officeDocument/2006/relationships/slide" Target="slides/slide245.xml"/><Relationship Id="rId294" Type="http://schemas.openxmlformats.org/officeDocument/2006/relationships/slide" Target="slides/slide287.xml"/><Relationship Id="rId308" Type="http://schemas.openxmlformats.org/officeDocument/2006/relationships/slide" Target="slides/slide301.xml"/><Relationship Id="rId47" Type="http://schemas.openxmlformats.org/officeDocument/2006/relationships/slide" Target="slides/slide40.xml"/><Relationship Id="rId89" Type="http://schemas.openxmlformats.org/officeDocument/2006/relationships/slide" Target="slides/slide82.xml"/><Relationship Id="rId112" Type="http://schemas.openxmlformats.org/officeDocument/2006/relationships/slide" Target="slides/slide105.xml"/><Relationship Id="rId154" Type="http://schemas.openxmlformats.org/officeDocument/2006/relationships/slide" Target="slides/slide147.xml"/><Relationship Id="rId361" Type="http://schemas.openxmlformats.org/officeDocument/2006/relationships/slide" Target="slides/slide354.xml"/><Relationship Id="rId196" Type="http://schemas.openxmlformats.org/officeDocument/2006/relationships/slide" Target="slides/slide189.xml"/><Relationship Id="rId417" Type="http://schemas.openxmlformats.org/officeDocument/2006/relationships/slide" Target="slides/slide410.xml"/><Relationship Id="rId459" Type="http://schemas.openxmlformats.org/officeDocument/2006/relationships/slide" Target="slides/slide452.xml"/><Relationship Id="rId16" Type="http://schemas.openxmlformats.org/officeDocument/2006/relationships/slide" Target="slides/slide9.xml"/><Relationship Id="rId221" Type="http://schemas.openxmlformats.org/officeDocument/2006/relationships/slide" Target="slides/slide214.xml"/><Relationship Id="rId263" Type="http://schemas.openxmlformats.org/officeDocument/2006/relationships/slide" Target="slides/slide256.xml"/><Relationship Id="rId319" Type="http://schemas.openxmlformats.org/officeDocument/2006/relationships/slide" Target="slides/slide312.xml"/><Relationship Id="rId470" Type="http://schemas.openxmlformats.org/officeDocument/2006/relationships/slide" Target="slides/slide463.xml"/><Relationship Id="rId58" Type="http://schemas.openxmlformats.org/officeDocument/2006/relationships/slide" Target="slides/slide51.xml"/><Relationship Id="rId123" Type="http://schemas.openxmlformats.org/officeDocument/2006/relationships/slide" Target="slides/slide116.xml"/><Relationship Id="rId330" Type="http://schemas.openxmlformats.org/officeDocument/2006/relationships/slide" Target="slides/slide323.xml"/><Relationship Id="rId165" Type="http://schemas.openxmlformats.org/officeDocument/2006/relationships/slide" Target="slides/slide158.xml"/><Relationship Id="rId372" Type="http://schemas.openxmlformats.org/officeDocument/2006/relationships/slide" Target="slides/slide365.xml"/><Relationship Id="rId428" Type="http://schemas.openxmlformats.org/officeDocument/2006/relationships/slide" Target="slides/slide421.xml"/><Relationship Id="rId232" Type="http://schemas.openxmlformats.org/officeDocument/2006/relationships/slide" Target="slides/slide225.xml"/><Relationship Id="rId274" Type="http://schemas.openxmlformats.org/officeDocument/2006/relationships/slide" Target="slides/slide267.xml"/><Relationship Id="rId481" Type="http://schemas.openxmlformats.org/officeDocument/2006/relationships/font" Target="fonts/font7.fntdata"/><Relationship Id="rId27" Type="http://schemas.openxmlformats.org/officeDocument/2006/relationships/slide" Target="slides/slide20.xml"/><Relationship Id="rId69" Type="http://schemas.openxmlformats.org/officeDocument/2006/relationships/slide" Target="slides/slide62.xml"/><Relationship Id="rId134" Type="http://schemas.openxmlformats.org/officeDocument/2006/relationships/slide" Target="slides/slide127.xml"/><Relationship Id="rId80" Type="http://schemas.openxmlformats.org/officeDocument/2006/relationships/slide" Target="slides/slide73.xml"/><Relationship Id="rId176" Type="http://schemas.openxmlformats.org/officeDocument/2006/relationships/slide" Target="slides/slide169.xml"/><Relationship Id="rId341" Type="http://schemas.openxmlformats.org/officeDocument/2006/relationships/slide" Target="slides/slide334.xml"/><Relationship Id="rId383" Type="http://schemas.openxmlformats.org/officeDocument/2006/relationships/slide" Target="slides/slide376.xml"/><Relationship Id="rId439" Type="http://schemas.openxmlformats.org/officeDocument/2006/relationships/slide" Target="slides/slide432.xml"/><Relationship Id="rId201" Type="http://schemas.openxmlformats.org/officeDocument/2006/relationships/slide" Target="slides/slide194.xml"/><Relationship Id="rId243" Type="http://schemas.openxmlformats.org/officeDocument/2006/relationships/slide" Target="slides/slide236.xml"/><Relationship Id="rId285" Type="http://schemas.openxmlformats.org/officeDocument/2006/relationships/slide" Target="slides/slide278.xml"/><Relationship Id="rId450" Type="http://schemas.openxmlformats.org/officeDocument/2006/relationships/slide" Target="slides/slide443.xml"/><Relationship Id="rId38" Type="http://schemas.openxmlformats.org/officeDocument/2006/relationships/slide" Target="slides/slide31.xml"/><Relationship Id="rId103" Type="http://schemas.openxmlformats.org/officeDocument/2006/relationships/slide" Target="slides/slide96.xml"/><Relationship Id="rId310" Type="http://schemas.openxmlformats.org/officeDocument/2006/relationships/slide" Target="slides/slide303.xml"/><Relationship Id="rId91" Type="http://schemas.openxmlformats.org/officeDocument/2006/relationships/slide" Target="slides/slide84.xml"/><Relationship Id="rId145" Type="http://schemas.openxmlformats.org/officeDocument/2006/relationships/slide" Target="slides/slide138.xml"/><Relationship Id="rId187" Type="http://schemas.openxmlformats.org/officeDocument/2006/relationships/slide" Target="slides/slide180.xml"/><Relationship Id="rId352" Type="http://schemas.openxmlformats.org/officeDocument/2006/relationships/slide" Target="slides/slide345.xml"/><Relationship Id="rId394" Type="http://schemas.openxmlformats.org/officeDocument/2006/relationships/slide" Target="slides/slide387.xml"/><Relationship Id="rId408" Type="http://schemas.openxmlformats.org/officeDocument/2006/relationships/slide" Target="slides/slide401.xml"/><Relationship Id="rId212" Type="http://schemas.openxmlformats.org/officeDocument/2006/relationships/slide" Target="slides/slide205.xml"/><Relationship Id="rId254" Type="http://schemas.openxmlformats.org/officeDocument/2006/relationships/slide" Target="slides/slide247.xml"/><Relationship Id="rId49" Type="http://schemas.openxmlformats.org/officeDocument/2006/relationships/slide" Target="slides/slide42.xml"/><Relationship Id="rId114" Type="http://schemas.openxmlformats.org/officeDocument/2006/relationships/slide" Target="slides/slide107.xml"/><Relationship Id="rId296" Type="http://schemas.openxmlformats.org/officeDocument/2006/relationships/slide" Target="slides/slide289.xml"/><Relationship Id="rId461" Type="http://schemas.openxmlformats.org/officeDocument/2006/relationships/slide" Target="slides/slide454.xml"/><Relationship Id="rId60" Type="http://schemas.openxmlformats.org/officeDocument/2006/relationships/slide" Target="slides/slide53.xml"/><Relationship Id="rId156" Type="http://schemas.openxmlformats.org/officeDocument/2006/relationships/slide" Target="slides/slide149.xml"/><Relationship Id="rId198" Type="http://schemas.openxmlformats.org/officeDocument/2006/relationships/slide" Target="slides/slide191.xml"/><Relationship Id="rId321" Type="http://schemas.openxmlformats.org/officeDocument/2006/relationships/slide" Target="slides/slide314.xml"/><Relationship Id="rId363" Type="http://schemas.openxmlformats.org/officeDocument/2006/relationships/slide" Target="slides/slide356.xml"/><Relationship Id="rId419" Type="http://schemas.openxmlformats.org/officeDocument/2006/relationships/slide" Target="slides/slide412.xml"/><Relationship Id="rId223" Type="http://schemas.openxmlformats.org/officeDocument/2006/relationships/slide" Target="slides/slide216.xml"/><Relationship Id="rId430" Type="http://schemas.openxmlformats.org/officeDocument/2006/relationships/slide" Target="slides/slide423.xml"/><Relationship Id="rId18" Type="http://schemas.openxmlformats.org/officeDocument/2006/relationships/slide" Target="slides/slide11.xml"/><Relationship Id="rId265" Type="http://schemas.openxmlformats.org/officeDocument/2006/relationships/slide" Target="slides/slide258.xml"/><Relationship Id="rId472" Type="http://schemas.openxmlformats.org/officeDocument/2006/relationships/slide" Target="slides/slide465.xml"/><Relationship Id="rId125" Type="http://schemas.openxmlformats.org/officeDocument/2006/relationships/slide" Target="slides/slide118.xml"/><Relationship Id="rId167" Type="http://schemas.openxmlformats.org/officeDocument/2006/relationships/slide" Target="slides/slide160.xml"/><Relationship Id="rId332" Type="http://schemas.openxmlformats.org/officeDocument/2006/relationships/slide" Target="slides/slide325.xml"/><Relationship Id="rId374" Type="http://schemas.openxmlformats.org/officeDocument/2006/relationships/slide" Target="slides/slide367.xml"/><Relationship Id="rId71" Type="http://schemas.openxmlformats.org/officeDocument/2006/relationships/slide" Target="slides/slide64.xml"/><Relationship Id="rId234" Type="http://schemas.openxmlformats.org/officeDocument/2006/relationships/slide" Target="slides/slide227.xml"/><Relationship Id="rId2" Type="http://schemas.openxmlformats.org/officeDocument/2006/relationships/slideMaster" Target="slideMasters/slideMaster2.xml"/><Relationship Id="rId29" Type="http://schemas.openxmlformats.org/officeDocument/2006/relationships/slide" Target="slides/slide22.xml"/><Relationship Id="rId276" Type="http://schemas.openxmlformats.org/officeDocument/2006/relationships/slide" Target="slides/slide269.xml"/><Relationship Id="rId441" Type="http://schemas.openxmlformats.org/officeDocument/2006/relationships/slide" Target="slides/slide434.xml"/><Relationship Id="rId483" Type="http://schemas.openxmlformats.org/officeDocument/2006/relationships/font" Target="fonts/font9.fntdata"/><Relationship Id="rId40" Type="http://schemas.openxmlformats.org/officeDocument/2006/relationships/slide" Target="slides/slide33.xml"/><Relationship Id="rId136" Type="http://schemas.openxmlformats.org/officeDocument/2006/relationships/slide" Target="slides/slide129.xml"/><Relationship Id="rId178" Type="http://schemas.openxmlformats.org/officeDocument/2006/relationships/slide" Target="slides/slide171.xml"/><Relationship Id="rId301" Type="http://schemas.openxmlformats.org/officeDocument/2006/relationships/slide" Target="slides/slide294.xml"/><Relationship Id="rId343" Type="http://schemas.openxmlformats.org/officeDocument/2006/relationships/slide" Target="slides/slide336.xml"/><Relationship Id="rId82" Type="http://schemas.openxmlformats.org/officeDocument/2006/relationships/slide" Target="slides/slide75.xml"/><Relationship Id="rId203" Type="http://schemas.openxmlformats.org/officeDocument/2006/relationships/slide" Target="slides/slide196.xml"/><Relationship Id="rId385" Type="http://schemas.openxmlformats.org/officeDocument/2006/relationships/slide" Target="slides/slide378.xml"/><Relationship Id="rId245" Type="http://schemas.openxmlformats.org/officeDocument/2006/relationships/slide" Target="slides/slide238.xml"/><Relationship Id="rId287" Type="http://schemas.openxmlformats.org/officeDocument/2006/relationships/slide" Target="slides/slide280.xml"/><Relationship Id="rId410" Type="http://schemas.openxmlformats.org/officeDocument/2006/relationships/slide" Target="slides/slide403.xml"/><Relationship Id="rId452" Type="http://schemas.openxmlformats.org/officeDocument/2006/relationships/slide" Target="slides/slide445.xml"/><Relationship Id="rId105" Type="http://schemas.openxmlformats.org/officeDocument/2006/relationships/slide" Target="slides/slide98.xml"/><Relationship Id="rId147" Type="http://schemas.openxmlformats.org/officeDocument/2006/relationships/slide" Target="slides/slide140.xml"/><Relationship Id="rId312" Type="http://schemas.openxmlformats.org/officeDocument/2006/relationships/slide" Target="slides/slide305.xml"/><Relationship Id="rId354" Type="http://schemas.openxmlformats.org/officeDocument/2006/relationships/slide" Target="slides/slide347.xml"/><Relationship Id="rId51" Type="http://schemas.openxmlformats.org/officeDocument/2006/relationships/slide" Target="slides/slide44.xml"/><Relationship Id="rId93" Type="http://schemas.openxmlformats.org/officeDocument/2006/relationships/slide" Target="slides/slide86.xml"/><Relationship Id="rId189" Type="http://schemas.openxmlformats.org/officeDocument/2006/relationships/slide" Target="slides/slide182.xml"/><Relationship Id="rId396" Type="http://schemas.openxmlformats.org/officeDocument/2006/relationships/slide" Target="slides/slide389.xml"/><Relationship Id="rId214" Type="http://schemas.openxmlformats.org/officeDocument/2006/relationships/slide" Target="slides/slide207.xml"/><Relationship Id="rId256" Type="http://schemas.openxmlformats.org/officeDocument/2006/relationships/slide" Target="slides/slide249.xml"/><Relationship Id="rId298" Type="http://schemas.openxmlformats.org/officeDocument/2006/relationships/slide" Target="slides/slide291.xml"/><Relationship Id="rId421" Type="http://schemas.openxmlformats.org/officeDocument/2006/relationships/slide" Target="slides/slide414.xml"/><Relationship Id="rId463" Type="http://schemas.openxmlformats.org/officeDocument/2006/relationships/slide" Target="slides/slide456.xml"/><Relationship Id="rId116" Type="http://schemas.openxmlformats.org/officeDocument/2006/relationships/slide" Target="slides/slide109.xml"/><Relationship Id="rId158" Type="http://schemas.openxmlformats.org/officeDocument/2006/relationships/slide" Target="slides/slide151.xml"/><Relationship Id="rId323" Type="http://schemas.openxmlformats.org/officeDocument/2006/relationships/slide" Target="slides/slide316.xml"/><Relationship Id="rId20" Type="http://schemas.openxmlformats.org/officeDocument/2006/relationships/slide" Target="slides/slide13.xml"/><Relationship Id="rId41" Type="http://schemas.openxmlformats.org/officeDocument/2006/relationships/slide" Target="slides/slide34.xml"/><Relationship Id="rId62" Type="http://schemas.openxmlformats.org/officeDocument/2006/relationships/slide" Target="slides/slide55.xml"/><Relationship Id="rId83" Type="http://schemas.openxmlformats.org/officeDocument/2006/relationships/slide" Target="slides/slide76.xml"/><Relationship Id="rId179" Type="http://schemas.openxmlformats.org/officeDocument/2006/relationships/slide" Target="slides/slide172.xml"/><Relationship Id="rId365" Type="http://schemas.openxmlformats.org/officeDocument/2006/relationships/slide" Target="slides/slide358.xml"/><Relationship Id="rId386" Type="http://schemas.openxmlformats.org/officeDocument/2006/relationships/slide" Target="slides/slide379.xml"/><Relationship Id="rId190" Type="http://schemas.openxmlformats.org/officeDocument/2006/relationships/slide" Target="slides/slide183.xml"/><Relationship Id="rId204" Type="http://schemas.openxmlformats.org/officeDocument/2006/relationships/slide" Target="slides/slide197.xml"/><Relationship Id="rId225" Type="http://schemas.openxmlformats.org/officeDocument/2006/relationships/slide" Target="slides/slide218.xml"/><Relationship Id="rId246" Type="http://schemas.openxmlformats.org/officeDocument/2006/relationships/slide" Target="slides/slide239.xml"/><Relationship Id="rId267" Type="http://schemas.openxmlformats.org/officeDocument/2006/relationships/slide" Target="slides/slide260.xml"/><Relationship Id="rId288" Type="http://schemas.openxmlformats.org/officeDocument/2006/relationships/slide" Target="slides/slide281.xml"/><Relationship Id="rId411" Type="http://schemas.openxmlformats.org/officeDocument/2006/relationships/slide" Target="slides/slide404.xml"/><Relationship Id="rId432" Type="http://schemas.openxmlformats.org/officeDocument/2006/relationships/slide" Target="slides/slide425.xml"/><Relationship Id="rId453" Type="http://schemas.openxmlformats.org/officeDocument/2006/relationships/slide" Target="slides/slide446.xml"/><Relationship Id="rId474" Type="http://schemas.openxmlformats.org/officeDocument/2006/relationships/notesMaster" Target="notesMasters/notesMaster1.xml"/><Relationship Id="rId106" Type="http://schemas.openxmlformats.org/officeDocument/2006/relationships/slide" Target="slides/slide99.xml"/><Relationship Id="rId127" Type="http://schemas.openxmlformats.org/officeDocument/2006/relationships/slide" Target="slides/slide120.xml"/><Relationship Id="rId313" Type="http://schemas.openxmlformats.org/officeDocument/2006/relationships/slide" Target="slides/slide306.xml"/><Relationship Id="rId10" Type="http://schemas.openxmlformats.org/officeDocument/2006/relationships/slide" Target="slides/slide3.xml"/><Relationship Id="rId31" Type="http://schemas.openxmlformats.org/officeDocument/2006/relationships/slide" Target="slides/slide24.xml"/><Relationship Id="rId52" Type="http://schemas.openxmlformats.org/officeDocument/2006/relationships/slide" Target="slides/slide45.xml"/><Relationship Id="rId73" Type="http://schemas.openxmlformats.org/officeDocument/2006/relationships/slide" Target="slides/slide66.xml"/><Relationship Id="rId94" Type="http://schemas.openxmlformats.org/officeDocument/2006/relationships/slide" Target="slides/slide87.xml"/><Relationship Id="rId148" Type="http://schemas.openxmlformats.org/officeDocument/2006/relationships/slide" Target="slides/slide141.xml"/><Relationship Id="rId169" Type="http://schemas.openxmlformats.org/officeDocument/2006/relationships/slide" Target="slides/slide162.xml"/><Relationship Id="rId334" Type="http://schemas.openxmlformats.org/officeDocument/2006/relationships/slide" Target="slides/slide327.xml"/><Relationship Id="rId355" Type="http://schemas.openxmlformats.org/officeDocument/2006/relationships/slide" Target="slides/slide348.xml"/><Relationship Id="rId376" Type="http://schemas.openxmlformats.org/officeDocument/2006/relationships/slide" Target="slides/slide369.xml"/><Relationship Id="rId397" Type="http://schemas.openxmlformats.org/officeDocument/2006/relationships/slide" Target="slides/slide390.xml"/><Relationship Id="rId4" Type="http://schemas.openxmlformats.org/officeDocument/2006/relationships/slideMaster" Target="slideMasters/slideMaster4.xml"/><Relationship Id="rId180" Type="http://schemas.openxmlformats.org/officeDocument/2006/relationships/slide" Target="slides/slide173.xml"/><Relationship Id="rId215" Type="http://schemas.openxmlformats.org/officeDocument/2006/relationships/slide" Target="slides/slide208.xml"/><Relationship Id="rId236" Type="http://schemas.openxmlformats.org/officeDocument/2006/relationships/slide" Target="slides/slide229.xml"/><Relationship Id="rId257" Type="http://schemas.openxmlformats.org/officeDocument/2006/relationships/slide" Target="slides/slide250.xml"/><Relationship Id="rId278" Type="http://schemas.openxmlformats.org/officeDocument/2006/relationships/slide" Target="slides/slide271.xml"/><Relationship Id="rId401" Type="http://schemas.openxmlformats.org/officeDocument/2006/relationships/slide" Target="slides/slide394.xml"/><Relationship Id="rId422" Type="http://schemas.openxmlformats.org/officeDocument/2006/relationships/slide" Target="slides/slide415.xml"/><Relationship Id="rId443" Type="http://schemas.openxmlformats.org/officeDocument/2006/relationships/slide" Target="slides/slide436.xml"/><Relationship Id="rId464" Type="http://schemas.openxmlformats.org/officeDocument/2006/relationships/slide" Target="slides/slide457.xml"/><Relationship Id="rId303" Type="http://schemas.openxmlformats.org/officeDocument/2006/relationships/slide" Target="slides/slide296.xml"/><Relationship Id="rId485" Type="http://schemas.openxmlformats.org/officeDocument/2006/relationships/font" Target="fonts/font11.fntdata"/><Relationship Id="rId42" Type="http://schemas.openxmlformats.org/officeDocument/2006/relationships/slide" Target="slides/slide35.xml"/><Relationship Id="rId84" Type="http://schemas.openxmlformats.org/officeDocument/2006/relationships/slide" Target="slides/slide77.xml"/><Relationship Id="rId138" Type="http://schemas.openxmlformats.org/officeDocument/2006/relationships/slide" Target="slides/slide131.xml"/><Relationship Id="rId345" Type="http://schemas.openxmlformats.org/officeDocument/2006/relationships/slide" Target="slides/slide338.xml"/><Relationship Id="rId387" Type="http://schemas.openxmlformats.org/officeDocument/2006/relationships/slide" Target="slides/slide380.xml"/><Relationship Id="rId191" Type="http://schemas.openxmlformats.org/officeDocument/2006/relationships/slide" Target="slides/slide184.xml"/><Relationship Id="rId205" Type="http://schemas.openxmlformats.org/officeDocument/2006/relationships/slide" Target="slides/slide198.xml"/><Relationship Id="rId247" Type="http://schemas.openxmlformats.org/officeDocument/2006/relationships/slide" Target="slides/slide240.xml"/><Relationship Id="rId412" Type="http://schemas.openxmlformats.org/officeDocument/2006/relationships/slide" Target="slides/slide405.xml"/><Relationship Id="rId107" Type="http://schemas.openxmlformats.org/officeDocument/2006/relationships/slide" Target="slides/slide100.xml"/><Relationship Id="rId289" Type="http://schemas.openxmlformats.org/officeDocument/2006/relationships/slide" Target="slides/slide282.xml"/><Relationship Id="rId454" Type="http://schemas.openxmlformats.org/officeDocument/2006/relationships/slide" Target="slides/slide447.xml"/><Relationship Id="rId11" Type="http://schemas.openxmlformats.org/officeDocument/2006/relationships/slide" Target="slides/slide4.xml"/><Relationship Id="rId53" Type="http://schemas.openxmlformats.org/officeDocument/2006/relationships/slide" Target="slides/slide46.xml"/><Relationship Id="rId149" Type="http://schemas.openxmlformats.org/officeDocument/2006/relationships/slide" Target="slides/slide142.xml"/><Relationship Id="rId314" Type="http://schemas.openxmlformats.org/officeDocument/2006/relationships/slide" Target="slides/slide307.xml"/><Relationship Id="rId356" Type="http://schemas.openxmlformats.org/officeDocument/2006/relationships/slide" Target="slides/slide349.xml"/><Relationship Id="rId398" Type="http://schemas.openxmlformats.org/officeDocument/2006/relationships/slide" Target="slides/slide391.xml"/><Relationship Id="rId95" Type="http://schemas.openxmlformats.org/officeDocument/2006/relationships/slide" Target="slides/slide88.xml"/><Relationship Id="rId160" Type="http://schemas.openxmlformats.org/officeDocument/2006/relationships/slide" Target="slides/slide153.xml"/><Relationship Id="rId216" Type="http://schemas.openxmlformats.org/officeDocument/2006/relationships/slide" Target="slides/slide209.xml"/><Relationship Id="rId423" Type="http://schemas.openxmlformats.org/officeDocument/2006/relationships/slide" Target="slides/slide416.xml"/><Relationship Id="rId258" Type="http://schemas.openxmlformats.org/officeDocument/2006/relationships/slide" Target="slides/slide251.xml"/><Relationship Id="rId465" Type="http://schemas.openxmlformats.org/officeDocument/2006/relationships/slide" Target="slides/slide458.xml"/><Relationship Id="rId22" Type="http://schemas.openxmlformats.org/officeDocument/2006/relationships/slide" Target="slides/slide15.xml"/><Relationship Id="rId64" Type="http://schemas.openxmlformats.org/officeDocument/2006/relationships/slide" Target="slides/slide57.xml"/><Relationship Id="rId118" Type="http://schemas.openxmlformats.org/officeDocument/2006/relationships/slide" Target="slides/slide111.xml"/><Relationship Id="rId325" Type="http://schemas.openxmlformats.org/officeDocument/2006/relationships/slide" Target="slides/slide318.xml"/><Relationship Id="rId367" Type="http://schemas.openxmlformats.org/officeDocument/2006/relationships/slide" Target="slides/slide360.xml"/><Relationship Id="rId171" Type="http://schemas.openxmlformats.org/officeDocument/2006/relationships/slide" Target="slides/slide164.xml"/><Relationship Id="rId227" Type="http://schemas.openxmlformats.org/officeDocument/2006/relationships/slide" Target="slides/slide220.xml"/><Relationship Id="rId269" Type="http://schemas.openxmlformats.org/officeDocument/2006/relationships/slide" Target="slides/slide262.xml"/><Relationship Id="rId434" Type="http://schemas.openxmlformats.org/officeDocument/2006/relationships/slide" Target="slides/slide427.xml"/><Relationship Id="rId476" Type="http://schemas.openxmlformats.org/officeDocument/2006/relationships/font" Target="fonts/font2.fntdata"/><Relationship Id="rId33" Type="http://schemas.openxmlformats.org/officeDocument/2006/relationships/slide" Target="slides/slide26.xml"/><Relationship Id="rId129" Type="http://schemas.openxmlformats.org/officeDocument/2006/relationships/slide" Target="slides/slide122.xml"/><Relationship Id="rId280" Type="http://schemas.openxmlformats.org/officeDocument/2006/relationships/slide" Target="slides/slide273.xml"/><Relationship Id="rId336" Type="http://schemas.openxmlformats.org/officeDocument/2006/relationships/slide" Target="slides/slide329.xml"/><Relationship Id="rId75" Type="http://schemas.openxmlformats.org/officeDocument/2006/relationships/slide" Target="slides/slide68.xml"/><Relationship Id="rId140" Type="http://schemas.openxmlformats.org/officeDocument/2006/relationships/slide" Target="slides/slide133.xml"/><Relationship Id="rId182" Type="http://schemas.openxmlformats.org/officeDocument/2006/relationships/slide" Target="slides/slide175.xml"/><Relationship Id="rId378" Type="http://schemas.openxmlformats.org/officeDocument/2006/relationships/slide" Target="slides/slide371.xml"/><Relationship Id="rId403" Type="http://schemas.openxmlformats.org/officeDocument/2006/relationships/slide" Target="slides/slide396.xml"/><Relationship Id="rId6" Type="http://schemas.openxmlformats.org/officeDocument/2006/relationships/slideMaster" Target="slideMasters/slideMaster6.xml"/><Relationship Id="rId238" Type="http://schemas.openxmlformats.org/officeDocument/2006/relationships/slide" Target="slides/slide231.xml"/><Relationship Id="rId445" Type="http://schemas.openxmlformats.org/officeDocument/2006/relationships/slide" Target="slides/slide438.xml"/><Relationship Id="rId487" Type="http://schemas.openxmlformats.org/officeDocument/2006/relationships/presProps" Target="presProps.xml"/><Relationship Id="rId291" Type="http://schemas.openxmlformats.org/officeDocument/2006/relationships/slide" Target="slides/slide284.xml"/><Relationship Id="rId305" Type="http://schemas.openxmlformats.org/officeDocument/2006/relationships/slide" Target="slides/slide298.xml"/><Relationship Id="rId347" Type="http://schemas.openxmlformats.org/officeDocument/2006/relationships/slide" Target="slides/slide340.xml"/><Relationship Id="rId44" Type="http://schemas.openxmlformats.org/officeDocument/2006/relationships/slide" Target="slides/slide37.xml"/><Relationship Id="rId86" Type="http://schemas.openxmlformats.org/officeDocument/2006/relationships/slide" Target="slides/slide79.xml"/><Relationship Id="rId151" Type="http://schemas.openxmlformats.org/officeDocument/2006/relationships/slide" Target="slides/slide144.xml"/><Relationship Id="rId389" Type="http://schemas.openxmlformats.org/officeDocument/2006/relationships/slide" Target="slides/slide382.xml"/><Relationship Id="rId193" Type="http://schemas.openxmlformats.org/officeDocument/2006/relationships/slide" Target="slides/slide186.xml"/><Relationship Id="rId207" Type="http://schemas.openxmlformats.org/officeDocument/2006/relationships/slide" Target="slides/slide200.xml"/><Relationship Id="rId249" Type="http://schemas.openxmlformats.org/officeDocument/2006/relationships/slide" Target="slides/slide242.xml"/><Relationship Id="rId414" Type="http://schemas.openxmlformats.org/officeDocument/2006/relationships/slide" Target="slides/slide407.xml"/><Relationship Id="rId456" Type="http://schemas.openxmlformats.org/officeDocument/2006/relationships/slide" Target="slides/slide449.xml"/><Relationship Id="rId13" Type="http://schemas.openxmlformats.org/officeDocument/2006/relationships/slide" Target="slides/slide6.xml"/><Relationship Id="rId109" Type="http://schemas.openxmlformats.org/officeDocument/2006/relationships/slide" Target="slides/slide102.xml"/><Relationship Id="rId260" Type="http://schemas.openxmlformats.org/officeDocument/2006/relationships/slide" Target="slides/slide253.xml"/><Relationship Id="rId316" Type="http://schemas.openxmlformats.org/officeDocument/2006/relationships/slide" Target="slides/slide309.xml"/><Relationship Id="rId55" Type="http://schemas.openxmlformats.org/officeDocument/2006/relationships/slide" Target="slides/slide48.xml"/><Relationship Id="rId97" Type="http://schemas.openxmlformats.org/officeDocument/2006/relationships/slide" Target="slides/slide90.xml"/><Relationship Id="rId120" Type="http://schemas.openxmlformats.org/officeDocument/2006/relationships/slide" Target="slides/slide113.xml"/><Relationship Id="rId358" Type="http://schemas.openxmlformats.org/officeDocument/2006/relationships/slide" Target="slides/slide351.xml"/><Relationship Id="rId162" Type="http://schemas.openxmlformats.org/officeDocument/2006/relationships/slide" Target="slides/slide155.xml"/><Relationship Id="rId218" Type="http://schemas.openxmlformats.org/officeDocument/2006/relationships/slide" Target="slides/slide211.xml"/><Relationship Id="rId425" Type="http://schemas.openxmlformats.org/officeDocument/2006/relationships/slide" Target="slides/slide418.xml"/><Relationship Id="rId467" Type="http://schemas.openxmlformats.org/officeDocument/2006/relationships/slide" Target="slides/slide460.xml"/><Relationship Id="rId271" Type="http://schemas.openxmlformats.org/officeDocument/2006/relationships/slide" Target="slides/slide264.xml"/><Relationship Id="rId24" Type="http://schemas.openxmlformats.org/officeDocument/2006/relationships/slide" Target="slides/slide17.xml"/><Relationship Id="rId66" Type="http://schemas.openxmlformats.org/officeDocument/2006/relationships/slide" Target="slides/slide59.xml"/><Relationship Id="rId131" Type="http://schemas.openxmlformats.org/officeDocument/2006/relationships/slide" Target="slides/slide124.xml"/><Relationship Id="rId327" Type="http://schemas.openxmlformats.org/officeDocument/2006/relationships/slide" Target="slides/slide320.xml"/><Relationship Id="rId369" Type="http://schemas.openxmlformats.org/officeDocument/2006/relationships/slide" Target="slides/slide362.xml"/><Relationship Id="rId173" Type="http://schemas.openxmlformats.org/officeDocument/2006/relationships/slide" Target="slides/slide166.xml"/><Relationship Id="rId229" Type="http://schemas.openxmlformats.org/officeDocument/2006/relationships/slide" Target="slides/slide222.xml"/><Relationship Id="rId380" Type="http://schemas.openxmlformats.org/officeDocument/2006/relationships/slide" Target="slides/slide373.xml"/><Relationship Id="rId436" Type="http://schemas.openxmlformats.org/officeDocument/2006/relationships/slide" Target="slides/slide429.xml"/><Relationship Id="rId240" Type="http://schemas.openxmlformats.org/officeDocument/2006/relationships/slide" Target="slides/slide233.xml"/><Relationship Id="rId478" Type="http://schemas.openxmlformats.org/officeDocument/2006/relationships/font" Target="fonts/font4.fntdata"/><Relationship Id="rId35" Type="http://schemas.openxmlformats.org/officeDocument/2006/relationships/slide" Target="slides/slide28.xml"/><Relationship Id="rId77" Type="http://schemas.openxmlformats.org/officeDocument/2006/relationships/slide" Target="slides/slide70.xml"/><Relationship Id="rId100" Type="http://schemas.openxmlformats.org/officeDocument/2006/relationships/slide" Target="slides/slide93.xml"/><Relationship Id="rId282" Type="http://schemas.openxmlformats.org/officeDocument/2006/relationships/slide" Target="slides/slide275.xml"/><Relationship Id="rId338" Type="http://schemas.openxmlformats.org/officeDocument/2006/relationships/slide" Target="slides/slide331.xml"/><Relationship Id="rId8" Type="http://schemas.openxmlformats.org/officeDocument/2006/relationships/slide" Target="slides/slide1.xml"/><Relationship Id="rId142" Type="http://schemas.openxmlformats.org/officeDocument/2006/relationships/slide" Target="slides/slide135.xml"/><Relationship Id="rId184" Type="http://schemas.openxmlformats.org/officeDocument/2006/relationships/slide" Target="slides/slide177.xml"/><Relationship Id="rId391" Type="http://schemas.openxmlformats.org/officeDocument/2006/relationships/slide" Target="slides/slide384.xml"/><Relationship Id="rId405" Type="http://schemas.openxmlformats.org/officeDocument/2006/relationships/slide" Target="slides/slide398.xml"/><Relationship Id="rId447" Type="http://schemas.openxmlformats.org/officeDocument/2006/relationships/slide" Target="slides/slide440.xml"/><Relationship Id="rId251" Type="http://schemas.openxmlformats.org/officeDocument/2006/relationships/slide" Target="slides/slide244.xml"/><Relationship Id="rId489" Type="http://schemas.openxmlformats.org/officeDocument/2006/relationships/theme" Target="theme/theme1.xml"/><Relationship Id="rId46" Type="http://schemas.openxmlformats.org/officeDocument/2006/relationships/slide" Target="slides/slide39.xml"/><Relationship Id="rId293" Type="http://schemas.openxmlformats.org/officeDocument/2006/relationships/slide" Target="slides/slide286.xml"/><Relationship Id="rId307" Type="http://schemas.openxmlformats.org/officeDocument/2006/relationships/slide" Target="slides/slide300.xml"/><Relationship Id="rId349" Type="http://schemas.openxmlformats.org/officeDocument/2006/relationships/slide" Target="slides/slide342.xml"/><Relationship Id="rId88" Type="http://schemas.openxmlformats.org/officeDocument/2006/relationships/slide" Target="slides/slide81.xml"/><Relationship Id="rId111" Type="http://schemas.openxmlformats.org/officeDocument/2006/relationships/slide" Target="slides/slide104.xml"/><Relationship Id="rId153" Type="http://schemas.openxmlformats.org/officeDocument/2006/relationships/slide" Target="slides/slide146.xml"/><Relationship Id="rId195" Type="http://schemas.openxmlformats.org/officeDocument/2006/relationships/slide" Target="slides/slide188.xml"/><Relationship Id="rId209" Type="http://schemas.openxmlformats.org/officeDocument/2006/relationships/slide" Target="slides/slide202.xml"/><Relationship Id="rId360" Type="http://schemas.openxmlformats.org/officeDocument/2006/relationships/slide" Target="slides/slide353.xml"/><Relationship Id="rId416" Type="http://schemas.openxmlformats.org/officeDocument/2006/relationships/slide" Target="slides/slide409.xml"/><Relationship Id="rId220" Type="http://schemas.openxmlformats.org/officeDocument/2006/relationships/slide" Target="slides/slide213.xml"/><Relationship Id="rId458" Type="http://schemas.openxmlformats.org/officeDocument/2006/relationships/slide" Target="slides/slide451.xml"/><Relationship Id="rId15" Type="http://schemas.openxmlformats.org/officeDocument/2006/relationships/slide" Target="slides/slide8.xml"/><Relationship Id="rId57" Type="http://schemas.openxmlformats.org/officeDocument/2006/relationships/slide" Target="slides/slide50.xml"/><Relationship Id="rId262" Type="http://schemas.openxmlformats.org/officeDocument/2006/relationships/slide" Target="slides/slide255.xml"/><Relationship Id="rId318" Type="http://schemas.openxmlformats.org/officeDocument/2006/relationships/slide" Target="slides/slide311.xml"/><Relationship Id="rId99" Type="http://schemas.openxmlformats.org/officeDocument/2006/relationships/slide" Target="slides/slide92.xml"/><Relationship Id="rId122" Type="http://schemas.openxmlformats.org/officeDocument/2006/relationships/slide" Target="slides/slide115.xml"/><Relationship Id="rId164" Type="http://schemas.openxmlformats.org/officeDocument/2006/relationships/slide" Target="slides/slide157.xml"/><Relationship Id="rId371" Type="http://schemas.openxmlformats.org/officeDocument/2006/relationships/slide" Target="slides/slide364.xml"/><Relationship Id="rId427" Type="http://schemas.openxmlformats.org/officeDocument/2006/relationships/slide" Target="slides/slide420.xml"/><Relationship Id="rId469" Type="http://schemas.openxmlformats.org/officeDocument/2006/relationships/slide" Target="slides/slide462.xml"/><Relationship Id="rId26" Type="http://schemas.openxmlformats.org/officeDocument/2006/relationships/slide" Target="slides/slide19.xml"/><Relationship Id="rId231" Type="http://schemas.openxmlformats.org/officeDocument/2006/relationships/slide" Target="slides/slide224.xml"/><Relationship Id="rId273" Type="http://schemas.openxmlformats.org/officeDocument/2006/relationships/slide" Target="slides/slide266.xml"/><Relationship Id="rId329" Type="http://schemas.openxmlformats.org/officeDocument/2006/relationships/slide" Target="slides/slide322.xml"/><Relationship Id="rId480" Type="http://schemas.openxmlformats.org/officeDocument/2006/relationships/font" Target="fonts/font6.fntdata"/><Relationship Id="rId68" Type="http://schemas.openxmlformats.org/officeDocument/2006/relationships/slide" Target="slides/slide61.xml"/><Relationship Id="rId133" Type="http://schemas.openxmlformats.org/officeDocument/2006/relationships/slide" Target="slides/slide126.xml"/><Relationship Id="rId175" Type="http://schemas.openxmlformats.org/officeDocument/2006/relationships/slide" Target="slides/slide168.xml"/><Relationship Id="rId340" Type="http://schemas.openxmlformats.org/officeDocument/2006/relationships/slide" Target="slides/slide333.xml"/><Relationship Id="rId200" Type="http://schemas.openxmlformats.org/officeDocument/2006/relationships/slide" Target="slides/slide193.xml"/><Relationship Id="rId382" Type="http://schemas.openxmlformats.org/officeDocument/2006/relationships/slide" Target="slides/slide375.xml"/><Relationship Id="rId438" Type="http://schemas.openxmlformats.org/officeDocument/2006/relationships/slide" Target="slides/slide431.xml"/><Relationship Id="rId242" Type="http://schemas.openxmlformats.org/officeDocument/2006/relationships/slide" Target="slides/slide235.xml"/><Relationship Id="rId284" Type="http://schemas.openxmlformats.org/officeDocument/2006/relationships/slide" Target="slides/slide277.xml"/><Relationship Id="rId37" Type="http://schemas.openxmlformats.org/officeDocument/2006/relationships/slide" Target="slides/slide30.xml"/><Relationship Id="rId79" Type="http://schemas.openxmlformats.org/officeDocument/2006/relationships/slide" Target="slides/slide72.xml"/><Relationship Id="rId102" Type="http://schemas.openxmlformats.org/officeDocument/2006/relationships/slide" Target="slides/slide95.xml"/><Relationship Id="rId144" Type="http://schemas.openxmlformats.org/officeDocument/2006/relationships/slide" Target="slides/slide137.xml"/><Relationship Id="rId90" Type="http://schemas.openxmlformats.org/officeDocument/2006/relationships/slide" Target="slides/slide83.xml"/><Relationship Id="rId186" Type="http://schemas.openxmlformats.org/officeDocument/2006/relationships/slide" Target="slides/slide179.xml"/><Relationship Id="rId351" Type="http://schemas.openxmlformats.org/officeDocument/2006/relationships/slide" Target="slides/slide344.xml"/><Relationship Id="rId393" Type="http://schemas.openxmlformats.org/officeDocument/2006/relationships/slide" Target="slides/slide386.xml"/><Relationship Id="rId407" Type="http://schemas.openxmlformats.org/officeDocument/2006/relationships/slide" Target="slides/slide400.xml"/><Relationship Id="rId449" Type="http://schemas.openxmlformats.org/officeDocument/2006/relationships/slide" Target="slides/slide442.xml"/><Relationship Id="rId211" Type="http://schemas.openxmlformats.org/officeDocument/2006/relationships/slide" Target="slides/slide204.xml"/><Relationship Id="rId253" Type="http://schemas.openxmlformats.org/officeDocument/2006/relationships/slide" Target="slides/slide246.xml"/><Relationship Id="rId295" Type="http://schemas.openxmlformats.org/officeDocument/2006/relationships/slide" Target="slides/slide288.xml"/><Relationship Id="rId309" Type="http://schemas.openxmlformats.org/officeDocument/2006/relationships/slide" Target="slides/slide302.xml"/><Relationship Id="rId460" Type="http://schemas.openxmlformats.org/officeDocument/2006/relationships/slide" Target="slides/slide453.xml"/><Relationship Id="rId48" Type="http://schemas.openxmlformats.org/officeDocument/2006/relationships/slide" Target="slides/slide41.xml"/><Relationship Id="rId113" Type="http://schemas.openxmlformats.org/officeDocument/2006/relationships/slide" Target="slides/slide106.xml"/><Relationship Id="rId320" Type="http://schemas.openxmlformats.org/officeDocument/2006/relationships/slide" Target="slides/slide313.xml"/><Relationship Id="rId155" Type="http://schemas.openxmlformats.org/officeDocument/2006/relationships/slide" Target="slides/slide148.xml"/><Relationship Id="rId197" Type="http://schemas.openxmlformats.org/officeDocument/2006/relationships/slide" Target="slides/slide190.xml"/><Relationship Id="rId362" Type="http://schemas.openxmlformats.org/officeDocument/2006/relationships/slide" Target="slides/slide355.xml"/><Relationship Id="rId418" Type="http://schemas.openxmlformats.org/officeDocument/2006/relationships/slide" Target="slides/slide411.xml"/><Relationship Id="rId222" Type="http://schemas.openxmlformats.org/officeDocument/2006/relationships/slide" Target="slides/slide215.xml"/><Relationship Id="rId264" Type="http://schemas.openxmlformats.org/officeDocument/2006/relationships/slide" Target="slides/slide257.xml"/><Relationship Id="rId471" Type="http://schemas.openxmlformats.org/officeDocument/2006/relationships/slide" Target="slides/slide464.xml"/><Relationship Id="rId17" Type="http://schemas.openxmlformats.org/officeDocument/2006/relationships/slide" Target="slides/slide10.xml"/><Relationship Id="rId59" Type="http://schemas.openxmlformats.org/officeDocument/2006/relationships/slide" Target="slides/slide52.xml"/><Relationship Id="rId124" Type="http://schemas.openxmlformats.org/officeDocument/2006/relationships/slide" Target="slides/slide117.xml"/><Relationship Id="rId70" Type="http://schemas.openxmlformats.org/officeDocument/2006/relationships/slide" Target="slides/slide63.xml"/><Relationship Id="rId166" Type="http://schemas.openxmlformats.org/officeDocument/2006/relationships/slide" Target="slides/slide159.xml"/><Relationship Id="rId331" Type="http://schemas.openxmlformats.org/officeDocument/2006/relationships/slide" Target="slides/slide324.xml"/><Relationship Id="rId373" Type="http://schemas.openxmlformats.org/officeDocument/2006/relationships/slide" Target="slides/slide366.xml"/><Relationship Id="rId429" Type="http://schemas.openxmlformats.org/officeDocument/2006/relationships/slide" Target="slides/slide422.xml"/><Relationship Id="rId1" Type="http://schemas.openxmlformats.org/officeDocument/2006/relationships/slideMaster" Target="slideMasters/slideMaster1.xml"/><Relationship Id="rId233" Type="http://schemas.openxmlformats.org/officeDocument/2006/relationships/slide" Target="slides/slide226.xml"/><Relationship Id="rId440" Type="http://schemas.openxmlformats.org/officeDocument/2006/relationships/slide" Target="slides/slide433.xml"/><Relationship Id="rId28" Type="http://schemas.openxmlformats.org/officeDocument/2006/relationships/slide" Target="slides/slide21.xml"/><Relationship Id="rId275" Type="http://schemas.openxmlformats.org/officeDocument/2006/relationships/slide" Target="slides/slide268.xml"/><Relationship Id="rId300" Type="http://schemas.openxmlformats.org/officeDocument/2006/relationships/slide" Target="slides/slide293.xml"/><Relationship Id="rId482" Type="http://schemas.openxmlformats.org/officeDocument/2006/relationships/font" Target="fonts/font8.fntdata"/><Relationship Id="rId81" Type="http://schemas.openxmlformats.org/officeDocument/2006/relationships/slide" Target="slides/slide74.xml"/><Relationship Id="rId135" Type="http://schemas.openxmlformats.org/officeDocument/2006/relationships/slide" Target="slides/slide128.xml"/><Relationship Id="rId177" Type="http://schemas.openxmlformats.org/officeDocument/2006/relationships/slide" Target="slides/slide170.xml"/><Relationship Id="rId342" Type="http://schemas.openxmlformats.org/officeDocument/2006/relationships/slide" Target="slides/slide335.xml"/><Relationship Id="rId384" Type="http://schemas.openxmlformats.org/officeDocument/2006/relationships/slide" Target="slides/slide377.xml"/><Relationship Id="rId202" Type="http://schemas.openxmlformats.org/officeDocument/2006/relationships/slide" Target="slides/slide195.xml"/><Relationship Id="rId244" Type="http://schemas.openxmlformats.org/officeDocument/2006/relationships/slide" Target="slides/slide237.xml"/><Relationship Id="rId39" Type="http://schemas.openxmlformats.org/officeDocument/2006/relationships/slide" Target="slides/slide32.xml"/><Relationship Id="rId286" Type="http://schemas.openxmlformats.org/officeDocument/2006/relationships/slide" Target="slides/slide279.xml"/><Relationship Id="rId451" Type="http://schemas.openxmlformats.org/officeDocument/2006/relationships/slide" Target="slides/slide444.xml"/><Relationship Id="rId50" Type="http://schemas.openxmlformats.org/officeDocument/2006/relationships/slide" Target="slides/slide43.xml"/><Relationship Id="rId104" Type="http://schemas.openxmlformats.org/officeDocument/2006/relationships/slide" Target="slides/slide97.xml"/><Relationship Id="rId146" Type="http://schemas.openxmlformats.org/officeDocument/2006/relationships/slide" Target="slides/slide139.xml"/><Relationship Id="rId188" Type="http://schemas.openxmlformats.org/officeDocument/2006/relationships/slide" Target="slides/slide181.xml"/><Relationship Id="rId311" Type="http://schemas.openxmlformats.org/officeDocument/2006/relationships/slide" Target="slides/slide304.xml"/><Relationship Id="rId353" Type="http://schemas.openxmlformats.org/officeDocument/2006/relationships/slide" Target="slides/slide346.xml"/><Relationship Id="rId395" Type="http://schemas.openxmlformats.org/officeDocument/2006/relationships/slide" Target="slides/slide388.xml"/><Relationship Id="rId409" Type="http://schemas.openxmlformats.org/officeDocument/2006/relationships/slide" Target="slides/slide402.xml"/><Relationship Id="rId92" Type="http://schemas.openxmlformats.org/officeDocument/2006/relationships/slide" Target="slides/slide85.xml"/><Relationship Id="rId213" Type="http://schemas.openxmlformats.org/officeDocument/2006/relationships/slide" Target="slides/slide206.xml"/><Relationship Id="rId420" Type="http://schemas.openxmlformats.org/officeDocument/2006/relationships/slide" Target="slides/slide413.xml"/><Relationship Id="rId255" Type="http://schemas.openxmlformats.org/officeDocument/2006/relationships/slide" Target="slides/slide248.xml"/><Relationship Id="rId297" Type="http://schemas.openxmlformats.org/officeDocument/2006/relationships/slide" Target="slides/slide290.xml"/><Relationship Id="rId462" Type="http://schemas.openxmlformats.org/officeDocument/2006/relationships/slide" Target="slides/slide455.xml"/><Relationship Id="rId115" Type="http://schemas.openxmlformats.org/officeDocument/2006/relationships/slide" Target="slides/slide108.xml"/><Relationship Id="rId157" Type="http://schemas.openxmlformats.org/officeDocument/2006/relationships/slide" Target="slides/slide150.xml"/><Relationship Id="rId322" Type="http://schemas.openxmlformats.org/officeDocument/2006/relationships/slide" Target="slides/slide315.xml"/><Relationship Id="rId364" Type="http://schemas.openxmlformats.org/officeDocument/2006/relationships/slide" Target="slides/slide357.xml"/><Relationship Id="rId61" Type="http://schemas.openxmlformats.org/officeDocument/2006/relationships/slide" Target="slides/slide54.xml"/><Relationship Id="rId199" Type="http://schemas.openxmlformats.org/officeDocument/2006/relationships/slide" Target="slides/slide192.xml"/><Relationship Id="rId19" Type="http://schemas.openxmlformats.org/officeDocument/2006/relationships/slide" Target="slides/slide12.xml"/><Relationship Id="rId224" Type="http://schemas.openxmlformats.org/officeDocument/2006/relationships/slide" Target="slides/slide217.xml"/><Relationship Id="rId266" Type="http://schemas.openxmlformats.org/officeDocument/2006/relationships/slide" Target="slides/slide259.xml"/><Relationship Id="rId431" Type="http://schemas.openxmlformats.org/officeDocument/2006/relationships/slide" Target="slides/slide424.xml"/><Relationship Id="rId473" Type="http://schemas.openxmlformats.org/officeDocument/2006/relationships/slide" Target="slides/slide466.xml"/><Relationship Id="rId30" Type="http://schemas.openxmlformats.org/officeDocument/2006/relationships/slide" Target="slides/slide23.xml"/><Relationship Id="rId126" Type="http://schemas.openxmlformats.org/officeDocument/2006/relationships/slide" Target="slides/slide119.xml"/><Relationship Id="rId168" Type="http://schemas.openxmlformats.org/officeDocument/2006/relationships/slide" Target="slides/slide161.xml"/><Relationship Id="rId333" Type="http://schemas.openxmlformats.org/officeDocument/2006/relationships/slide" Target="slides/slide326.xml"/><Relationship Id="rId72" Type="http://schemas.openxmlformats.org/officeDocument/2006/relationships/slide" Target="slides/slide65.xml"/><Relationship Id="rId375" Type="http://schemas.openxmlformats.org/officeDocument/2006/relationships/slide" Target="slides/slide368.xml"/><Relationship Id="rId3" Type="http://schemas.openxmlformats.org/officeDocument/2006/relationships/slideMaster" Target="slideMasters/slideMaster3.xml"/><Relationship Id="rId235" Type="http://schemas.openxmlformats.org/officeDocument/2006/relationships/slide" Target="slides/slide228.xml"/><Relationship Id="rId277" Type="http://schemas.openxmlformats.org/officeDocument/2006/relationships/slide" Target="slides/slide270.xml"/><Relationship Id="rId400" Type="http://schemas.openxmlformats.org/officeDocument/2006/relationships/slide" Target="slides/slide393.xml"/><Relationship Id="rId442" Type="http://schemas.openxmlformats.org/officeDocument/2006/relationships/slide" Target="slides/slide435.xml"/><Relationship Id="rId484" Type="http://schemas.openxmlformats.org/officeDocument/2006/relationships/font" Target="fonts/font10.fntdata"/><Relationship Id="rId137" Type="http://schemas.openxmlformats.org/officeDocument/2006/relationships/slide" Target="slides/slide130.xml"/><Relationship Id="rId302" Type="http://schemas.openxmlformats.org/officeDocument/2006/relationships/slide" Target="slides/slide295.xml"/><Relationship Id="rId344" Type="http://schemas.openxmlformats.org/officeDocument/2006/relationships/slide" Target="slides/slide337.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jpeg>
</file>

<file path=ppt/media/image107.png>
</file>

<file path=ppt/media/image108.png>
</file>

<file path=ppt/media/image109.tiff>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jpe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tiff>
</file>

<file path=ppt/media/image76.tiff>
</file>

<file path=ppt/media/image77.png>
</file>

<file path=ppt/media/image78.png>
</file>

<file path=ppt/media/image79.png>
</file>

<file path=ppt/media/image8.png>
</file>

<file path=ppt/media/image80.png>
</file>

<file path=ppt/media/image81.png>
</file>

<file path=ppt/media/image82.png>
</file>

<file path=ppt/media/image83.tiff>
</file>

<file path=ppt/media/image84.png>
</file>

<file path=ppt/media/image85.png>
</file>

<file path=ppt/media/image86.png>
</file>

<file path=ppt/media/image87.png>
</file>

<file path=ppt/media/image88.png>
</file>

<file path=ppt/media/image89.png>
</file>

<file path=ppt/media/image9.png>
</file>

<file path=ppt/media/image90.sv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7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ea typeface="宋体" charset="-122"/>
              </a:defRPr>
            </a:lvl1pPr>
          </a:lstStyle>
          <a:p>
            <a:pPr>
              <a:defRPr/>
            </a:pPr>
            <a:endParaRPr lang="en-US" altLang="zh-CN"/>
          </a:p>
        </p:txBody>
      </p:sp>
      <p:sp>
        <p:nvSpPr>
          <p:cNvPr id="737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ea typeface="宋体" charset="-122"/>
              </a:defRPr>
            </a:lvl1pPr>
          </a:lstStyle>
          <a:p>
            <a:pPr>
              <a:defRPr/>
            </a:pPr>
            <a:endParaRPr lang="en-US" altLang="zh-CN"/>
          </a:p>
        </p:txBody>
      </p:sp>
      <p:sp>
        <p:nvSpPr>
          <p:cNvPr id="8397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737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ea typeface="宋体" charset="-122"/>
              </a:defRPr>
            </a:lvl1pPr>
          </a:lstStyle>
          <a:p>
            <a:pPr>
              <a:defRPr/>
            </a:pPr>
            <a:endParaRPr lang="en-US" altLang="zh-CN"/>
          </a:p>
        </p:txBody>
      </p:sp>
      <p:sp>
        <p:nvSpPr>
          <p:cNvPr id="737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35EDEF7-1C9B-4C0C-AB77-68F6D9D024A1}" type="slidenum">
              <a:rPr lang="en-US" altLang="zh-CN"/>
              <a:pPr/>
              <a:t>‹#›</a:t>
            </a:fld>
            <a:endParaRPr lang="en-US" altLang="zh-CN"/>
          </a:p>
        </p:txBody>
      </p:sp>
    </p:spTree>
    <p:extLst>
      <p:ext uri="{BB962C8B-B14F-4D97-AF65-F5344CB8AC3E}">
        <p14:creationId xmlns:p14="http://schemas.microsoft.com/office/powerpoint/2010/main" val="3588384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94.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ww.youtube.com/watch?v=8CjifA2yw7s&amp;list=PLAwxTw4SYaPn79fsplIuZG34KwbkYSedj&amp;index=55" TargetMode="External"/><Relationship Id="rId2" Type="http://schemas.openxmlformats.org/officeDocument/2006/relationships/slide" Target="../slides/slide52.xml"/><Relationship Id="rId1" Type="http://schemas.openxmlformats.org/officeDocument/2006/relationships/notesMaster" Target="../notesMasters/notesMaster1.xml"/><Relationship Id="rId5" Type="http://schemas.openxmlformats.org/officeDocument/2006/relationships/hyperlink" Target="https://www.youtube.com/watch?v=8CjifA2yw7s&amp;list=PLAwxTw4SYaPn79fsplIuZG34KwbkYSedj&amp;index=57" TargetMode="External"/><Relationship Id="rId4" Type="http://schemas.openxmlformats.org/officeDocument/2006/relationships/hyperlink" Target="https://www.youtube.com/watch?v=8CjifA2yw7s&amp;list=PLAwxTw4SYaPn79fsplIuZG34KwbkYSedj&amp;index=56" TargetMode="Externa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98.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300.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304.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305.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306.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308.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309.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310.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311.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314.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322.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323.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324.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325.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326.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3" Type="http://schemas.openxmlformats.org/officeDocument/2006/relationships/hyperlink" Target="https://www.quora.com/What-is-the-difference-between-cache-consistency-and-cache-coherence" TargetMode="External"/><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358.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360.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2" Type="http://schemas.openxmlformats.org/officeDocument/2006/relationships/slide" Target="../slides/slide361.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2" Type="http://schemas.openxmlformats.org/officeDocument/2006/relationships/slide" Target="../slides/slide364.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2" Type="http://schemas.openxmlformats.org/officeDocument/2006/relationships/slide" Target="../slides/slide365.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2" Type="http://schemas.openxmlformats.org/officeDocument/2006/relationships/slide" Target="../slides/slide36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2" Type="http://schemas.openxmlformats.org/officeDocument/2006/relationships/slide" Target="../slides/slide376.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2" Type="http://schemas.openxmlformats.org/officeDocument/2006/relationships/slide" Target="../slides/slide377.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2" Type="http://schemas.openxmlformats.org/officeDocument/2006/relationships/slide" Target="../slides/slide378.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2" Type="http://schemas.openxmlformats.org/officeDocument/2006/relationships/slide" Target="../slides/slide379.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2" Type="http://schemas.openxmlformats.org/officeDocument/2006/relationships/slide" Target="../slides/slide380.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2" Type="http://schemas.openxmlformats.org/officeDocument/2006/relationships/slide" Target="../slides/slide381.xml"/><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2" Type="http://schemas.openxmlformats.org/officeDocument/2006/relationships/slide" Target="../slides/slide383.xml"/><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2" Type="http://schemas.openxmlformats.org/officeDocument/2006/relationships/slide" Target="../slides/slide38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2" Type="http://schemas.openxmlformats.org/officeDocument/2006/relationships/slide" Target="../slides/slide385.xml"/><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2" Type="http://schemas.openxmlformats.org/officeDocument/2006/relationships/slide" Target="../slides/slide386.xml"/><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2" Type="http://schemas.openxmlformats.org/officeDocument/2006/relationships/slide" Target="../slides/slide389.xml"/><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2" Type="http://schemas.openxmlformats.org/officeDocument/2006/relationships/slide" Target="../slides/slide390.xml"/><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2" Type="http://schemas.openxmlformats.org/officeDocument/2006/relationships/slide" Target="../slides/slide391.xml"/><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2" Type="http://schemas.openxmlformats.org/officeDocument/2006/relationships/slide" Target="../slides/slide392.xml"/><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2" Type="http://schemas.openxmlformats.org/officeDocument/2006/relationships/slide" Target="../slides/slide393.xml"/><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2" Type="http://schemas.openxmlformats.org/officeDocument/2006/relationships/slide" Target="../slides/slide394.xml"/><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2" Type="http://schemas.openxmlformats.org/officeDocument/2006/relationships/slide" Target="../slides/slide395.xml"/><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2" Type="http://schemas.openxmlformats.org/officeDocument/2006/relationships/slide" Target="../slides/slide398.xml"/><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2" Type="http://schemas.openxmlformats.org/officeDocument/2006/relationships/slide" Target="../slides/slide399.xml"/><Relationship Id="rId1" Type="http://schemas.openxmlformats.org/officeDocument/2006/relationships/notesMaster" Target="../notesMasters/notesMaster1.xml"/></Relationships>
</file>

<file path=ppt/notesSlides/_rels/notesSlide282.xml.rels><?xml version="1.0" encoding="UTF-8" standalone="yes"?>
<Relationships xmlns="http://schemas.openxmlformats.org/package/2006/relationships"><Relationship Id="rId2" Type="http://schemas.openxmlformats.org/officeDocument/2006/relationships/slide" Target="../slides/slide400.xml"/><Relationship Id="rId1" Type="http://schemas.openxmlformats.org/officeDocument/2006/relationships/notesMaster" Target="../notesMasters/notesMaster1.xml"/></Relationships>
</file>

<file path=ppt/notesSlides/_rels/notesSlide283.xml.rels><?xml version="1.0" encoding="UTF-8" standalone="yes"?>
<Relationships xmlns="http://schemas.openxmlformats.org/package/2006/relationships"><Relationship Id="rId2" Type="http://schemas.openxmlformats.org/officeDocument/2006/relationships/slide" Target="../slides/slide401.xml"/><Relationship Id="rId1" Type="http://schemas.openxmlformats.org/officeDocument/2006/relationships/notesMaster" Target="../notesMasters/notesMaster1.xml"/></Relationships>
</file>

<file path=ppt/notesSlides/_rels/notesSlide284.xml.rels><?xml version="1.0" encoding="UTF-8" standalone="yes"?>
<Relationships xmlns="http://schemas.openxmlformats.org/package/2006/relationships"><Relationship Id="rId2" Type="http://schemas.openxmlformats.org/officeDocument/2006/relationships/slide" Target="../slides/slide402.xml"/><Relationship Id="rId1" Type="http://schemas.openxmlformats.org/officeDocument/2006/relationships/notesMaster" Target="../notesMasters/notesMaster1.xml"/></Relationships>
</file>

<file path=ppt/notesSlides/_rels/notesSlide285.xml.rels><?xml version="1.0" encoding="UTF-8" standalone="yes"?>
<Relationships xmlns="http://schemas.openxmlformats.org/package/2006/relationships"><Relationship Id="rId2" Type="http://schemas.openxmlformats.org/officeDocument/2006/relationships/slide" Target="../slides/slide403.xml"/><Relationship Id="rId1" Type="http://schemas.openxmlformats.org/officeDocument/2006/relationships/notesMaster" Target="../notesMasters/notesMaster1.xml"/></Relationships>
</file>

<file path=ppt/notesSlides/_rels/notesSlide286.xml.rels><?xml version="1.0" encoding="UTF-8" standalone="yes"?>
<Relationships xmlns="http://schemas.openxmlformats.org/package/2006/relationships"><Relationship Id="rId2" Type="http://schemas.openxmlformats.org/officeDocument/2006/relationships/slide" Target="../slides/slide404.xml"/><Relationship Id="rId1" Type="http://schemas.openxmlformats.org/officeDocument/2006/relationships/notesMaster" Target="../notesMasters/notesMaster1.xml"/></Relationships>
</file>

<file path=ppt/notesSlides/_rels/notesSlide287.xml.rels><?xml version="1.0" encoding="UTF-8" standalone="yes"?>
<Relationships xmlns="http://schemas.openxmlformats.org/package/2006/relationships"><Relationship Id="rId2" Type="http://schemas.openxmlformats.org/officeDocument/2006/relationships/slide" Target="../slides/slide405.xml"/><Relationship Id="rId1" Type="http://schemas.openxmlformats.org/officeDocument/2006/relationships/notesMaster" Target="../notesMasters/notesMaster1.xml"/></Relationships>
</file>

<file path=ppt/notesSlides/_rels/notesSlide288.xml.rels><?xml version="1.0" encoding="UTF-8" standalone="yes"?>
<Relationships xmlns="http://schemas.openxmlformats.org/package/2006/relationships"><Relationship Id="rId2" Type="http://schemas.openxmlformats.org/officeDocument/2006/relationships/slide" Target="../slides/slide406.xml"/><Relationship Id="rId1" Type="http://schemas.openxmlformats.org/officeDocument/2006/relationships/notesMaster" Target="../notesMasters/notesMaster1.xml"/></Relationships>
</file>

<file path=ppt/notesSlides/_rels/notesSlide289.xml.rels><?xml version="1.0" encoding="UTF-8" standalone="yes"?>
<Relationships xmlns="http://schemas.openxmlformats.org/package/2006/relationships"><Relationship Id="rId2" Type="http://schemas.openxmlformats.org/officeDocument/2006/relationships/slide" Target="../slides/slide40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90.xml.rels><?xml version="1.0" encoding="UTF-8" standalone="yes"?>
<Relationships xmlns="http://schemas.openxmlformats.org/package/2006/relationships"><Relationship Id="rId2" Type="http://schemas.openxmlformats.org/officeDocument/2006/relationships/slide" Target="../slides/slide409.xml"/><Relationship Id="rId1" Type="http://schemas.openxmlformats.org/officeDocument/2006/relationships/notesMaster" Target="../notesMasters/notesMaster1.xml"/></Relationships>
</file>

<file path=ppt/notesSlides/_rels/notesSlide291.xml.rels><?xml version="1.0" encoding="UTF-8" standalone="yes"?>
<Relationships xmlns="http://schemas.openxmlformats.org/package/2006/relationships"><Relationship Id="rId2" Type="http://schemas.openxmlformats.org/officeDocument/2006/relationships/slide" Target="../slides/slide414.xml"/><Relationship Id="rId1" Type="http://schemas.openxmlformats.org/officeDocument/2006/relationships/notesMaster" Target="../notesMasters/notesMaster1.xml"/></Relationships>
</file>

<file path=ppt/notesSlides/_rels/notesSlide292.xml.rels><?xml version="1.0" encoding="UTF-8" standalone="yes"?>
<Relationships xmlns="http://schemas.openxmlformats.org/package/2006/relationships"><Relationship Id="rId2" Type="http://schemas.openxmlformats.org/officeDocument/2006/relationships/slide" Target="../slides/slide415.xml"/><Relationship Id="rId1" Type="http://schemas.openxmlformats.org/officeDocument/2006/relationships/notesMaster" Target="../notesMasters/notesMaster1.xml"/></Relationships>
</file>

<file path=ppt/notesSlides/_rels/notesSlide293.xml.rels><?xml version="1.0" encoding="UTF-8" standalone="yes"?>
<Relationships xmlns="http://schemas.openxmlformats.org/package/2006/relationships"><Relationship Id="rId2" Type="http://schemas.openxmlformats.org/officeDocument/2006/relationships/slide" Target="../slides/slide416.xml"/><Relationship Id="rId1" Type="http://schemas.openxmlformats.org/officeDocument/2006/relationships/notesMaster" Target="../notesMasters/notesMaster1.xml"/></Relationships>
</file>

<file path=ppt/notesSlides/_rels/notesSlide294.xml.rels><?xml version="1.0" encoding="UTF-8" standalone="yes"?>
<Relationships xmlns="http://schemas.openxmlformats.org/package/2006/relationships"><Relationship Id="rId2" Type="http://schemas.openxmlformats.org/officeDocument/2006/relationships/slide" Target="../slides/slide417.xml"/><Relationship Id="rId1" Type="http://schemas.openxmlformats.org/officeDocument/2006/relationships/notesMaster" Target="../notesMasters/notesMaster1.xml"/></Relationships>
</file>

<file path=ppt/notesSlides/_rels/notesSlide295.xml.rels><?xml version="1.0" encoding="UTF-8" standalone="yes"?>
<Relationships xmlns="http://schemas.openxmlformats.org/package/2006/relationships"><Relationship Id="rId2" Type="http://schemas.openxmlformats.org/officeDocument/2006/relationships/slide" Target="../slides/slide418.xml"/><Relationship Id="rId1" Type="http://schemas.openxmlformats.org/officeDocument/2006/relationships/notesMaster" Target="../notesMasters/notesMaster1.xml"/></Relationships>
</file>

<file path=ppt/notesSlides/_rels/notesSlide296.xml.rels><?xml version="1.0" encoding="UTF-8" standalone="yes"?>
<Relationships xmlns="http://schemas.openxmlformats.org/package/2006/relationships"><Relationship Id="rId2" Type="http://schemas.openxmlformats.org/officeDocument/2006/relationships/slide" Target="../slides/slide419.xml"/><Relationship Id="rId1" Type="http://schemas.openxmlformats.org/officeDocument/2006/relationships/notesMaster" Target="../notesMasters/notesMaster1.xml"/></Relationships>
</file>

<file path=ppt/notesSlides/_rels/notesSlide297.xml.rels><?xml version="1.0" encoding="UTF-8" standalone="yes"?>
<Relationships xmlns="http://schemas.openxmlformats.org/package/2006/relationships"><Relationship Id="rId2" Type="http://schemas.openxmlformats.org/officeDocument/2006/relationships/slide" Target="../slides/slide420.xml"/><Relationship Id="rId1" Type="http://schemas.openxmlformats.org/officeDocument/2006/relationships/notesMaster" Target="../notesMasters/notesMaster1.xml"/></Relationships>
</file>

<file path=ppt/notesSlides/_rels/notesSlide298.xml.rels><?xml version="1.0" encoding="UTF-8" standalone="yes"?>
<Relationships xmlns="http://schemas.openxmlformats.org/package/2006/relationships"><Relationship Id="rId2" Type="http://schemas.openxmlformats.org/officeDocument/2006/relationships/slide" Target="../slides/slide421.xml"/><Relationship Id="rId1" Type="http://schemas.openxmlformats.org/officeDocument/2006/relationships/notesMaster" Target="../notesMasters/notesMaster1.xml"/></Relationships>
</file>

<file path=ppt/notesSlides/_rels/notesSlide299.xml.rels><?xml version="1.0" encoding="UTF-8" standalone="yes"?>
<Relationships xmlns="http://schemas.openxmlformats.org/package/2006/relationships"><Relationship Id="rId2" Type="http://schemas.openxmlformats.org/officeDocument/2006/relationships/slide" Target="../slides/slide4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00.xml.rels><?xml version="1.0" encoding="UTF-8" standalone="yes"?>
<Relationships xmlns="http://schemas.openxmlformats.org/package/2006/relationships"><Relationship Id="rId2" Type="http://schemas.openxmlformats.org/officeDocument/2006/relationships/slide" Target="../slides/slide424.xml"/><Relationship Id="rId1" Type="http://schemas.openxmlformats.org/officeDocument/2006/relationships/notesMaster" Target="../notesMasters/notesMaster1.xml"/></Relationships>
</file>

<file path=ppt/notesSlides/_rels/notesSlide301.xml.rels><?xml version="1.0" encoding="UTF-8" standalone="yes"?>
<Relationships xmlns="http://schemas.openxmlformats.org/package/2006/relationships"><Relationship Id="rId2" Type="http://schemas.openxmlformats.org/officeDocument/2006/relationships/slide" Target="../slides/slide425.xml"/><Relationship Id="rId1" Type="http://schemas.openxmlformats.org/officeDocument/2006/relationships/notesMaster" Target="../notesMasters/notesMaster1.xml"/></Relationships>
</file>

<file path=ppt/notesSlides/_rels/notesSlide302.xml.rels><?xml version="1.0" encoding="UTF-8" standalone="yes"?>
<Relationships xmlns="http://schemas.openxmlformats.org/package/2006/relationships"><Relationship Id="rId2" Type="http://schemas.openxmlformats.org/officeDocument/2006/relationships/slide" Target="../slides/slide426.xml"/><Relationship Id="rId1" Type="http://schemas.openxmlformats.org/officeDocument/2006/relationships/notesMaster" Target="../notesMasters/notesMaster1.xml"/></Relationships>
</file>

<file path=ppt/notesSlides/_rels/notesSlide303.xml.rels><?xml version="1.0" encoding="UTF-8" standalone="yes"?>
<Relationships xmlns="http://schemas.openxmlformats.org/package/2006/relationships"><Relationship Id="rId2" Type="http://schemas.openxmlformats.org/officeDocument/2006/relationships/slide" Target="../slides/slide427.xml"/><Relationship Id="rId1" Type="http://schemas.openxmlformats.org/officeDocument/2006/relationships/notesMaster" Target="../notesMasters/notesMaster1.xml"/></Relationships>
</file>

<file path=ppt/notesSlides/_rels/notesSlide304.xml.rels><?xml version="1.0" encoding="UTF-8" standalone="yes"?>
<Relationships xmlns="http://schemas.openxmlformats.org/package/2006/relationships"><Relationship Id="rId2" Type="http://schemas.openxmlformats.org/officeDocument/2006/relationships/slide" Target="../slides/slide428.xml"/><Relationship Id="rId1" Type="http://schemas.openxmlformats.org/officeDocument/2006/relationships/notesMaster" Target="../notesMasters/notesMaster1.xml"/></Relationships>
</file>

<file path=ppt/notesSlides/_rels/notesSlide305.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306.xml.rels><?xml version="1.0" encoding="UTF-8" standalone="yes"?>
<Relationships xmlns="http://schemas.openxmlformats.org/package/2006/relationships"><Relationship Id="rId2" Type="http://schemas.openxmlformats.org/officeDocument/2006/relationships/slide" Target="../slides/slide430.xml"/><Relationship Id="rId1" Type="http://schemas.openxmlformats.org/officeDocument/2006/relationships/notesMaster" Target="../notesMasters/notesMaster1.xml"/></Relationships>
</file>

<file path=ppt/notesSlides/_rels/notesSlide307.xml.rels><?xml version="1.0" encoding="UTF-8" standalone="yes"?>
<Relationships xmlns="http://schemas.openxmlformats.org/package/2006/relationships"><Relationship Id="rId2" Type="http://schemas.openxmlformats.org/officeDocument/2006/relationships/slide" Target="../slides/slide431.xml"/><Relationship Id="rId1" Type="http://schemas.openxmlformats.org/officeDocument/2006/relationships/notesMaster" Target="../notesMasters/notesMaster1.xml"/></Relationships>
</file>

<file path=ppt/notesSlides/_rels/notesSlide308.xml.rels><?xml version="1.0" encoding="UTF-8" standalone="yes"?>
<Relationships xmlns="http://schemas.openxmlformats.org/package/2006/relationships"><Relationship Id="rId2" Type="http://schemas.openxmlformats.org/officeDocument/2006/relationships/slide" Target="../slides/slide433.xml"/><Relationship Id="rId1" Type="http://schemas.openxmlformats.org/officeDocument/2006/relationships/notesMaster" Target="../notesMasters/notesMaster1.xml"/></Relationships>
</file>

<file path=ppt/notesSlides/_rels/notesSlide309.xml.rels><?xml version="1.0" encoding="UTF-8" standalone="yes"?>
<Relationships xmlns="http://schemas.openxmlformats.org/package/2006/relationships"><Relationship Id="rId2" Type="http://schemas.openxmlformats.org/officeDocument/2006/relationships/slide" Target="../slides/slide4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10.xml.rels><?xml version="1.0" encoding="UTF-8" standalone="yes"?>
<Relationships xmlns="http://schemas.openxmlformats.org/package/2006/relationships"><Relationship Id="rId2" Type="http://schemas.openxmlformats.org/officeDocument/2006/relationships/slide" Target="../slides/slide435.xml"/><Relationship Id="rId1" Type="http://schemas.openxmlformats.org/officeDocument/2006/relationships/notesMaster" Target="../notesMasters/notesMaster1.xml"/></Relationships>
</file>

<file path=ppt/notesSlides/_rels/notesSlide311.xml.rels><?xml version="1.0" encoding="UTF-8" standalone="yes"?>
<Relationships xmlns="http://schemas.openxmlformats.org/package/2006/relationships"><Relationship Id="rId2" Type="http://schemas.openxmlformats.org/officeDocument/2006/relationships/slide" Target="../slides/slide436.xml"/><Relationship Id="rId1" Type="http://schemas.openxmlformats.org/officeDocument/2006/relationships/notesMaster" Target="../notesMasters/notesMaster1.xml"/></Relationships>
</file>

<file path=ppt/notesSlides/_rels/notesSlide312.xml.rels><?xml version="1.0" encoding="UTF-8" standalone="yes"?>
<Relationships xmlns="http://schemas.openxmlformats.org/package/2006/relationships"><Relationship Id="rId2" Type="http://schemas.openxmlformats.org/officeDocument/2006/relationships/slide" Target="../slides/slide437.xml"/><Relationship Id="rId1" Type="http://schemas.openxmlformats.org/officeDocument/2006/relationships/notesMaster" Target="../notesMasters/notesMaster1.xml"/></Relationships>
</file>

<file path=ppt/notesSlides/_rels/notesSlide313.xml.rels><?xml version="1.0" encoding="UTF-8" standalone="yes"?>
<Relationships xmlns="http://schemas.openxmlformats.org/package/2006/relationships"><Relationship Id="rId2" Type="http://schemas.openxmlformats.org/officeDocument/2006/relationships/slide" Target="../slides/slide438.xml"/><Relationship Id="rId1" Type="http://schemas.openxmlformats.org/officeDocument/2006/relationships/notesMaster" Target="../notesMasters/notesMaster1.xml"/></Relationships>
</file>

<file path=ppt/notesSlides/_rels/notesSlide314.xml.rels><?xml version="1.0" encoding="UTF-8" standalone="yes"?>
<Relationships xmlns="http://schemas.openxmlformats.org/package/2006/relationships"><Relationship Id="rId2" Type="http://schemas.openxmlformats.org/officeDocument/2006/relationships/slide" Target="../slides/slide439.xml"/><Relationship Id="rId1" Type="http://schemas.openxmlformats.org/officeDocument/2006/relationships/notesMaster" Target="../notesMasters/notesMaster1.xml"/></Relationships>
</file>

<file path=ppt/notesSlides/_rels/notesSlide315.xml.rels><?xml version="1.0" encoding="UTF-8" standalone="yes"?>
<Relationships xmlns="http://schemas.openxmlformats.org/package/2006/relationships"><Relationship Id="rId2" Type="http://schemas.openxmlformats.org/officeDocument/2006/relationships/slide" Target="../slides/slide440.xml"/><Relationship Id="rId1" Type="http://schemas.openxmlformats.org/officeDocument/2006/relationships/notesMaster" Target="../notesMasters/notesMaster1.xml"/></Relationships>
</file>

<file path=ppt/notesSlides/_rels/notesSlide316.xml.rels><?xml version="1.0" encoding="UTF-8" standalone="yes"?>
<Relationships xmlns="http://schemas.openxmlformats.org/package/2006/relationships"><Relationship Id="rId2" Type="http://schemas.openxmlformats.org/officeDocument/2006/relationships/slide" Target="../slides/slide441.xml"/><Relationship Id="rId1" Type="http://schemas.openxmlformats.org/officeDocument/2006/relationships/notesMaster" Target="../notesMasters/notesMaster1.xml"/></Relationships>
</file>

<file path=ppt/notesSlides/_rels/notesSlide317.xml.rels><?xml version="1.0" encoding="UTF-8" standalone="yes"?>
<Relationships xmlns="http://schemas.openxmlformats.org/package/2006/relationships"><Relationship Id="rId2" Type="http://schemas.openxmlformats.org/officeDocument/2006/relationships/slide" Target="../slides/slide442.xml"/><Relationship Id="rId1" Type="http://schemas.openxmlformats.org/officeDocument/2006/relationships/notesMaster" Target="../notesMasters/notesMaster1.xml"/></Relationships>
</file>

<file path=ppt/notesSlides/_rels/notesSlide318.xml.rels><?xml version="1.0" encoding="UTF-8" standalone="yes"?>
<Relationships xmlns="http://schemas.openxmlformats.org/package/2006/relationships"><Relationship Id="rId2" Type="http://schemas.openxmlformats.org/officeDocument/2006/relationships/slide" Target="../slides/slide443.xml"/><Relationship Id="rId1" Type="http://schemas.openxmlformats.org/officeDocument/2006/relationships/notesMaster" Target="../notesMasters/notesMaster1.xml"/></Relationships>
</file>

<file path=ppt/notesSlides/_rels/notesSlide319.xml.rels><?xml version="1.0" encoding="UTF-8" standalone="yes"?>
<Relationships xmlns="http://schemas.openxmlformats.org/package/2006/relationships"><Relationship Id="rId2" Type="http://schemas.openxmlformats.org/officeDocument/2006/relationships/slide" Target="../slides/slide4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20.xml.rels><?xml version="1.0" encoding="UTF-8" standalone="yes"?>
<Relationships xmlns="http://schemas.openxmlformats.org/package/2006/relationships"><Relationship Id="rId2" Type="http://schemas.openxmlformats.org/officeDocument/2006/relationships/slide" Target="../slides/slide448.xml"/><Relationship Id="rId1" Type="http://schemas.openxmlformats.org/officeDocument/2006/relationships/notesMaster" Target="../notesMasters/notesMaster1.xml"/></Relationships>
</file>

<file path=ppt/notesSlides/_rels/notesSlide321.xml.rels><?xml version="1.0" encoding="UTF-8" standalone="yes"?>
<Relationships xmlns="http://schemas.openxmlformats.org/package/2006/relationships"><Relationship Id="rId2" Type="http://schemas.openxmlformats.org/officeDocument/2006/relationships/slide" Target="../slides/slide449.xml"/><Relationship Id="rId1" Type="http://schemas.openxmlformats.org/officeDocument/2006/relationships/notesMaster" Target="../notesMasters/notesMaster1.xml"/></Relationships>
</file>

<file path=ppt/notesSlides/_rels/notesSlide322.xml.rels><?xml version="1.0" encoding="UTF-8" standalone="yes"?>
<Relationships xmlns="http://schemas.openxmlformats.org/package/2006/relationships"><Relationship Id="rId2" Type="http://schemas.openxmlformats.org/officeDocument/2006/relationships/slide" Target="../slides/slide450.xml"/><Relationship Id="rId1" Type="http://schemas.openxmlformats.org/officeDocument/2006/relationships/notesMaster" Target="../notesMasters/notesMaster1.xml"/></Relationships>
</file>

<file path=ppt/notesSlides/_rels/notesSlide323.xml.rels><?xml version="1.0" encoding="UTF-8" standalone="yes"?>
<Relationships xmlns="http://schemas.openxmlformats.org/package/2006/relationships"><Relationship Id="rId2" Type="http://schemas.openxmlformats.org/officeDocument/2006/relationships/slide" Target="../slides/slide451.xml"/><Relationship Id="rId1" Type="http://schemas.openxmlformats.org/officeDocument/2006/relationships/notesMaster" Target="../notesMasters/notesMaster1.xml"/></Relationships>
</file>

<file path=ppt/notesSlides/_rels/notesSlide324.xml.rels><?xml version="1.0" encoding="UTF-8" standalone="yes"?>
<Relationships xmlns="http://schemas.openxmlformats.org/package/2006/relationships"><Relationship Id="rId2" Type="http://schemas.openxmlformats.org/officeDocument/2006/relationships/slide" Target="../slides/slide452.xml"/><Relationship Id="rId1" Type="http://schemas.openxmlformats.org/officeDocument/2006/relationships/notesMaster" Target="../notesMasters/notesMaster1.xml"/></Relationships>
</file>

<file path=ppt/notesSlides/_rels/notesSlide325.xml.rels><?xml version="1.0" encoding="UTF-8" standalone="yes"?>
<Relationships xmlns="http://schemas.openxmlformats.org/package/2006/relationships"><Relationship Id="rId2" Type="http://schemas.openxmlformats.org/officeDocument/2006/relationships/slide" Target="../slides/slide453.xml"/><Relationship Id="rId1" Type="http://schemas.openxmlformats.org/officeDocument/2006/relationships/notesMaster" Target="../notesMasters/notesMaster1.xml"/></Relationships>
</file>

<file path=ppt/notesSlides/_rels/notesSlide326.xml.rels><?xml version="1.0" encoding="UTF-8" standalone="yes"?>
<Relationships xmlns="http://schemas.openxmlformats.org/package/2006/relationships"><Relationship Id="rId2" Type="http://schemas.openxmlformats.org/officeDocument/2006/relationships/slide" Target="../slides/slide454.xml"/><Relationship Id="rId1" Type="http://schemas.openxmlformats.org/officeDocument/2006/relationships/notesMaster" Target="../notesMasters/notesMaster1.xml"/></Relationships>
</file>

<file path=ppt/notesSlides/_rels/notesSlide327.xml.rels><?xml version="1.0" encoding="UTF-8" standalone="yes"?>
<Relationships xmlns="http://schemas.openxmlformats.org/package/2006/relationships"><Relationship Id="rId2" Type="http://schemas.openxmlformats.org/officeDocument/2006/relationships/slide" Target="../slides/slide455.xml"/><Relationship Id="rId1" Type="http://schemas.openxmlformats.org/officeDocument/2006/relationships/notesMaster" Target="../notesMasters/notesMaster1.xml"/></Relationships>
</file>

<file path=ppt/notesSlides/_rels/notesSlide328.xml.rels><?xml version="1.0" encoding="UTF-8" standalone="yes"?>
<Relationships xmlns="http://schemas.openxmlformats.org/package/2006/relationships"><Relationship Id="rId2" Type="http://schemas.openxmlformats.org/officeDocument/2006/relationships/slide" Target="../slides/slide459.xml"/><Relationship Id="rId1" Type="http://schemas.openxmlformats.org/officeDocument/2006/relationships/notesMaster" Target="../notesMasters/notesMaster1.xml"/></Relationships>
</file>

<file path=ppt/notesSlides/_rels/notesSlide329.xml.rels><?xml version="1.0" encoding="UTF-8" standalone="yes"?>
<Relationships xmlns="http://schemas.openxmlformats.org/package/2006/relationships"><Relationship Id="rId2" Type="http://schemas.openxmlformats.org/officeDocument/2006/relationships/slide" Target="../slides/slide46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30.xml.rels><?xml version="1.0" encoding="UTF-8" standalone="yes"?>
<Relationships xmlns="http://schemas.openxmlformats.org/package/2006/relationships"><Relationship Id="rId2" Type="http://schemas.openxmlformats.org/officeDocument/2006/relationships/slide" Target="../slides/slide464.xml"/><Relationship Id="rId1" Type="http://schemas.openxmlformats.org/officeDocument/2006/relationships/notesMaster" Target="../notesMasters/notesMaster1.xml"/></Relationships>
</file>

<file path=ppt/notesSlides/_rels/notesSlide331.xml.rels><?xml version="1.0" encoding="UTF-8" standalone="yes"?>
<Relationships xmlns="http://schemas.openxmlformats.org/package/2006/relationships"><Relationship Id="rId2" Type="http://schemas.openxmlformats.org/officeDocument/2006/relationships/slide" Target="../slides/slide465.xml"/><Relationship Id="rId1" Type="http://schemas.openxmlformats.org/officeDocument/2006/relationships/notesMaster" Target="../notesMasters/notesMaster1.xml"/></Relationships>
</file>

<file path=ppt/notesSlides/_rels/notesSlide332.xml.rels><?xml version="1.0" encoding="UTF-8" standalone="yes"?>
<Relationships xmlns="http://schemas.openxmlformats.org/package/2006/relationships"><Relationship Id="rId2" Type="http://schemas.openxmlformats.org/officeDocument/2006/relationships/slide" Target="../slides/slide46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3" name="Rectangle 7">
            <a:extLst>
              <a:ext uri="{FF2B5EF4-FFF2-40B4-BE49-F238E27FC236}">
                <a16:creationId xmlns:a16="http://schemas.microsoft.com/office/drawing/2014/main" id="{514DF27B-0149-2F45-9C6C-8D4C089AA82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684AD67-C5DF-724C-BC3A-4C658E37529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82274" name="Rectangle 2">
            <a:extLst>
              <a:ext uri="{FF2B5EF4-FFF2-40B4-BE49-F238E27FC236}">
                <a16:creationId xmlns:a16="http://schemas.microsoft.com/office/drawing/2014/main" id="{92B0E3C8-E103-3042-9325-84A6E806AA65}"/>
              </a:ext>
            </a:extLst>
          </p:cNvPr>
          <p:cNvSpPr>
            <a:spLocks noGrp="1" noRot="1" noChangeAspect="1" noChangeArrowheads="1" noTextEdit="1"/>
          </p:cNvSpPr>
          <p:nvPr>
            <p:ph type="sldImg"/>
          </p:nvPr>
        </p:nvSpPr>
        <p:spPr>
          <a:ln/>
        </p:spPr>
      </p:sp>
      <p:sp>
        <p:nvSpPr>
          <p:cNvPr id="182275" name="Rectangle 3">
            <a:extLst>
              <a:ext uri="{FF2B5EF4-FFF2-40B4-BE49-F238E27FC236}">
                <a16:creationId xmlns:a16="http://schemas.microsoft.com/office/drawing/2014/main" id="{854871B6-0B28-1948-9E4C-257F852C5B7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Amdahl’s law defines speedup</a:t>
            </a:r>
          </a:p>
          <a:p>
            <a:pPr eaLnBrk="1" hangingPunct="1"/>
            <a:endParaRPr lang="en-US" altLang="zh-CN">
              <a:latin typeface="Arial" panose="020B0604020202020204" pitchFamily="34" charset="0"/>
            </a:endParaRPr>
          </a:p>
          <a:p>
            <a:pPr eaLnBrk="1" hangingPunct="1"/>
            <a:r>
              <a:rPr lang="en-US" altLang="zh-CN">
                <a:latin typeface="Arial" panose="020B0604020202020204" pitchFamily="34" charset="0"/>
              </a:rPr>
              <a:t>(A fundamental law, called Amdahl’s Law, can be used to quantify this principle. </a:t>
            </a:r>
            <a:r>
              <a:rPr lang="en-US" altLang="en-CN">
                <a:latin typeface="Arial" panose="020B0604020202020204" pitchFamily="34" charset="0"/>
              </a:rPr>
              <a:t>Amdahl’s Law states that the perfor- mance improvement to be gained from using some faster mode of execution is limited by the fraction of the time the faster mode can be used </a:t>
            </a:r>
            <a:r>
              <a:rPr lang="en-US" altLang="zh-CN">
                <a:latin typeface="Arial" panose="020B0604020202020204" pitchFamily="34" charset="0"/>
              </a:rPr>
              <a:t>)</a:t>
            </a:r>
          </a:p>
        </p:txBody>
      </p:sp>
    </p:spTree>
    <p:extLst>
      <p:ext uri="{BB962C8B-B14F-4D97-AF65-F5344CB8AC3E}">
        <p14:creationId xmlns:p14="http://schemas.microsoft.com/office/powerpoint/2010/main" val="31717892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3" name="幻灯片图像占位符 1">
            <a:extLst>
              <a:ext uri="{FF2B5EF4-FFF2-40B4-BE49-F238E27FC236}">
                <a16:creationId xmlns:a16="http://schemas.microsoft.com/office/drawing/2014/main" id="{477BC5E4-F1A1-AD4B-AC52-00613FE1E448}"/>
              </a:ext>
            </a:extLst>
          </p:cNvPr>
          <p:cNvSpPr>
            <a:spLocks noGrp="1" noRot="1" noChangeAspect="1" noChangeArrowheads="1" noTextEdit="1"/>
          </p:cNvSpPr>
          <p:nvPr>
            <p:ph type="sldImg"/>
          </p:nvPr>
        </p:nvSpPr>
        <p:spPr>
          <a:ln/>
        </p:spPr>
      </p:sp>
      <p:sp>
        <p:nvSpPr>
          <p:cNvPr id="269314" name="备注占位符 2">
            <a:extLst>
              <a:ext uri="{FF2B5EF4-FFF2-40B4-BE49-F238E27FC236}">
                <a16:creationId xmlns:a16="http://schemas.microsoft.com/office/drawing/2014/main" id="{41B6F161-5817-354E-AEC2-6D17BEDEFA7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269315" name="灯片编号占位符 3">
            <a:extLst>
              <a:ext uri="{FF2B5EF4-FFF2-40B4-BE49-F238E27FC236}">
                <a16:creationId xmlns:a16="http://schemas.microsoft.com/office/drawing/2014/main" id="{E3115351-B110-A547-B908-14387A609BF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78ADDA1-1FE6-634F-B04F-D88CE0B82CF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3.10 The basic structure of a RISC-V floating-point unit using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Instructions are sent from the instruction unit into the instruction queue from which they are issued in first-in, first-out (FIFO) order. The reservation stations include the operation and the actual operands, as well as information used for detecting and resolving hazards. Load buffers have three functions: (1) hold the components of the effective address until it is com- </a:t>
            </a:r>
            <a:r>
              <a:rPr lang="en-US" sz="1200" kern="1200" dirty="0" err="1">
                <a:solidFill>
                  <a:schemeClr val="tx1"/>
                </a:solidFill>
                <a:effectLst/>
                <a:latin typeface="Arial" charset="0"/>
                <a:ea typeface="宋体" charset="-122"/>
                <a:cs typeface="+mn-cs"/>
              </a:rPr>
              <a:t>puted</a:t>
            </a:r>
            <a:r>
              <a:rPr lang="en-US" sz="1200" kern="1200" dirty="0">
                <a:solidFill>
                  <a:schemeClr val="tx1"/>
                </a:solidFill>
                <a:effectLst/>
                <a:latin typeface="Arial" charset="0"/>
                <a:ea typeface="宋体" charset="-122"/>
                <a:cs typeface="+mn-cs"/>
              </a:rPr>
              <a:t>, (2) track outstanding loads that are waiting on the memory, and (3) hold the results of completed loads that are waiting for the CDB. Similarly, store buffers have three functions: (1) hold the components of the effective address until it is computed, (2) hold the destination memory addresses of outstanding stores that are waiting for the data value to store, and (3) hold the address and value to store until the memory unit is available. All results from either the FP units or the load unit are put on the CDB, which goes to the FP register file as well as to the reservation stations and store buffers. The FP adders implement addition and subtraction, and the FP multipliers do multiplication and division.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955750849"/>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2812608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82178006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Load buffers have three functions: </a:t>
            </a:r>
          </a:p>
          <a:p>
            <a:pPr marL="228600" marR="0" lvl="0" indent="-228600" algn="l" defTabSz="914400" rtl="0" eaLnBrk="0" fontAlgn="base" latinLnBrk="0" hangingPunct="0">
              <a:lnSpc>
                <a:spcPct val="100000"/>
              </a:lnSpc>
              <a:spcBef>
                <a:spcPct val="30000"/>
              </a:spcBef>
              <a:spcAft>
                <a:spcPct val="0"/>
              </a:spcAft>
              <a:buClrTx/>
              <a:buSzTx/>
              <a:buFontTx/>
              <a:buAutoNum type="arabicParenBoth"/>
              <a:tabLst/>
              <a:defRPr/>
            </a:pPr>
            <a:r>
              <a:rPr lang="en-US" sz="1200" kern="1200" dirty="0">
                <a:solidFill>
                  <a:schemeClr val="tx1"/>
                </a:solidFill>
                <a:effectLst/>
                <a:latin typeface="Arial" charset="0"/>
                <a:ea typeface="宋体" charset="-122"/>
                <a:cs typeface="+mn-cs"/>
              </a:rPr>
              <a:t> hold the components of the effective address until it is computed, </a:t>
            </a:r>
          </a:p>
          <a:p>
            <a:pPr marL="228600" marR="0" lvl="0" indent="-228600" algn="l" defTabSz="914400" rtl="0" eaLnBrk="0" fontAlgn="base" latinLnBrk="0" hangingPunct="0">
              <a:lnSpc>
                <a:spcPct val="100000"/>
              </a:lnSpc>
              <a:spcBef>
                <a:spcPct val="30000"/>
              </a:spcBef>
              <a:spcAft>
                <a:spcPct val="0"/>
              </a:spcAft>
              <a:buClrTx/>
              <a:buSzTx/>
              <a:buFontTx/>
              <a:buAutoNum type="arabicParenBoth"/>
              <a:tabLst/>
              <a:defRPr/>
            </a:pPr>
            <a:r>
              <a:rPr lang="en-US" sz="1200" kern="1200" dirty="0">
                <a:solidFill>
                  <a:schemeClr val="tx1"/>
                </a:solidFill>
                <a:effectLst/>
                <a:latin typeface="Arial" charset="0"/>
                <a:ea typeface="宋体" charset="-122"/>
                <a:cs typeface="+mn-cs"/>
              </a:rPr>
              <a:t> track outstanding loads that are waiting on the memory, and </a:t>
            </a:r>
          </a:p>
          <a:p>
            <a:pPr marL="228600" marR="0" lvl="0" indent="-228600" algn="l" defTabSz="914400" rtl="0" eaLnBrk="0" fontAlgn="base" latinLnBrk="0" hangingPunct="0">
              <a:lnSpc>
                <a:spcPct val="100000"/>
              </a:lnSpc>
              <a:spcBef>
                <a:spcPct val="30000"/>
              </a:spcBef>
              <a:spcAft>
                <a:spcPct val="0"/>
              </a:spcAft>
              <a:buClrTx/>
              <a:buSzTx/>
              <a:buFontTx/>
              <a:buAutoNum type="arabicParenBoth"/>
              <a:tabLst/>
              <a:defRPr/>
            </a:pPr>
            <a:r>
              <a:rPr lang="en-US" sz="1200" kern="1200" dirty="0">
                <a:solidFill>
                  <a:schemeClr val="tx1"/>
                </a:solidFill>
                <a:effectLst/>
                <a:latin typeface="Arial" charset="0"/>
                <a:ea typeface="宋体" charset="-122"/>
                <a:cs typeface="+mn-cs"/>
              </a:rPr>
              <a:t> hold the results of completed loads that are waiting for the CDB.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28931393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Similarly, store buffers have three functions: </a:t>
            </a:r>
          </a:p>
          <a:p>
            <a:pPr marL="228600" marR="0" lvl="0" indent="-228600" algn="l" defTabSz="914400" rtl="0" eaLnBrk="0" fontAlgn="base" latinLnBrk="0" hangingPunct="0">
              <a:lnSpc>
                <a:spcPct val="100000"/>
              </a:lnSpc>
              <a:spcBef>
                <a:spcPct val="30000"/>
              </a:spcBef>
              <a:spcAft>
                <a:spcPct val="0"/>
              </a:spcAft>
              <a:buClrTx/>
              <a:buSzTx/>
              <a:buFontTx/>
              <a:buAutoNum type="arabicParenBoth"/>
              <a:tabLst/>
              <a:defRPr/>
            </a:pPr>
            <a:r>
              <a:rPr lang="en-US" sz="1200" kern="1200" dirty="0">
                <a:solidFill>
                  <a:schemeClr val="tx1"/>
                </a:solidFill>
                <a:effectLst/>
                <a:latin typeface="Arial" charset="0"/>
                <a:ea typeface="宋体" charset="-122"/>
                <a:cs typeface="+mn-cs"/>
              </a:rPr>
              <a:t> hold the components of the effective address until it is computed, </a:t>
            </a:r>
          </a:p>
          <a:p>
            <a:pPr marL="228600" marR="0" lvl="0" indent="-228600" algn="l" defTabSz="914400" rtl="0" eaLnBrk="0" fontAlgn="base" latinLnBrk="0" hangingPunct="0">
              <a:lnSpc>
                <a:spcPct val="100000"/>
              </a:lnSpc>
              <a:spcBef>
                <a:spcPct val="30000"/>
              </a:spcBef>
              <a:spcAft>
                <a:spcPct val="0"/>
              </a:spcAft>
              <a:buClrTx/>
              <a:buSzTx/>
              <a:buFontTx/>
              <a:buAutoNum type="arabicParenBoth"/>
              <a:tabLst/>
              <a:defRPr/>
            </a:pPr>
            <a:r>
              <a:rPr lang="en-US" sz="1200" kern="1200" dirty="0">
                <a:solidFill>
                  <a:schemeClr val="tx1"/>
                </a:solidFill>
                <a:effectLst/>
                <a:latin typeface="Arial" charset="0"/>
                <a:ea typeface="宋体" charset="-122"/>
                <a:cs typeface="+mn-cs"/>
              </a:rPr>
              <a:t> hold the destination memory addresses of outstanding stores that are waiting for the data value to store, and </a:t>
            </a:r>
          </a:p>
          <a:p>
            <a:pPr marL="228600" marR="0" lvl="0" indent="-228600" algn="l" defTabSz="914400" rtl="0" eaLnBrk="0" fontAlgn="base" latinLnBrk="0" hangingPunct="0">
              <a:lnSpc>
                <a:spcPct val="100000"/>
              </a:lnSpc>
              <a:spcBef>
                <a:spcPct val="30000"/>
              </a:spcBef>
              <a:spcAft>
                <a:spcPct val="0"/>
              </a:spcAft>
              <a:buClrTx/>
              <a:buSzTx/>
              <a:buFontTx/>
              <a:buAutoNum type="arabicParenBoth"/>
              <a:tabLst/>
              <a:defRPr/>
            </a:pPr>
            <a:r>
              <a:rPr lang="en-US" sz="1200" kern="1200" dirty="0">
                <a:solidFill>
                  <a:schemeClr val="tx1"/>
                </a:solidFill>
                <a:effectLst/>
                <a:latin typeface="Arial" charset="0"/>
                <a:ea typeface="宋体" charset="-122"/>
                <a:cs typeface="+mn-cs"/>
              </a:rPr>
              <a:t> hold the address and value to store until the memory unit is available.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2154779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 reservation stations include the operation and the actual operands, as well as information used for detecting and resolving hazards.</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02138098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FP adders implement addition and subtraction, and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FP multipliers do multiplication and division.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2822026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Similarly, for load/store</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64923774"/>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180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15467263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All results from either the FP units or the load unit are put on the CDB, which goes to the FP register file as well as to the reservation stations and store buffers.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181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12263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3" name="Slide Image Placeholder 1">
            <a:extLst>
              <a:ext uri="{FF2B5EF4-FFF2-40B4-BE49-F238E27FC236}">
                <a16:creationId xmlns:a16="http://schemas.microsoft.com/office/drawing/2014/main" id="{3292A6EE-40E1-814E-93F2-EE718681165C}"/>
              </a:ext>
            </a:extLst>
          </p:cNvPr>
          <p:cNvSpPr>
            <a:spLocks noGrp="1" noRot="1" noChangeAspect="1" noChangeArrowheads="1" noTextEdit="1"/>
          </p:cNvSpPr>
          <p:nvPr>
            <p:ph type="sldImg"/>
          </p:nvPr>
        </p:nvSpPr>
        <p:spPr>
          <a:ln/>
        </p:spPr>
      </p:sp>
      <p:sp>
        <p:nvSpPr>
          <p:cNvPr id="279554" name="Notes Placeholder 2">
            <a:extLst>
              <a:ext uri="{FF2B5EF4-FFF2-40B4-BE49-F238E27FC236}">
                <a16:creationId xmlns:a16="http://schemas.microsoft.com/office/drawing/2014/main" id="{490A14FB-9740-7C40-927E-ED8FD131746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CN" altLang="en-CN">
              <a:latin typeface="Arial" panose="020B0604020202020204" pitchFamily="34" charset="0"/>
            </a:endParaRPr>
          </a:p>
        </p:txBody>
      </p:sp>
      <p:sp>
        <p:nvSpPr>
          <p:cNvPr id="279555" name="Slide Number Placeholder 3">
            <a:extLst>
              <a:ext uri="{FF2B5EF4-FFF2-40B4-BE49-F238E27FC236}">
                <a16:creationId xmlns:a16="http://schemas.microsoft.com/office/drawing/2014/main" id="{3880AE19-728D-414C-8D57-5FDFFA01F54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F6FF1D9-7E44-5745-B638-2923FBAE9D0E}"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RAW hazards are avoided by executing an instruction only when its operands are available, which is exactly what the simpler </a:t>
            </a:r>
            <a:r>
              <a:rPr lang="en-US" sz="1200" kern="1200" dirty="0" err="1">
                <a:solidFill>
                  <a:schemeClr val="tx1"/>
                </a:solidFill>
                <a:effectLst/>
                <a:latin typeface="Arial" charset="0"/>
                <a:ea typeface="宋体" charset="-122"/>
                <a:cs typeface="+mn-cs"/>
              </a:rPr>
              <a:t>scoreboarding</a:t>
            </a:r>
            <a:r>
              <a:rPr lang="en-US" sz="1200" kern="1200" dirty="0">
                <a:solidFill>
                  <a:schemeClr val="tx1"/>
                </a:solidFill>
                <a:effectLst/>
                <a:latin typeface="Arial" charset="0"/>
                <a:ea typeface="宋体" charset="-122"/>
                <a:cs typeface="+mn-cs"/>
              </a:rPr>
              <a:t> approach provides.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WAR and WAW hazards, which arise from name dependences, are eliminated by register renaming. Register renaming eliminates these hazards by renaming all destination registers, including those with a pending read or write for an earlier instruction, so that the out-of-order write does not affect any instructions that depend on an earlier value of an operand.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182</a:t>
            </a:fld>
            <a:endParaRPr lang="en-US" altLang="zh-CN"/>
          </a:p>
        </p:txBody>
      </p:sp>
    </p:spTree>
    <p:extLst>
      <p:ext uri="{BB962C8B-B14F-4D97-AF65-F5344CB8AC3E}">
        <p14:creationId xmlns:p14="http://schemas.microsoft.com/office/powerpoint/2010/main" val="176991541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183</a:t>
            </a:fld>
            <a:endParaRPr lang="en-US" altLang="zh-CN"/>
          </a:p>
        </p:txBody>
      </p:sp>
    </p:spTree>
    <p:extLst>
      <p:ext uri="{BB962C8B-B14F-4D97-AF65-F5344CB8AC3E}">
        <p14:creationId xmlns:p14="http://schemas.microsoft.com/office/powerpoint/2010/main" val="373888099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184</a:t>
            </a:fld>
            <a:endParaRPr lang="en-US" altLang="zh-CN"/>
          </a:p>
        </p:txBody>
      </p:sp>
    </p:spTree>
    <p:extLst>
      <p:ext uri="{BB962C8B-B14F-4D97-AF65-F5344CB8AC3E}">
        <p14:creationId xmlns:p14="http://schemas.microsoft.com/office/powerpoint/2010/main" val="90631831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185</a:t>
            </a:fld>
            <a:endParaRPr lang="en-US" altLang="zh-CN"/>
          </a:p>
        </p:txBody>
      </p:sp>
    </p:spTree>
    <p:extLst>
      <p:ext uri="{BB962C8B-B14F-4D97-AF65-F5344CB8AC3E}">
        <p14:creationId xmlns:p14="http://schemas.microsoft.com/office/powerpoint/2010/main" val="2249631144"/>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186</a:t>
            </a:fld>
            <a:endParaRPr lang="en-US" altLang="zh-CN"/>
          </a:p>
        </p:txBody>
      </p:sp>
    </p:spTree>
    <p:extLst>
      <p:ext uri="{BB962C8B-B14F-4D97-AF65-F5344CB8AC3E}">
        <p14:creationId xmlns:p14="http://schemas.microsoft.com/office/powerpoint/2010/main" val="1311520703"/>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187</a:t>
            </a:fld>
            <a:endParaRPr lang="en-US" altLang="zh-CN"/>
          </a:p>
        </p:txBody>
      </p:sp>
    </p:spTree>
    <p:extLst>
      <p:ext uri="{BB962C8B-B14F-4D97-AF65-F5344CB8AC3E}">
        <p14:creationId xmlns:p14="http://schemas.microsoft.com/office/powerpoint/2010/main" val="218610986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188</a:t>
            </a:fld>
            <a:endParaRPr lang="en-US" altLang="zh-CN"/>
          </a:p>
        </p:txBody>
      </p:sp>
    </p:spTree>
    <p:extLst>
      <p:ext uri="{BB962C8B-B14F-4D97-AF65-F5344CB8AC3E}">
        <p14:creationId xmlns:p14="http://schemas.microsoft.com/office/powerpoint/2010/main" val="244984852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Chapter 3.9 on Page 234</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190</a:t>
            </a:fld>
            <a:endParaRPr lang="en-US" altLang="zh-CN"/>
          </a:p>
        </p:txBody>
      </p:sp>
    </p:spTree>
    <p:extLst>
      <p:ext uri="{BB962C8B-B14F-4D97-AF65-F5344CB8AC3E}">
        <p14:creationId xmlns:p14="http://schemas.microsoft.com/office/powerpoint/2010/main" val="1574650248"/>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With register renaming, deallocating registers is more complex, since before we free up a physical register, we must know that it no longer corresponds to an architectural register and that no further uses of the physical register are outstand- </a:t>
            </a:r>
            <a:r>
              <a:rPr lang="en-US" sz="1200" kern="1200" dirty="0" err="1">
                <a:solidFill>
                  <a:schemeClr val="tx1"/>
                </a:solidFill>
                <a:effectLst/>
                <a:latin typeface="Arial" charset="0"/>
                <a:ea typeface="宋体" charset="-122"/>
                <a:cs typeface="+mn-cs"/>
              </a:rPr>
              <a:t>ing</a:t>
            </a:r>
            <a:r>
              <a:rPr lang="en-US" sz="1200" kern="1200" dirty="0">
                <a:solidFill>
                  <a:schemeClr val="tx1"/>
                </a:solidFill>
                <a:effectLst/>
                <a:latin typeface="Arial" charset="0"/>
                <a:ea typeface="宋体" charset="-122"/>
                <a:cs typeface="+mn-cs"/>
              </a:rPr>
              <a:t>. A physical register corresponds to an architectural register until the </a:t>
            </a:r>
            <a:r>
              <a:rPr lang="en-US" sz="1200" kern="1200" dirty="0" err="1">
                <a:solidFill>
                  <a:schemeClr val="tx1"/>
                </a:solidFill>
                <a:effectLst/>
                <a:latin typeface="Arial" charset="0"/>
                <a:ea typeface="宋体" charset="-122"/>
                <a:cs typeface="+mn-cs"/>
              </a:rPr>
              <a:t>architec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tural</a:t>
            </a:r>
            <a:r>
              <a:rPr lang="en-US" sz="1200" kern="1200" dirty="0">
                <a:solidFill>
                  <a:schemeClr val="tx1"/>
                </a:solidFill>
                <a:effectLst/>
                <a:latin typeface="Arial" charset="0"/>
                <a:ea typeface="宋体" charset="-122"/>
                <a:cs typeface="+mn-cs"/>
              </a:rPr>
              <a:t> register is rewritten, causing the renaming table to point elsewhere. That is, if no renaming entry points to a particular physical register, then it no longer </a:t>
            </a:r>
            <a:r>
              <a:rPr lang="en-US" sz="1200" kern="1200" dirty="0" err="1">
                <a:solidFill>
                  <a:schemeClr val="tx1"/>
                </a:solidFill>
                <a:effectLst/>
                <a:latin typeface="Arial" charset="0"/>
                <a:ea typeface="宋体" charset="-122"/>
                <a:cs typeface="+mn-cs"/>
              </a:rPr>
              <a:t>cor</a:t>
            </a:r>
            <a:r>
              <a:rPr lang="en-US" sz="1200" kern="1200" dirty="0">
                <a:solidFill>
                  <a:schemeClr val="tx1"/>
                </a:solidFill>
                <a:effectLst/>
                <a:latin typeface="Arial" charset="0"/>
                <a:ea typeface="宋体" charset="-122"/>
                <a:cs typeface="+mn-cs"/>
              </a:rPr>
              <a:t>- responds to an architectural register. There may, however, still be uses of the physical register outstanding. The processor can determine whether this is the case by examining the source register specifiers of all instructions in the </a:t>
            </a:r>
            <a:r>
              <a:rPr lang="en-US" sz="1200" kern="1200" dirty="0" err="1">
                <a:solidFill>
                  <a:schemeClr val="tx1"/>
                </a:solidFill>
                <a:effectLst/>
                <a:latin typeface="Arial" charset="0"/>
                <a:ea typeface="宋体" charset="-122"/>
                <a:cs typeface="+mn-cs"/>
              </a:rPr>
              <a:t>func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tional</a:t>
            </a:r>
            <a:r>
              <a:rPr lang="en-US" sz="1200" kern="1200" dirty="0">
                <a:solidFill>
                  <a:schemeClr val="tx1"/>
                </a:solidFill>
                <a:effectLst/>
                <a:latin typeface="Arial" charset="0"/>
                <a:ea typeface="宋体" charset="-122"/>
                <a:cs typeface="+mn-cs"/>
              </a:rPr>
              <a:t> unit queues. If a given physical register does not appear as a source and it is not designated as an architectural register, it may be reclaimed and reallocated. </a:t>
            </a:r>
            <a:endParaRPr lang="en-US" dirty="0"/>
          </a:p>
          <a:p>
            <a:r>
              <a:rPr lang="en-US" sz="1200" kern="1200" dirty="0">
                <a:solidFill>
                  <a:schemeClr val="tx1"/>
                </a:solidFill>
                <a:effectLst/>
                <a:latin typeface="Arial" charset="0"/>
                <a:ea typeface="宋体" charset="-122"/>
                <a:cs typeface="+mn-cs"/>
              </a:rPr>
              <a:t>Alternatively, the processor can simply wait until another instruction that writes the same architectural register commits. At that point, there can be no fur- </a:t>
            </a:r>
            <a:r>
              <a:rPr lang="en-US" sz="1200" kern="1200" dirty="0" err="1">
                <a:solidFill>
                  <a:schemeClr val="tx1"/>
                </a:solidFill>
                <a:effectLst/>
                <a:latin typeface="Arial" charset="0"/>
                <a:ea typeface="宋体" charset="-122"/>
                <a:cs typeface="+mn-cs"/>
              </a:rPr>
              <a:t>ther</a:t>
            </a:r>
            <a:r>
              <a:rPr lang="en-US" sz="1200" kern="1200" dirty="0">
                <a:solidFill>
                  <a:schemeClr val="tx1"/>
                </a:solidFill>
                <a:effectLst/>
                <a:latin typeface="Arial" charset="0"/>
                <a:ea typeface="宋体" charset="-122"/>
                <a:cs typeface="+mn-cs"/>
              </a:rPr>
              <a:t> uses of the older value outstanding. Although this method may tie up a </a:t>
            </a:r>
            <a:r>
              <a:rPr lang="en-US" sz="1200" kern="1200" dirty="0" err="1">
                <a:solidFill>
                  <a:schemeClr val="tx1"/>
                </a:solidFill>
                <a:effectLst/>
                <a:latin typeface="Arial" charset="0"/>
                <a:ea typeface="宋体" charset="-122"/>
                <a:cs typeface="+mn-cs"/>
              </a:rPr>
              <a:t>phys</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ical</a:t>
            </a:r>
            <a:r>
              <a:rPr lang="en-US" sz="1200" kern="1200" dirty="0">
                <a:solidFill>
                  <a:schemeClr val="tx1"/>
                </a:solidFill>
                <a:effectLst/>
                <a:latin typeface="Arial" charset="0"/>
                <a:ea typeface="宋体" charset="-122"/>
                <a:cs typeface="+mn-cs"/>
              </a:rPr>
              <a:t> register slightly longer than necessary, it is easy to implement and is used in most recent superscalars.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191</a:t>
            </a:fld>
            <a:endParaRPr lang="en-US" altLang="zh-CN"/>
          </a:p>
        </p:txBody>
      </p:sp>
    </p:spTree>
    <p:extLst>
      <p:ext uri="{BB962C8B-B14F-4D97-AF65-F5344CB8AC3E}">
        <p14:creationId xmlns:p14="http://schemas.microsoft.com/office/powerpoint/2010/main" val="1766808780"/>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T</a:t>
            </a:r>
            <a:r>
              <a:rPr lang="en-CN" dirty="0">
                <a:effectLst/>
              </a:rPr>
              <a:t>oward out-of-order execution</a:t>
            </a:r>
          </a:p>
          <a:p>
            <a:r>
              <a:rPr lang="en-US" dirty="0">
                <a:effectLst/>
              </a:rPr>
              <a:t>T</a:t>
            </a:r>
            <a:r>
              <a:rPr lang="en-CN" dirty="0">
                <a:effectLst/>
              </a:rPr>
              <a:t>hat is, if WAR/WAW is not addressed via register renaming, fsub.d that writes to f8 cannot be executed prior to fadd.d that reads from f8, as such rearrangement violates program order, albeit it does not have to be;</a:t>
            </a:r>
          </a:p>
          <a:p>
            <a:endParaRPr lang="en-CN" dirty="0">
              <a:effectLst/>
            </a:endParaRPr>
          </a:p>
          <a:p>
            <a:r>
              <a:rPr lang="en-US" dirty="0">
                <a:effectLst/>
              </a:rPr>
              <a:t>S</a:t>
            </a:r>
            <a:r>
              <a:rPr lang="en-CN" dirty="0">
                <a:effectLst/>
              </a:rPr>
              <a:t>o, after renaming the latter fsub.d with f8 as detination, say T in the next slide, fsub.d can be execution anytime right after both values in f10 and f14 are ready, regardless of whether fadd.d has already read out of the value from f8. </a:t>
            </a:r>
            <a:endParaRPr lang="en-US" dirty="0">
              <a:effectLst/>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192</a:t>
            </a:fld>
            <a:endParaRPr lang="en-US" altLang="zh-CN"/>
          </a:p>
        </p:txBody>
      </p:sp>
    </p:spTree>
    <p:extLst>
      <p:ext uri="{BB962C8B-B14F-4D97-AF65-F5344CB8AC3E}">
        <p14:creationId xmlns:p14="http://schemas.microsoft.com/office/powerpoint/2010/main" val="27432918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5" name="Slide Image Placeholder 1">
            <a:extLst>
              <a:ext uri="{FF2B5EF4-FFF2-40B4-BE49-F238E27FC236}">
                <a16:creationId xmlns:a16="http://schemas.microsoft.com/office/drawing/2014/main" id="{37716CF1-09AD-434A-A743-54FD25AAA16E}"/>
              </a:ext>
            </a:extLst>
          </p:cNvPr>
          <p:cNvSpPr>
            <a:spLocks noGrp="1" noRot="1" noChangeAspect="1" noChangeArrowheads="1" noTextEdit="1"/>
          </p:cNvSpPr>
          <p:nvPr>
            <p:ph type="sldImg"/>
          </p:nvPr>
        </p:nvSpPr>
        <p:spPr>
          <a:ln/>
        </p:spPr>
      </p:sp>
      <p:sp>
        <p:nvSpPr>
          <p:cNvPr id="282626" name="Notes Placeholder 2">
            <a:extLst>
              <a:ext uri="{FF2B5EF4-FFF2-40B4-BE49-F238E27FC236}">
                <a16:creationId xmlns:a16="http://schemas.microsoft.com/office/drawing/2014/main" id="{41B7D10B-D224-4347-BD6A-5DF2672C263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To gain better insights into the causes of misses, we first start with a model that sorts all misses into three simple categories </a:t>
            </a:r>
          </a:p>
          <a:p>
            <a:endParaRPr lang="en-CN" altLang="en-CN">
              <a:latin typeface="Arial" panose="020B0604020202020204" pitchFamily="34" charset="0"/>
            </a:endParaRPr>
          </a:p>
          <a:p>
            <a:r>
              <a:rPr lang="en-US" altLang="en-CN" i="1">
                <a:latin typeface="Arial" panose="020B0604020202020204" pitchFamily="34" charset="0"/>
              </a:rPr>
              <a:t>Compulsory</a:t>
            </a:r>
            <a:r>
              <a:rPr lang="en-US" altLang="en-CN">
                <a:latin typeface="Arial" panose="020B0604020202020204" pitchFamily="34" charset="0"/>
              </a:rPr>
              <a:t>—The very first access to a block </a:t>
            </a:r>
            <a:r>
              <a:rPr lang="en-US" altLang="en-CN" i="1">
                <a:latin typeface="Arial" panose="020B0604020202020204" pitchFamily="34" charset="0"/>
              </a:rPr>
              <a:t>cannot </a:t>
            </a:r>
            <a:r>
              <a:rPr lang="en-US" altLang="en-CN">
                <a:latin typeface="Arial" panose="020B0604020202020204" pitchFamily="34" charset="0"/>
              </a:rPr>
              <a:t>be in the cache, so the block must be brought into the cache. These are also called </a:t>
            </a:r>
            <a:r>
              <a:rPr lang="en-US" altLang="en-CN" i="1">
                <a:latin typeface="Arial" panose="020B0604020202020204" pitchFamily="34" charset="0"/>
              </a:rPr>
              <a:t>cold-start misses </a:t>
            </a:r>
            <a:r>
              <a:rPr lang="en-US" altLang="en-CN">
                <a:latin typeface="Arial" panose="020B0604020202020204" pitchFamily="34" charset="0"/>
              </a:rPr>
              <a:t>or </a:t>
            </a:r>
            <a:r>
              <a:rPr lang="en-US" altLang="en-CN" i="1">
                <a:latin typeface="Arial" panose="020B0604020202020204" pitchFamily="34" charset="0"/>
              </a:rPr>
              <a:t>first-reference misses. </a:t>
            </a:r>
            <a:endParaRPr lang="en-US" altLang="en-CN">
              <a:latin typeface="Arial" panose="020B0604020202020204" pitchFamily="34" charset="0"/>
            </a:endParaRPr>
          </a:p>
          <a:p>
            <a:r>
              <a:rPr lang="en-US" altLang="en-CN" i="1">
                <a:latin typeface="Arial" panose="020B0604020202020204" pitchFamily="34" charset="0"/>
              </a:rPr>
              <a:t>Capacity</a:t>
            </a:r>
            <a:r>
              <a:rPr lang="en-US" altLang="en-CN">
                <a:latin typeface="Arial" panose="020B0604020202020204" pitchFamily="34" charset="0"/>
              </a:rPr>
              <a:t>—If the cache cannot contain all the blocks needed during execution of a program, capacity misses (in addition to compulsory misses) will occur because of blocks being discarded and later retrieved. </a:t>
            </a:r>
          </a:p>
          <a:p>
            <a:r>
              <a:rPr lang="en-US" altLang="en-CN" i="1">
                <a:latin typeface="Arial" panose="020B0604020202020204" pitchFamily="34" charset="0"/>
              </a:rPr>
              <a:t>Conflict</a:t>
            </a:r>
            <a:r>
              <a:rPr lang="en-US" altLang="en-CN">
                <a:latin typeface="Arial" panose="020B0604020202020204" pitchFamily="34" charset="0"/>
              </a:rPr>
              <a:t>—If the block placement strategy is set associative or direct mapped, conflict misses (in addition to compulsory and capacity misses) will occur because a block may be discarded and later retrieved if too many blocks map to its set. These misses are also called </a:t>
            </a:r>
            <a:r>
              <a:rPr lang="en-US" altLang="en-CN" i="1">
                <a:latin typeface="Arial" panose="020B0604020202020204" pitchFamily="34" charset="0"/>
              </a:rPr>
              <a:t>collision misses</a:t>
            </a:r>
            <a:r>
              <a:rPr lang="en-US" altLang="en-CN">
                <a:latin typeface="Arial" panose="020B0604020202020204" pitchFamily="34" charset="0"/>
              </a:rPr>
              <a:t>. The idea is that hits in a fully associative cache that become misses in an </a:t>
            </a:r>
            <a:r>
              <a:rPr lang="en-US" altLang="en-CN" i="1">
                <a:latin typeface="Arial" panose="020B0604020202020204" pitchFamily="34" charset="0"/>
              </a:rPr>
              <a:t>n</a:t>
            </a:r>
            <a:r>
              <a:rPr lang="en-US" altLang="en-CN">
                <a:latin typeface="Arial" panose="020B0604020202020204" pitchFamily="34" charset="0"/>
              </a:rPr>
              <a:t>-way set-associative cache are due to more than </a:t>
            </a:r>
            <a:r>
              <a:rPr lang="en-US" altLang="en-CN" i="1">
                <a:latin typeface="Arial" panose="020B0604020202020204" pitchFamily="34" charset="0"/>
              </a:rPr>
              <a:t>n </a:t>
            </a:r>
            <a:r>
              <a:rPr lang="en-US" altLang="en-CN">
                <a:latin typeface="Arial" panose="020B0604020202020204" pitchFamily="34" charset="0"/>
              </a:rPr>
              <a:t>requests on some popular sets. </a:t>
            </a:r>
          </a:p>
          <a:p>
            <a:endParaRPr lang="en-US" altLang="en-CN">
              <a:latin typeface="Arial" panose="020B0604020202020204" pitchFamily="34" charset="0"/>
            </a:endParaRPr>
          </a:p>
          <a:p>
            <a:r>
              <a:rPr lang="en-US" altLang="en-CN">
                <a:latin typeface="Arial" panose="020B0604020202020204" pitchFamily="34" charset="0"/>
              </a:rPr>
              <a:t>Having identified the three C’s, what can a computer designer do about them? Conceptually, conflicts are the easiest: Fully associative placement avoids all conflict misses. Full associativity is expensive in hardware, however, and may slow the processor clock rate (see the example on page B-29), leading to lower overall performance. </a:t>
            </a:r>
          </a:p>
          <a:p>
            <a:endParaRPr lang="en-US" altLang="en-CN">
              <a:latin typeface="Arial" panose="020B0604020202020204" pitchFamily="34" charset="0"/>
            </a:endParaRPr>
          </a:p>
        </p:txBody>
      </p:sp>
      <p:sp>
        <p:nvSpPr>
          <p:cNvPr id="282627" name="Slide Number Placeholder 3">
            <a:extLst>
              <a:ext uri="{FF2B5EF4-FFF2-40B4-BE49-F238E27FC236}">
                <a16:creationId xmlns:a16="http://schemas.microsoft.com/office/drawing/2014/main" id="{93E232AB-FC35-804C-B735-6724021EA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0A9AD02-57F7-454F-AC47-1AA17D35586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193</a:t>
            </a:fld>
            <a:endParaRPr lang="en-US" altLang="zh-CN"/>
          </a:p>
        </p:txBody>
      </p:sp>
    </p:spTree>
    <p:extLst>
      <p:ext uri="{BB962C8B-B14F-4D97-AF65-F5344CB8AC3E}">
        <p14:creationId xmlns:p14="http://schemas.microsoft.com/office/powerpoint/2010/main" val="3855738185"/>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194</a:t>
            </a:fld>
            <a:endParaRPr lang="en-US" altLang="zh-CN"/>
          </a:p>
        </p:txBody>
      </p:sp>
    </p:spTree>
    <p:extLst>
      <p:ext uri="{BB962C8B-B14F-4D97-AF65-F5344CB8AC3E}">
        <p14:creationId xmlns:p14="http://schemas.microsoft.com/office/powerpoint/2010/main" val="625263786"/>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195</a:t>
            </a:fld>
            <a:endParaRPr lang="en-US" altLang="zh-CN"/>
          </a:p>
        </p:txBody>
      </p:sp>
    </p:spTree>
    <p:extLst>
      <p:ext uri="{BB962C8B-B14F-4D97-AF65-F5344CB8AC3E}">
        <p14:creationId xmlns:p14="http://schemas.microsoft.com/office/powerpoint/2010/main" val="79495573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196</a:t>
            </a:fld>
            <a:endParaRPr lang="en-US" altLang="zh-CN"/>
          </a:p>
        </p:txBody>
      </p:sp>
    </p:spTree>
    <p:extLst>
      <p:ext uri="{BB962C8B-B14F-4D97-AF65-F5344CB8AC3E}">
        <p14:creationId xmlns:p14="http://schemas.microsoft.com/office/powerpoint/2010/main" val="2356501040"/>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197</a:t>
            </a:fld>
            <a:endParaRPr lang="en-US" altLang="zh-CN"/>
          </a:p>
        </p:txBody>
      </p:sp>
    </p:spTree>
    <p:extLst>
      <p:ext uri="{BB962C8B-B14F-4D97-AF65-F5344CB8AC3E}">
        <p14:creationId xmlns:p14="http://schemas.microsoft.com/office/powerpoint/2010/main" val="184545724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198</a:t>
            </a:fld>
            <a:endParaRPr lang="en-US" altLang="zh-CN"/>
          </a:p>
        </p:txBody>
      </p:sp>
    </p:spTree>
    <p:extLst>
      <p:ext uri="{BB962C8B-B14F-4D97-AF65-F5344CB8AC3E}">
        <p14:creationId xmlns:p14="http://schemas.microsoft.com/office/powerpoint/2010/main" val="402677704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199</a:t>
            </a:fld>
            <a:endParaRPr lang="en-US" altLang="zh-CN"/>
          </a:p>
        </p:txBody>
      </p:sp>
    </p:spTree>
    <p:extLst>
      <p:ext uri="{BB962C8B-B14F-4D97-AF65-F5344CB8AC3E}">
        <p14:creationId xmlns:p14="http://schemas.microsoft.com/office/powerpoint/2010/main" val="3521351945"/>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200</a:t>
            </a:fld>
            <a:endParaRPr lang="en-US" altLang="zh-CN"/>
          </a:p>
        </p:txBody>
      </p:sp>
    </p:spTree>
    <p:extLst>
      <p:ext uri="{BB962C8B-B14F-4D97-AF65-F5344CB8AC3E}">
        <p14:creationId xmlns:p14="http://schemas.microsoft.com/office/powerpoint/2010/main" val="4291973785"/>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201</a:t>
            </a:fld>
            <a:endParaRPr lang="en-US" altLang="zh-CN"/>
          </a:p>
        </p:txBody>
      </p:sp>
    </p:spTree>
    <p:extLst>
      <p:ext uri="{BB962C8B-B14F-4D97-AF65-F5344CB8AC3E}">
        <p14:creationId xmlns:p14="http://schemas.microsoft.com/office/powerpoint/2010/main" val="2646921075"/>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202</a:t>
            </a:fld>
            <a:endParaRPr lang="en-US" altLang="zh-CN"/>
          </a:p>
        </p:txBody>
      </p:sp>
    </p:spTree>
    <p:extLst>
      <p:ext uri="{BB962C8B-B14F-4D97-AF65-F5344CB8AC3E}">
        <p14:creationId xmlns:p14="http://schemas.microsoft.com/office/powerpoint/2010/main" val="839917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35EDEF7-1C9B-4C0C-AB77-68F6D9D024A1}" type="slidenum">
              <a:rPr lang="en-US" altLang="zh-CN" smtClean="0"/>
              <a:pPr/>
              <a:t>37</a:t>
            </a:fld>
            <a:endParaRPr lang="en-US" altLang="zh-CN"/>
          </a:p>
        </p:txBody>
      </p:sp>
    </p:spTree>
    <p:extLst>
      <p:ext uri="{BB962C8B-B14F-4D97-AF65-F5344CB8AC3E}">
        <p14:creationId xmlns:p14="http://schemas.microsoft.com/office/powerpoint/2010/main" val="823744646"/>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203</a:t>
            </a:fld>
            <a:endParaRPr lang="en-US" altLang="zh-CN"/>
          </a:p>
        </p:txBody>
      </p:sp>
    </p:spTree>
    <p:extLst>
      <p:ext uri="{BB962C8B-B14F-4D97-AF65-F5344CB8AC3E}">
        <p14:creationId xmlns:p14="http://schemas.microsoft.com/office/powerpoint/2010/main" val="3474207183"/>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204</a:t>
            </a:fld>
            <a:endParaRPr lang="en-US" altLang="zh-CN"/>
          </a:p>
        </p:txBody>
      </p:sp>
    </p:spTree>
    <p:extLst>
      <p:ext uri="{BB962C8B-B14F-4D97-AF65-F5344CB8AC3E}">
        <p14:creationId xmlns:p14="http://schemas.microsoft.com/office/powerpoint/2010/main" val="1572786169"/>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205</a:t>
            </a:fld>
            <a:endParaRPr lang="en-US" altLang="zh-CN"/>
          </a:p>
        </p:txBody>
      </p:sp>
    </p:spTree>
    <p:extLst>
      <p:ext uri="{BB962C8B-B14F-4D97-AF65-F5344CB8AC3E}">
        <p14:creationId xmlns:p14="http://schemas.microsoft.com/office/powerpoint/2010/main" val="3916533310"/>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206</a:t>
            </a:fld>
            <a:endParaRPr lang="en-US" altLang="zh-CN"/>
          </a:p>
        </p:txBody>
      </p:sp>
    </p:spTree>
    <p:extLst>
      <p:ext uri="{BB962C8B-B14F-4D97-AF65-F5344CB8AC3E}">
        <p14:creationId xmlns:p14="http://schemas.microsoft.com/office/powerpoint/2010/main" val="436874711"/>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207</a:t>
            </a:fld>
            <a:endParaRPr lang="en-US" altLang="zh-CN"/>
          </a:p>
        </p:txBody>
      </p:sp>
    </p:spTree>
    <p:extLst>
      <p:ext uri="{BB962C8B-B14F-4D97-AF65-F5344CB8AC3E}">
        <p14:creationId xmlns:p14="http://schemas.microsoft.com/office/powerpoint/2010/main" val="2335909571"/>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208</a:t>
            </a:fld>
            <a:endParaRPr lang="en-US" altLang="zh-CN"/>
          </a:p>
        </p:txBody>
      </p:sp>
    </p:spTree>
    <p:extLst>
      <p:ext uri="{BB962C8B-B14F-4D97-AF65-F5344CB8AC3E}">
        <p14:creationId xmlns:p14="http://schemas.microsoft.com/office/powerpoint/2010/main" val="2597271441"/>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209</a:t>
            </a:fld>
            <a:endParaRPr lang="en-US" altLang="zh-CN"/>
          </a:p>
        </p:txBody>
      </p:sp>
    </p:spTree>
    <p:extLst>
      <p:ext uri="{BB962C8B-B14F-4D97-AF65-F5344CB8AC3E}">
        <p14:creationId xmlns:p14="http://schemas.microsoft.com/office/powerpoint/2010/main" val="3005777789"/>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210</a:t>
            </a:fld>
            <a:endParaRPr lang="en-US" altLang="zh-CN"/>
          </a:p>
        </p:txBody>
      </p:sp>
    </p:spTree>
    <p:extLst>
      <p:ext uri="{BB962C8B-B14F-4D97-AF65-F5344CB8AC3E}">
        <p14:creationId xmlns:p14="http://schemas.microsoft.com/office/powerpoint/2010/main" val="429764687"/>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211</a:t>
            </a:fld>
            <a:endParaRPr lang="en-US" altLang="zh-CN"/>
          </a:p>
        </p:txBody>
      </p:sp>
    </p:spTree>
    <p:extLst>
      <p:ext uri="{BB962C8B-B14F-4D97-AF65-F5344CB8AC3E}">
        <p14:creationId xmlns:p14="http://schemas.microsoft.com/office/powerpoint/2010/main" val="3946684560"/>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212</a:t>
            </a:fld>
            <a:endParaRPr lang="en-US" altLang="zh-CN"/>
          </a:p>
        </p:txBody>
      </p:sp>
    </p:spTree>
    <p:extLst>
      <p:ext uri="{BB962C8B-B14F-4D97-AF65-F5344CB8AC3E}">
        <p14:creationId xmlns:p14="http://schemas.microsoft.com/office/powerpoint/2010/main" val="4743941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幻灯片图像占位符 1">
            <a:extLst>
              <a:ext uri="{FF2B5EF4-FFF2-40B4-BE49-F238E27FC236}">
                <a16:creationId xmlns:a16="http://schemas.microsoft.com/office/drawing/2014/main" id="{F0589CB0-8D84-AD4C-9D7D-3DA53E79B1AE}"/>
              </a:ext>
            </a:extLst>
          </p:cNvPr>
          <p:cNvSpPr>
            <a:spLocks noGrp="1" noRot="1" noChangeAspect="1" noChangeArrowheads="1" noTextEdit="1"/>
          </p:cNvSpPr>
          <p:nvPr>
            <p:ph type="sldImg"/>
          </p:nvPr>
        </p:nvSpPr>
        <p:spPr>
          <a:ln/>
        </p:spPr>
      </p:sp>
      <p:sp>
        <p:nvSpPr>
          <p:cNvPr id="73730" name="备注占位符 2">
            <a:extLst>
              <a:ext uri="{FF2B5EF4-FFF2-40B4-BE49-F238E27FC236}">
                <a16:creationId xmlns:a16="http://schemas.microsoft.com/office/drawing/2014/main" id="{75C90023-D5AF-D44F-83F6-4BA24288C99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Based on these basics of virtual memory,</a:t>
            </a:r>
          </a:p>
          <a:p>
            <a:r>
              <a:rPr lang="en-US" altLang="zh-CN" dirty="0">
                <a:latin typeface="Arial" panose="020B0604020202020204" pitchFamily="34" charset="0"/>
                <a:ea typeface="宋体" panose="02010600030101010101" pitchFamily="2" charset="-122"/>
              </a:rPr>
              <a:t>Now let’s discuss how exactly virtual memory works.</a:t>
            </a:r>
            <a:endParaRPr lang="zh-CN" altLang="en-US" dirty="0">
              <a:latin typeface="Arial" panose="020B0604020202020204" pitchFamily="34" charset="0"/>
              <a:ea typeface="宋体" panose="02010600030101010101" pitchFamily="2" charset="-122"/>
            </a:endParaRPr>
          </a:p>
        </p:txBody>
      </p:sp>
      <p:sp>
        <p:nvSpPr>
          <p:cNvPr id="73731" name="灯片编号占位符 3">
            <a:extLst>
              <a:ext uri="{FF2B5EF4-FFF2-40B4-BE49-F238E27FC236}">
                <a16:creationId xmlns:a16="http://schemas.microsoft.com/office/drawing/2014/main" id="{86744000-20E9-584A-B19C-838A6D57F1A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19BD745-4D03-4646-AF55-8E5EFD8F690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3.29 An example of six instructions to be issued in the same clock cycle and what has to happen. The instructions are shown in program order: 1–6; they are, however, issued in 1 clock cycle! The notation pi is used to refer to a physical register; the contents of that register at any point is determined by the renaming map. For sim- </a:t>
            </a:r>
            <a:r>
              <a:rPr lang="en-US" sz="1200" kern="1200" dirty="0" err="1">
                <a:solidFill>
                  <a:schemeClr val="tx1"/>
                </a:solidFill>
                <a:effectLst/>
                <a:latin typeface="Arial" charset="0"/>
                <a:ea typeface="宋体" charset="-122"/>
                <a:cs typeface="+mn-cs"/>
              </a:rPr>
              <a:t>plicity</a:t>
            </a:r>
            <a:r>
              <a:rPr lang="en-US" sz="1200" kern="1200" dirty="0">
                <a:solidFill>
                  <a:schemeClr val="tx1"/>
                </a:solidFill>
                <a:effectLst/>
                <a:latin typeface="Arial" charset="0"/>
                <a:ea typeface="宋体" charset="-122"/>
                <a:cs typeface="+mn-cs"/>
              </a:rPr>
              <a:t>, we assume that the physical registers holding the architectural registers x1, x2, and x3 are initially p1, p2, and p3 (they could be any physical register). The instructions are issued with physical register numbers, as shown in column four. The rename map, which appears in the last column, shows how the map would change if the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were issued sequentially. The difficulty is that all this renaming and replacement of architectural registers by physical renaming registers happens effectively in 1 cycle, not sequentially. The issue logic must find all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and “rewrite” the instruction in parallel.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213</a:t>
            </a:fld>
            <a:endParaRPr lang="en-US" altLang="zh-CN"/>
          </a:p>
        </p:txBody>
      </p:sp>
    </p:spTree>
    <p:extLst>
      <p:ext uri="{BB962C8B-B14F-4D97-AF65-F5344CB8AC3E}">
        <p14:creationId xmlns:p14="http://schemas.microsoft.com/office/powerpoint/2010/main" val="959129858"/>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Chapter 3.9 on Page 234</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214</a:t>
            </a:fld>
            <a:endParaRPr lang="en-US" altLang="zh-CN"/>
          </a:p>
        </p:txBody>
      </p:sp>
    </p:spTree>
    <p:extLst>
      <p:ext uri="{BB962C8B-B14F-4D97-AF65-F5344CB8AC3E}">
        <p14:creationId xmlns:p14="http://schemas.microsoft.com/office/powerpoint/2010/main" val="376860172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www.youtube.com</a:t>
            </a:r>
            <a:r>
              <a:rPr lang="en-US" dirty="0"/>
              <a:t>/</a:t>
            </a:r>
            <a:r>
              <a:rPr lang="en-US" dirty="0" err="1"/>
              <a:t>watch?v</a:t>
            </a:r>
            <a:r>
              <a:rPr lang="en-US" dirty="0"/>
              <a:t>=PZZvhqnch5o&amp;list=PLAwxTw4SYaPkNw98-MFodLzKgi6bYGjZs&amp;index=27</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215</a:t>
            </a:fld>
            <a:endParaRPr lang="en-US" altLang="zh-CN"/>
          </a:p>
        </p:txBody>
      </p:sp>
    </p:spTree>
    <p:extLst>
      <p:ext uri="{BB962C8B-B14F-4D97-AF65-F5344CB8AC3E}">
        <p14:creationId xmlns:p14="http://schemas.microsoft.com/office/powerpoint/2010/main" val="4038416332"/>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3.10 The basic structure of a RISC-V floating-point unit using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Instructions are sent from the instruction unit into the instruction queue from which they are issued in first-in, first-out (FIFO) order. The reservation stations include the operation and the actual operands, as well as information used for detecting and resolving hazards. Load buffers have three functions: (1) hold the components of the effective address until it is com- </a:t>
            </a:r>
            <a:r>
              <a:rPr lang="en-US" sz="1200" kern="1200" dirty="0" err="1">
                <a:solidFill>
                  <a:schemeClr val="tx1"/>
                </a:solidFill>
                <a:effectLst/>
                <a:latin typeface="Arial" charset="0"/>
                <a:ea typeface="宋体" charset="-122"/>
                <a:cs typeface="+mn-cs"/>
              </a:rPr>
              <a:t>puted</a:t>
            </a:r>
            <a:r>
              <a:rPr lang="en-US" sz="1200" kern="1200" dirty="0">
                <a:solidFill>
                  <a:schemeClr val="tx1"/>
                </a:solidFill>
                <a:effectLst/>
                <a:latin typeface="Arial" charset="0"/>
                <a:ea typeface="宋体" charset="-122"/>
                <a:cs typeface="+mn-cs"/>
              </a:rPr>
              <a:t>, (2) track outstanding loads that are waiting on the memory, and (3) hold the results of completed loads that are waiting for the CDB. Similarly, store buffers have three functions: (1) hold the components of the effective address until it is computed, (2) hold the destination memory addresses of outstanding stores that are waiting for the data value to store, and (3) hold the address and value to store until the memory unit is available. All results from either the FP units or the load unit are put on the CDB, which goes to the FP register file as well as to the reservation stations and store buffers. The FP adders implement addition and subtraction, and the FP multipliers do multiplication and division.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216</a:t>
            </a:fld>
            <a:endParaRPr lang="en-US" altLang="zh-CN"/>
          </a:p>
        </p:txBody>
      </p:sp>
    </p:spTree>
    <p:extLst>
      <p:ext uri="{BB962C8B-B14F-4D97-AF65-F5344CB8AC3E}">
        <p14:creationId xmlns:p14="http://schemas.microsoft.com/office/powerpoint/2010/main" val="29469185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3.10 The basic structure of a RISC-V floating-point unit using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Instructions are sent from the instruction unit into the instruction queue from which they are issued in first-in, first-out (FIFO) order. The reservation stations include the operation and the actual operands, as well as information used for detecting and resolving hazards. Load buffers have three functions: (1) hold the components of the effective address until it is com- </a:t>
            </a:r>
            <a:r>
              <a:rPr lang="en-US" sz="1200" kern="1200" dirty="0" err="1">
                <a:solidFill>
                  <a:schemeClr val="tx1"/>
                </a:solidFill>
                <a:effectLst/>
                <a:latin typeface="Arial" charset="0"/>
                <a:ea typeface="宋体" charset="-122"/>
                <a:cs typeface="+mn-cs"/>
              </a:rPr>
              <a:t>puted</a:t>
            </a:r>
            <a:r>
              <a:rPr lang="en-US" sz="1200" kern="1200" dirty="0">
                <a:solidFill>
                  <a:schemeClr val="tx1"/>
                </a:solidFill>
                <a:effectLst/>
                <a:latin typeface="Arial" charset="0"/>
                <a:ea typeface="宋体" charset="-122"/>
                <a:cs typeface="+mn-cs"/>
              </a:rPr>
              <a:t>, (2) track outstanding loads that are waiting on the memory, and (3) hold the results of completed loads that are waiting for the CDB. Similarly, store buffers have three functions: (1) hold the components of the effective address until it is computed, (2) hold the destination memory addresses of outstanding stores that are waiting for the data value to store, and (3) hold the address and value to store until the memory unit is available. All results from either the FP units or the load unit are put on the CDB, which goes to the FP register file as well as to the reservation stations and store buffers. The FP adders implement addition and subtraction, and the FP multipliers do multiplication and division.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217</a:t>
            </a:fld>
            <a:endParaRPr lang="en-US" altLang="zh-CN"/>
          </a:p>
        </p:txBody>
      </p:sp>
    </p:spTree>
    <p:extLst>
      <p:ext uri="{BB962C8B-B14F-4D97-AF65-F5344CB8AC3E}">
        <p14:creationId xmlns:p14="http://schemas.microsoft.com/office/powerpoint/2010/main" val="4113139089"/>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Before we describe the details of the reservation stations and the algorithm, let’s look at the steps an instruction goes through. There are only three steps, although each one can now take an arbitrary number of clock cycles: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Issue, Execute, Write Result</a:t>
            </a:r>
            <a:endParaRPr lang="en-US"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218</a:t>
            </a:fld>
            <a:endParaRPr lang="en-US" altLang="zh-CN"/>
          </a:p>
        </p:txBody>
      </p:sp>
    </p:spTree>
    <p:extLst>
      <p:ext uri="{BB962C8B-B14F-4D97-AF65-F5344CB8AC3E}">
        <p14:creationId xmlns:p14="http://schemas.microsoft.com/office/powerpoint/2010/main" val="1170391817"/>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1. Issue—</a:t>
            </a:r>
            <a:r>
              <a:rPr lang="en-US" sz="1200" kern="1200" dirty="0" err="1">
                <a:solidFill>
                  <a:schemeClr val="tx1"/>
                </a:solidFill>
                <a:effectLst/>
                <a:latin typeface="Arial" charset="0"/>
                <a:ea typeface="宋体" charset="-122"/>
                <a:cs typeface="+mn-cs"/>
              </a:rPr>
              <a:t>Getthenextinstructionfromtheheadoftheinstructionqueue,whichis</a:t>
            </a:r>
            <a:r>
              <a:rPr lang="en-US" sz="1200" kern="1200" dirty="0">
                <a:solidFill>
                  <a:schemeClr val="tx1"/>
                </a:solidFill>
                <a:effectLst/>
                <a:latin typeface="Arial" charset="0"/>
                <a:ea typeface="宋体" charset="-122"/>
                <a:cs typeface="+mn-cs"/>
              </a:rPr>
              <a:t> maintained in FIFO order to ensure the maintenance of correct data flow. If there is a matching reservation station that is empty, issue the instruction to the station with the operand values, if they are currently in the registers. If there is not an empty reservation station, then there is a structural hazard, and the instruction issue stalls until a station or buffer is freed. If the operands are not in the reg- </a:t>
            </a:r>
            <a:r>
              <a:rPr lang="en-US" sz="1200" kern="1200" dirty="0" err="1">
                <a:solidFill>
                  <a:schemeClr val="tx1"/>
                </a:solidFill>
                <a:effectLst/>
                <a:latin typeface="Arial" charset="0"/>
                <a:ea typeface="宋体" charset="-122"/>
                <a:cs typeface="+mn-cs"/>
              </a:rPr>
              <a:t>isters</a:t>
            </a:r>
            <a:r>
              <a:rPr lang="en-US" sz="1200" kern="1200" dirty="0">
                <a:solidFill>
                  <a:schemeClr val="tx1"/>
                </a:solidFill>
                <a:effectLst/>
                <a:latin typeface="Arial" charset="0"/>
                <a:ea typeface="宋体" charset="-122"/>
                <a:cs typeface="+mn-cs"/>
              </a:rPr>
              <a:t>, keep track of the functional units that will produce the operands. This step renames registers, eliminating WAR and WAW hazards. (This stage is some- times called dispatch in a dynamically scheduled processor.) </a:t>
            </a:r>
            <a:endParaRPr lang="en-US"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219</a:t>
            </a:fld>
            <a:endParaRPr lang="en-US" altLang="zh-CN"/>
          </a:p>
        </p:txBody>
      </p:sp>
    </p:spTree>
    <p:extLst>
      <p:ext uri="{BB962C8B-B14F-4D97-AF65-F5344CB8AC3E}">
        <p14:creationId xmlns:p14="http://schemas.microsoft.com/office/powerpoint/2010/main" val="4000643185"/>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2. Execute—If one or more of the operands is not yet available, monitor the com- mon data bus while waiting for it to be computed. When an operand becomes available, it is placed into any reservation station awaiting it. When all the </a:t>
            </a:r>
            <a:r>
              <a:rPr lang="en-US" sz="1200" kern="1200" dirty="0" err="1">
                <a:solidFill>
                  <a:schemeClr val="tx1"/>
                </a:solidFill>
                <a:effectLst/>
                <a:latin typeface="Arial" charset="0"/>
                <a:ea typeface="宋体" charset="-122"/>
                <a:cs typeface="+mn-cs"/>
              </a:rPr>
              <a:t>oper</a:t>
            </a:r>
            <a:r>
              <a:rPr lang="en-US" sz="1200" kern="1200" dirty="0">
                <a:solidFill>
                  <a:schemeClr val="tx1"/>
                </a:solidFill>
                <a:effectLst/>
                <a:latin typeface="Arial" charset="0"/>
                <a:ea typeface="宋体" charset="-122"/>
                <a:cs typeface="+mn-cs"/>
              </a:rPr>
              <a:t>- ands are available, the operation can be executed at the corresponding functional unit. By delaying instruction execution until the operands are available, RAW hazards are avoided. (Some dynamically scheduled processors call this step “issue,” but we use the name “execute,” which was used in the first dynamically scheduled processor, the CDC 6600.)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r>
              <a:rPr lang="en-US" sz="1200" kern="1200" dirty="0">
                <a:solidFill>
                  <a:schemeClr val="tx1"/>
                </a:solidFill>
                <a:effectLst/>
                <a:latin typeface="Arial" charset="0"/>
                <a:ea typeface="宋体" charset="-122"/>
                <a:cs typeface="+mn-cs"/>
              </a:rPr>
              <a:t>Notice that several instructions could become ready in the same clock cycle for the same functional unit. Although independent functional units could begin execution in the same clock cycle for different instructions, if more than one instruction is ready for a single functional unit, the unit will have to choose among them. For the floating-point reservation stations, this choice may be made arbitrarily; loads and stores, however, present an additional complication. </a:t>
            </a:r>
            <a:endParaRPr lang="en-US" dirty="0"/>
          </a:p>
          <a:p>
            <a:r>
              <a:rPr lang="en-US" sz="1200" kern="1200" dirty="0">
                <a:solidFill>
                  <a:schemeClr val="tx1"/>
                </a:solidFill>
                <a:effectLst/>
                <a:latin typeface="Arial" charset="0"/>
                <a:ea typeface="宋体" charset="-122"/>
                <a:cs typeface="+mn-cs"/>
              </a:rPr>
              <a:t>Loads and stores require a two-step execution process. The first step com- </a:t>
            </a:r>
            <a:r>
              <a:rPr lang="en-US" sz="1200" kern="1200" dirty="0" err="1">
                <a:solidFill>
                  <a:schemeClr val="tx1"/>
                </a:solidFill>
                <a:effectLst/>
                <a:latin typeface="Arial" charset="0"/>
                <a:ea typeface="宋体" charset="-122"/>
                <a:cs typeface="+mn-cs"/>
              </a:rPr>
              <a:t>putes</a:t>
            </a:r>
            <a:r>
              <a:rPr lang="en-US" sz="1200" kern="1200" dirty="0">
                <a:solidFill>
                  <a:schemeClr val="tx1"/>
                </a:solidFill>
                <a:effectLst/>
                <a:latin typeface="Arial" charset="0"/>
                <a:ea typeface="宋体" charset="-122"/>
                <a:cs typeface="+mn-cs"/>
              </a:rPr>
              <a:t> the effective address when the base register is available, and the effective address is then placed in the load or store buffer. Loads in the load buffer exe- cute as soon as the memory unit is available. Stores in the store buffer wait for the value to be stored before being sent to the memory unit. Loads and stores are maintained in program order through the effective address calculation, which will help to prevent hazards through memory. </a:t>
            </a:r>
            <a:endParaRPr lang="en-US" dirty="0"/>
          </a:p>
          <a:p>
            <a:r>
              <a:rPr lang="en-US" sz="1200" kern="1200" dirty="0">
                <a:solidFill>
                  <a:schemeClr val="tx1"/>
                </a:solidFill>
                <a:effectLst/>
                <a:latin typeface="Arial" charset="0"/>
                <a:ea typeface="宋体" charset="-122"/>
                <a:cs typeface="+mn-cs"/>
              </a:rPr>
              <a:t>To preserve exception behavior, no instruction is allowed to initiate </a:t>
            </a:r>
            <a:r>
              <a:rPr lang="en-US" sz="1200" kern="1200" dirty="0" err="1">
                <a:solidFill>
                  <a:schemeClr val="tx1"/>
                </a:solidFill>
                <a:effectLst/>
                <a:latin typeface="Arial" charset="0"/>
                <a:ea typeface="宋体" charset="-122"/>
                <a:cs typeface="+mn-cs"/>
              </a:rPr>
              <a:t>execu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until a branch that precedes the instruction in program order has completed. This restriction guarantees that an instruction that causes an exception during execution really would have been executed. In a processor using branch </a:t>
            </a:r>
            <a:r>
              <a:rPr lang="en-US" sz="1200" kern="1200" dirty="0" err="1">
                <a:solidFill>
                  <a:schemeClr val="tx1"/>
                </a:solidFill>
                <a:effectLst/>
                <a:latin typeface="Arial" charset="0"/>
                <a:ea typeface="宋体" charset="-122"/>
                <a:cs typeface="+mn-cs"/>
              </a:rPr>
              <a:t>predic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(as all dynamically scheduled processors do), this means that the processor must know that the branch prediction was correct before allowing an instruction after the branch to begin execution. If the processor records the occurrence of the exception, but does not actually raise it, an instruction can start execution but not stall until it enters Write Result. </a:t>
            </a:r>
          </a:p>
          <a:p>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Speculation provides a more flexible and more complete method to handle exceptions, so we will delay making this enhancement and show how specula-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handles this problem later.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220</a:t>
            </a:fld>
            <a:endParaRPr lang="en-US" altLang="zh-CN"/>
          </a:p>
        </p:txBody>
      </p:sp>
    </p:spTree>
    <p:extLst>
      <p:ext uri="{BB962C8B-B14F-4D97-AF65-F5344CB8AC3E}">
        <p14:creationId xmlns:p14="http://schemas.microsoft.com/office/powerpoint/2010/main" val="765430954"/>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3. Write result—When the result is available, write it on the CDB and from there into the registers and into any reservation stations (including store buffers) wait- </a:t>
            </a:r>
            <a:r>
              <a:rPr lang="en-US" sz="1200" kern="1200" dirty="0" err="1">
                <a:solidFill>
                  <a:schemeClr val="tx1"/>
                </a:solidFill>
                <a:effectLst/>
                <a:latin typeface="Arial" charset="0"/>
                <a:ea typeface="宋体" charset="-122"/>
                <a:cs typeface="+mn-cs"/>
              </a:rPr>
              <a:t>ing</a:t>
            </a:r>
            <a:r>
              <a:rPr lang="en-US" sz="1200" kern="1200" dirty="0">
                <a:solidFill>
                  <a:schemeClr val="tx1"/>
                </a:solidFill>
                <a:effectLst/>
                <a:latin typeface="Arial" charset="0"/>
                <a:ea typeface="宋体" charset="-122"/>
                <a:cs typeface="+mn-cs"/>
              </a:rPr>
              <a:t> for this result. Stores are buffered in the store buffer until both the value to be stored and the store address are available; then the result is written as soon as the memory unit is free. </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221</a:t>
            </a:fld>
            <a:endParaRPr lang="en-US" altLang="zh-CN"/>
          </a:p>
        </p:txBody>
      </p:sp>
    </p:spTree>
    <p:extLst>
      <p:ext uri="{BB962C8B-B14F-4D97-AF65-F5344CB8AC3E}">
        <p14:creationId xmlns:p14="http://schemas.microsoft.com/office/powerpoint/2010/main" val="2195191345"/>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 register file has a field, Qi: </a:t>
            </a:r>
            <a:endParaRPr lang="en-US" dirty="0">
              <a:effectLst/>
            </a:endParaRPr>
          </a:p>
          <a:p>
            <a:r>
              <a:rPr lang="en-US" sz="1200" kern="1200" dirty="0">
                <a:solidFill>
                  <a:schemeClr val="tx1"/>
                </a:solidFill>
                <a:effectLst/>
                <a:latin typeface="Arial" charset="0"/>
                <a:ea typeface="宋体" charset="-122"/>
                <a:cs typeface="+mn-cs"/>
              </a:rPr>
              <a:t>Qi—The number of the reservation station that contains the operation whose result should be stored into this register. If the value of Qi is blank (or 0), no currently active instruction is computing a result destined for this register, </a:t>
            </a:r>
            <a:endParaRPr lang="en-US" dirty="0"/>
          </a:p>
          <a:p>
            <a:r>
              <a:rPr lang="en-US" sz="1200" kern="1200" dirty="0">
                <a:solidFill>
                  <a:schemeClr val="tx1"/>
                </a:solidFill>
                <a:effectLst/>
                <a:latin typeface="Arial" charset="0"/>
                <a:ea typeface="宋体" charset="-122"/>
                <a:cs typeface="+mn-cs"/>
              </a:rPr>
              <a:t>meaning that the value is simply the register contents. </a:t>
            </a:r>
            <a:endParaRPr lang="en-US" dirty="0"/>
          </a:p>
          <a:p>
            <a:endParaRPr lang="en-US" dirty="0">
              <a:effectLst/>
            </a:endParaRP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224</a:t>
            </a:fld>
            <a:endParaRPr lang="en-US" altLang="zh-CN"/>
          </a:p>
        </p:txBody>
      </p:sp>
    </p:spTree>
    <p:extLst>
      <p:ext uri="{BB962C8B-B14F-4D97-AF65-F5344CB8AC3E}">
        <p14:creationId xmlns:p14="http://schemas.microsoft.com/office/powerpoint/2010/main" val="4336734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幻灯片图像占位符 1">
            <a:extLst>
              <a:ext uri="{FF2B5EF4-FFF2-40B4-BE49-F238E27FC236}">
                <a16:creationId xmlns:a16="http://schemas.microsoft.com/office/drawing/2014/main" id="{E184D3AB-E011-624D-AD42-7479CA02C082}"/>
              </a:ext>
            </a:extLst>
          </p:cNvPr>
          <p:cNvSpPr>
            <a:spLocks noGrp="1" noRot="1" noChangeAspect="1" noChangeArrowheads="1" noTextEdit="1"/>
          </p:cNvSpPr>
          <p:nvPr>
            <p:ph type="sldImg"/>
          </p:nvPr>
        </p:nvSpPr>
        <p:spPr>
          <a:ln/>
        </p:spPr>
      </p:sp>
      <p:sp>
        <p:nvSpPr>
          <p:cNvPr id="75778" name="备注占位符 2">
            <a:extLst>
              <a:ext uri="{FF2B5EF4-FFF2-40B4-BE49-F238E27FC236}">
                <a16:creationId xmlns:a16="http://schemas.microsoft.com/office/drawing/2014/main" id="{6C92AD27-B72E-B747-9078-FBBC30225BD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In particular, we’ll walk through its working principles via investigating four questions.</a:t>
            </a:r>
            <a:endParaRPr lang="zh-CN" altLang="en-US">
              <a:latin typeface="Arial" panose="020B0604020202020204" pitchFamily="34" charset="0"/>
              <a:ea typeface="宋体" panose="02010600030101010101" pitchFamily="2" charset="-122"/>
            </a:endParaRPr>
          </a:p>
        </p:txBody>
      </p:sp>
      <p:sp>
        <p:nvSpPr>
          <p:cNvPr id="75779" name="灯片编号占位符 3">
            <a:extLst>
              <a:ext uri="{FF2B5EF4-FFF2-40B4-BE49-F238E27FC236}">
                <a16:creationId xmlns:a16="http://schemas.microsoft.com/office/drawing/2014/main" id="{9A9E7125-93C6-DE43-8129-CA62CD9B475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2B9B04B-0423-054C-AF6E-DD81C1C3117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load and store buffers each have a field, A, which holds the result of the </a:t>
            </a:r>
            <a:r>
              <a:rPr lang="en-US" sz="1200" kern="1200" dirty="0" err="1">
                <a:solidFill>
                  <a:schemeClr val="tx1"/>
                </a:solidFill>
                <a:effectLst/>
                <a:latin typeface="Arial" charset="0"/>
                <a:ea typeface="宋体" charset="-122"/>
                <a:cs typeface="+mn-cs"/>
              </a:rPr>
              <a:t>effec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tive</a:t>
            </a:r>
            <a:r>
              <a:rPr lang="en-US" sz="1200" kern="1200" dirty="0">
                <a:solidFill>
                  <a:schemeClr val="tx1"/>
                </a:solidFill>
                <a:effectLst/>
                <a:latin typeface="Arial" charset="0"/>
                <a:ea typeface="宋体" charset="-122"/>
                <a:cs typeface="+mn-cs"/>
              </a:rPr>
              <a:t> address once the first step of execution has been completed.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225</a:t>
            </a:fld>
            <a:endParaRPr lang="en-US" altLang="zh-CN"/>
          </a:p>
        </p:txBody>
      </p:sp>
    </p:spTree>
    <p:extLst>
      <p:ext uri="{BB962C8B-B14F-4D97-AF65-F5344CB8AC3E}">
        <p14:creationId xmlns:p14="http://schemas.microsoft.com/office/powerpoint/2010/main" val="2820888680"/>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226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46405470"/>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227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814465701"/>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228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231916829"/>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229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016975541"/>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037049776"/>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613944136"/>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213508737"/>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132005485"/>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2656723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幻灯片图像占位符 1">
            <a:extLst>
              <a:ext uri="{FF2B5EF4-FFF2-40B4-BE49-F238E27FC236}">
                <a16:creationId xmlns:a16="http://schemas.microsoft.com/office/drawing/2014/main" id="{58A6999D-C913-BC4F-9A76-8BD73420E723}"/>
              </a:ext>
            </a:extLst>
          </p:cNvPr>
          <p:cNvSpPr>
            <a:spLocks noGrp="1" noRot="1" noChangeAspect="1" noChangeArrowheads="1" noTextEdit="1"/>
          </p:cNvSpPr>
          <p:nvPr>
            <p:ph type="sldImg"/>
          </p:nvPr>
        </p:nvSpPr>
        <p:spPr>
          <a:ln/>
        </p:spPr>
      </p:sp>
      <p:sp>
        <p:nvSpPr>
          <p:cNvPr id="77826" name="备注占位符 2">
            <a:extLst>
              <a:ext uri="{FF2B5EF4-FFF2-40B4-BE49-F238E27FC236}">
                <a16:creationId xmlns:a16="http://schemas.microsoft.com/office/drawing/2014/main" id="{F944A447-DAAD-E94A-9569-89CCC9E179E1}"/>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The first question, block placement in memory.</a:t>
            </a:r>
          </a:p>
          <a:p>
            <a:r>
              <a:rPr lang="en-US" altLang="zh-CN">
                <a:latin typeface="Arial" panose="020B0604020202020204" pitchFamily="34" charset="0"/>
                <a:ea typeface="宋体" panose="02010600030101010101" pitchFamily="2" charset="-122"/>
              </a:rPr>
              <a:t>Still remember block placement strategies when we discussed about cache?</a:t>
            </a:r>
          </a:p>
          <a:p>
            <a:r>
              <a:rPr lang="en-US" altLang="zh-CN">
                <a:latin typeface="Arial" panose="020B0604020202020204" pitchFamily="34" charset="0"/>
                <a:ea typeface="宋体" panose="02010600030101010101" pitchFamily="2" charset="-122"/>
              </a:rPr>
              <a:t>For memory, block placement is fully associative, that is, the OS allows blocks to be placed anywhere in the memory.</a:t>
            </a:r>
          </a:p>
          <a:p>
            <a:r>
              <a:rPr lang="en-US" altLang="zh-CN">
                <a:latin typeface="Arial" panose="020B0604020202020204" pitchFamily="34" charset="0"/>
                <a:ea typeface="宋体" panose="02010600030101010101" pitchFamily="2" charset="-122"/>
              </a:rPr>
              <a:t>The main reason is to load as more blocks as possible to memory, as access to a rotating disk upon memory miss causes high miss penalty.</a:t>
            </a:r>
            <a:endParaRPr lang="zh-CN" altLang="en-US">
              <a:latin typeface="Arial" panose="020B0604020202020204" pitchFamily="34" charset="0"/>
              <a:ea typeface="宋体" panose="02010600030101010101" pitchFamily="2" charset="-122"/>
            </a:endParaRPr>
          </a:p>
        </p:txBody>
      </p:sp>
      <p:sp>
        <p:nvSpPr>
          <p:cNvPr id="77827" name="灯片编号占位符 3">
            <a:extLst>
              <a:ext uri="{FF2B5EF4-FFF2-40B4-BE49-F238E27FC236}">
                <a16:creationId xmlns:a16="http://schemas.microsoft.com/office/drawing/2014/main" id="{409B230D-50F0-1B44-B198-4E216190D3F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92A07CF-04BC-8848-AD21-E79471609713}"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368569311"/>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355730856"/>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062076822"/>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8626556"/>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189244534"/>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240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20581310"/>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Reservation station status form is filled with the help of register status, that is, to determine which reservation stations that </a:t>
            </a:r>
            <a:r>
              <a:rPr lang="en-US" dirty="0" err="1"/>
              <a:t>Qj</a:t>
            </a:r>
            <a:r>
              <a:rPr lang="en-US" dirty="0"/>
              <a:t> and </a:t>
            </a:r>
            <a:r>
              <a:rPr lang="en-US" dirty="0" err="1"/>
              <a:t>Qk</a:t>
            </a:r>
            <a:r>
              <a:rPr lang="en-US" dirty="0"/>
              <a:t> relate to;</a:t>
            </a:r>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241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31352608"/>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242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85078882"/>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243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963701015"/>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244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3882460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幻灯片图像占位符 1">
            <a:extLst>
              <a:ext uri="{FF2B5EF4-FFF2-40B4-BE49-F238E27FC236}">
                <a16:creationId xmlns:a16="http://schemas.microsoft.com/office/drawing/2014/main" id="{01356ED0-E7DD-6D4B-9FEC-EB005A4E224B}"/>
              </a:ext>
            </a:extLst>
          </p:cNvPr>
          <p:cNvSpPr>
            <a:spLocks noGrp="1" noRot="1" noChangeAspect="1" noChangeArrowheads="1" noTextEdit="1"/>
          </p:cNvSpPr>
          <p:nvPr>
            <p:ph type="sldImg"/>
          </p:nvPr>
        </p:nvSpPr>
        <p:spPr>
          <a:ln/>
        </p:spPr>
      </p:sp>
      <p:sp>
        <p:nvSpPr>
          <p:cNvPr id="79874" name="备注占位符 2">
            <a:extLst>
              <a:ext uri="{FF2B5EF4-FFF2-40B4-BE49-F238E27FC236}">
                <a16:creationId xmlns:a16="http://schemas.microsoft.com/office/drawing/2014/main" id="{A0065E3F-8880-464D-9188-237FF529839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So now a block could be placed anywhere in the memory, given a virtual address, how can we find the exact corresponding physical address?</a:t>
            </a:r>
          </a:p>
          <a:p>
            <a:r>
              <a:rPr lang="en-US" altLang="zh-CN" dirty="0">
                <a:latin typeface="Arial" panose="020B0604020202020204" pitchFamily="34" charset="0"/>
                <a:ea typeface="宋体" panose="02010600030101010101" pitchFamily="2" charset="-122"/>
              </a:rPr>
              <a:t>The solution is using page table to track the mapping between virtual address and physical address.</a:t>
            </a:r>
          </a:p>
          <a:p>
            <a:r>
              <a:rPr lang="en-US" altLang="zh-CN" dirty="0">
                <a:latin typeface="Arial" panose="020B0604020202020204" pitchFamily="34" charset="0"/>
                <a:ea typeface="宋体" panose="02010600030101010101" pitchFamily="2" charset="-122"/>
              </a:rPr>
              <a:t>Specifically, each entry of the page table records which physical page a virtual page maps to. </a:t>
            </a:r>
          </a:p>
          <a:p>
            <a:r>
              <a:rPr lang="en-US" altLang="zh-CN" dirty="0">
                <a:latin typeface="Arial" panose="020B0604020202020204" pitchFamily="34" charset="0"/>
                <a:ea typeface="宋体" panose="02010600030101010101" pitchFamily="2" charset="-122"/>
              </a:rPr>
              <a:t>Then using the offset contained in virtual address, we can locate the exact data within the physical page.</a:t>
            </a:r>
            <a:endParaRPr lang="zh-CN" altLang="en-US" dirty="0">
              <a:latin typeface="Arial" panose="020B0604020202020204" pitchFamily="34" charset="0"/>
              <a:ea typeface="宋体" panose="02010600030101010101" pitchFamily="2" charset="-122"/>
            </a:endParaRPr>
          </a:p>
        </p:txBody>
      </p:sp>
      <p:sp>
        <p:nvSpPr>
          <p:cNvPr id="79875" name="灯片编号占位符 3">
            <a:extLst>
              <a:ext uri="{FF2B5EF4-FFF2-40B4-BE49-F238E27FC236}">
                <a16:creationId xmlns:a16="http://schemas.microsoft.com/office/drawing/2014/main" id="{B0A78552-FE45-B54F-8AB3-4F09D08659D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81720A4-551A-1344-8628-25485C76BFC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245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275683348"/>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To understand the full power of eliminating WAW and WAR hazards through dynamic renaming of registers, we must look at a loop. Consider the following sim- </a:t>
            </a:r>
            <a:r>
              <a:rPr lang="en-US" sz="1200" kern="1200" dirty="0" err="1">
                <a:solidFill>
                  <a:schemeClr val="tx1"/>
                </a:solidFill>
                <a:effectLst/>
                <a:latin typeface="Arial" charset="0"/>
                <a:ea typeface="宋体" charset="-122"/>
                <a:cs typeface="+mn-cs"/>
              </a:rPr>
              <a:t>ple</a:t>
            </a:r>
            <a:r>
              <a:rPr lang="en-US" sz="1200" kern="1200" dirty="0">
                <a:solidFill>
                  <a:schemeClr val="tx1"/>
                </a:solidFill>
                <a:effectLst/>
                <a:latin typeface="Arial" charset="0"/>
                <a:ea typeface="宋体" charset="-122"/>
                <a:cs typeface="+mn-cs"/>
              </a:rPr>
              <a:t> sequence for multiplying the elements of an array by a scalar in f2: </a:t>
            </a:r>
            <a:endParaRPr lang="en-US"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If we predict that branches are taken, using reservation stations will allow multiple executions of this loop to proceed at once. This advantage is gained without changing the code—in effect, the loop is unrolled dynamically by the hard- ware using the reservation stations obtained by renaming to act as additional registers. </a:t>
            </a:r>
            <a:endParaRPr lang="en-US"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Let’s assume we have issued all the instructions in two successive iterations of the loop, but none of the floating-point load/stores or operations have com- </a:t>
            </a:r>
            <a:r>
              <a:rPr lang="en-US" sz="1200" kern="1200" dirty="0" err="1">
                <a:solidFill>
                  <a:schemeClr val="tx1"/>
                </a:solidFill>
                <a:effectLst/>
                <a:latin typeface="Arial" charset="0"/>
                <a:ea typeface="宋体" charset="-122"/>
                <a:cs typeface="+mn-cs"/>
              </a:rPr>
              <a:t>pleted</a:t>
            </a:r>
            <a:r>
              <a:rPr lang="en-US" sz="1200" kern="1200" dirty="0">
                <a:solidFill>
                  <a:schemeClr val="tx1"/>
                </a:solidFill>
                <a:effectLst/>
                <a:latin typeface="Arial" charset="0"/>
                <a:ea typeface="宋体" charset="-122"/>
                <a:cs typeface="+mn-cs"/>
              </a:rPr>
              <a:t>. Figure 3.14 shows reservation stations, register status tables, and load and store buffers at this point.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247</a:t>
            </a:fld>
            <a:endParaRPr lang="en-US" altLang="zh-CN"/>
          </a:p>
        </p:txBody>
      </p:sp>
    </p:spTree>
    <p:extLst>
      <p:ext uri="{BB962C8B-B14F-4D97-AF65-F5344CB8AC3E}">
        <p14:creationId xmlns:p14="http://schemas.microsoft.com/office/powerpoint/2010/main" val="3023463750"/>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3.14 Two active iterations of the loop with no instruction yet completed. Entries in the multiplier </a:t>
            </a:r>
            <a:r>
              <a:rPr lang="en-US" sz="1200" kern="1200" dirty="0" err="1">
                <a:solidFill>
                  <a:schemeClr val="tx1"/>
                </a:solidFill>
                <a:effectLst/>
                <a:latin typeface="Arial" charset="0"/>
                <a:ea typeface="宋体" charset="-122"/>
                <a:cs typeface="+mn-cs"/>
              </a:rPr>
              <a:t>reser</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vation</a:t>
            </a:r>
            <a:r>
              <a:rPr lang="en-US" sz="1200" kern="1200" dirty="0">
                <a:solidFill>
                  <a:schemeClr val="tx1"/>
                </a:solidFill>
                <a:effectLst/>
                <a:latin typeface="Arial" charset="0"/>
                <a:ea typeface="宋体" charset="-122"/>
                <a:cs typeface="+mn-cs"/>
              </a:rPr>
              <a:t> stations indicate that the outstanding loads are the sources. The store reservation stations indicate that the multiply destination is the source of the value to store. </a:t>
            </a:r>
            <a:endParaRPr lang="en-US" dirty="0"/>
          </a:p>
          <a:p>
            <a:endParaRPr lang="en-CN"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integer ALU operation is ignored, and it is assumed the branch was predicted as taken.) Once the system reaches this state, two copies of the loop could be sustained with a CPI close to 1.0, provided the multiplies could complete in four clock cycles. With a latency of six cycles, additional iterations will need to be processed before the steady state can be reached. This requires more reservation stations to hold instructions that are in execution. As we will see later in this chapter, when extended with multiple issue instructions,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approach can sustain more than one instruction per clock.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248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909122985"/>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249</a:t>
            </a:fld>
            <a:endParaRPr lang="en-US" altLang="zh-CN"/>
          </a:p>
        </p:txBody>
      </p:sp>
    </p:spTree>
    <p:extLst>
      <p:ext uri="{BB962C8B-B14F-4D97-AF65-F5344CB8AC3E}">
        <p14:creationId xmlns:p14="http://schemas.microsoft.com/office/powerpoint/2010/main" val="248393580"/>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As we try to exploit more instruction-level parallelism, maintaining control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dences</a:t>
            </a:r>
            <a:r>
              <a:rPr lang="en-US" sz="1200" kern="1200" dirty="0">
                <a:solidFill>
                  <a:schemeClr val="tx1"/>
                </a:solidFill>
                <a:effectLst/>
                <a:latin typeface="Arial" charset="0"/>
                <a:ea typeface="宋体" charset="-122"/>
                <a:cs typeface="+mn-cs"/>
              </a:rPr>
              <a:t> becomes an increasing burden. Branch prediction reduces the direct stalls attributable to branches, but for a processor executing multiple instructions per clock, just predicting branches accurately may not be sufficient to generate the desired amount of instruction-level parallelism. A wide-issue processor may need to execute a branch every clock cycle to maintain maximum performance. Thus exploiting more parallelism requires that we overcome the limitation of control dependence.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250</a:t>
            </a:fld>
            <a:endParaRPr lang="en-US" altLang="zh-CN"/>
          </a:p>
        </p:txBody>
      </p:sp>
    </p:spTree>
    <p:extLst>
      <p:ext uri="{BB962C8B-B14F-4D97-AF65-F5344CB8AC3E}">
        <p14:creationId xmlns:p14="http://schemas.microsoft.com/office/powerpoint/2010/main" val="2005801932"/>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251</a:t>
            </a:fld>
            <a:endParaRPr lang="en-US" altLang="zh-CN"/>
          </a:p>
        </p:txBody>
      </p:sp>
    </p:spTree>
    <p:extLst>
      <p:ext uri="{BB962C8B-B14F-4D97-AF65-F5344CB8AC3E}">
        <p14:creationId xmlns:p14="http://schemas.microsoft.com/office/powerpoint/2010/main" val="2157619520"/>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Overcoming control dependence is done by speculating on the outcome of branches and executing the program as if our guesses are correct. This mech- </a:t>
            </a:r>
            <a:r>
              <a:rPr lang="en-US" sz="1200" kern="1200" dirty="0" err="1">
                <a:solidFill>
                  <a:schemeClr val="tx1"/>
                </a:solidFill>
                <a:effectLst/>
                <a:latin typeface="Arial" charset="0"/>
                <a:ea typeface="宋体" charset="-122"/>
                <a:cs typeface="+mn-cs"/>
              </a:rPr>
              <a:t>anism</a:t>
            </a:r>
            <a:r>
              <a:rPr lang="en-US" sz="1200" kern="1200" dirty="0">
                <a:solidFill>
                  <a:schemeClr val="tx1"/>
                </a:solidFill>
                <a:effectLst/>
                <a:latin typeface="Arial" charset="0"/>
                <a:ea typeface="宋体" charset="-122"/>
                <a:cs typeface="+mn-cs"/>
              </a:rPr>
              <a:t> represents a subtle, but important, extension over branch prediction with dynamic scheduling.</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252</a:t>
            </a:fld>
            <a:endParaRPr lang="en-US" altLang="zh-CN"/>
          </a:p>
        </p:txBody>
      </p:sp>
    </p:spTree>
    <p:extLst>
      <p:ext uri="{BB962C8B-B14F-4D97-AF65-F5344CB8AC3E}">
        <p14:creationId xmlns:p14="http://schemas.microsoft.com/office/powerpoint/2010/main" val="835115454"/>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In particular, with speculation, we fetch, issue, and exe- cute instructions, as if our branch predictions are always correct; dynamic scheduling only fetches and issues such instructions. Of course, we need mech- </a:t>
            </a:r>
            <a:r>
              <a:rPr lang="en-US" sz="1200" kern="1200" dirty="0" err="1">
                <a:solidFill>
                  <a:schemeClr val="tx1"/>
                </a:solidFill>
                <a:effectLst/>
                <a:latin typeface="Arial" charset="0"/>
                <a:ea typeface="宋体" charset="-122"/>
                <a:cs typeface="+mn-cs"/>
              </a:rPr>
              <a:t>anisms</a:t>
            </a:r>
            <a:r>
              <a:rPr lang="en-US" sz="1200" kern="1200" dirty="0">
                <a:solidFill>
                  <a:schemeClr val="tx1"/>
                </a:solidFill>
                <a:effectLst/>
                <a:latin typeface="Arial" charset="0"/>
                <a:ea typeface="宋体" charset="-122"/>
                <a:cs typeface="+mn-cs"/>
              </a:rPr>
              <a:t> to handle the situation where the speculation is incorrect. Appendix H discusses a variety of mechanisms for supporting speculation by the compiler. In this section, we explore hardware speculation, which extends the ideas of dynamic scheduling.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253</a:t>
            </a:fld>
            <a:endParaRPr lang="en-US" altLang="zh-CN"/>
          </a:p>
        </p:txBody>
      </p:sp>
    </p:spTree>
    <p:extLst>
      <p:ext uri="{BB962C8B-B14F-4D97-AF65-F5344CB8AC3E}">
        <p14:creationId xmlns:p14="http://schemas.microsoft.com/office/powerpoint/2010/main" val="631565292"/>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Hardware-based speculation combines three key ideas: </a:t>
            </a:r>
          </a:p>
          <a:p>
            <a:pPr marL="228600" marR="0" lvl="0" indent="-228600" algn="l" defTabSz="914400" rtl="0" eaLnBrk="0" fontAlgn="base" latinLnBrk="0" hangingPunct="0">
              <a:lnSpc>
                <a:spcPct val="100000"/>
              </a:lnSpc>
              <a:spcBef>
                <a:spcPct val="30000"/>
              </a:spcBef>
              <a:spcAft>
                <a:spcPct val="0"/>
              </a:spcAft>
              <a:buClrTx/>
              <a:buSzTx/>
              <a:buFontTx/>
              <a:buAutoNum type="arabicParenBoth"/>
              <a:tabLst/>
              <a:defRPr/>
            </a:pPr>
            <a:r>
              <a:rPr lang="en-US" sz="1200" kern="1200" dirty="0">
                <a:solidFill>
                  <a:schemeClr val="tx1"/>
                </a:solidFill>
                <a:effectLst/>
                <a:latin typeface="Arial" charset="0"/>
                <a:ea typeface="宋体" charset="-122"/>
                <a:cs typeface="+mn-cs"/>
              </a:rPr>
              <a:t>dynamic branch prediction to choose which instructions to execute, </a:t>
            </a:r>
          </a:p>
          <a:p>
            <a:pPr marL="228600" marR="0" lvl="0" indent="-228600" algn="l" defTabSz="914400" rtl="0" eaLnBrk="0" fontAlgn="base" latinLnBrk="0" hangingPunct="0">
              <a:lnSpc>
                <a:spcPct val="100000"/>
              </a:lnSpc>
              <a:spcBef>
                <a:spcPct val="30000"/>
              </a:spcBef>
              <a:spcAft>
                <a:spcPct val="0"/>
              </a:spcAft>
              <a:buClrTx/>
              <a:buSzTx/>
              <a:buFontTx/>
              <a:buAutoNum type="arabicParenBoth"/>
              <a:tabLst/>
              <a:defRPr/>
            </a:pPr>
            <a:r>
              <a:rPr lang="en-US" sz="1200" kern="1200" dirty="0">
                <a:solidFill>
                  <a:schemeClr val="tx1"/>
                </a:solidFill>
                <a:effectLst/>
                <a:latin typeface="Arial" charset="0"/>
                <a:ea typeface="宋体" charset="-122"/>
                <a:cs typeface="+mn-cs"/>
              </a:rPr>
              <a:t>speculation to allow the execution of instructions before the control dependences are resolved (with the ability to undo the effects of an incorrectly speculated sequence), and </a:t>
            </a:r>
          </a:p>
          <a:p>
            <a:pPr marL="228600" marR="0" lvl="0" indent="-228600" algn="l" defTabSz="914400" rtl="0" eaLnBrk="0" fontAlgn="base" latinLnBrk="0" hangingPunct="0">
              <a:lnSpc>
                <a:spcPct val="100000"/>
              </a:lnSpc>
              <a:spcBef>
                <a:spcPct val="30000"/>
              </a:spcBef>
              <a:spcAft>
                <a:spcPct val="0"/>
              </a:spcAft>
              <a:buClrTx/>
              <a:buSzTx/>
              <a:buFontTx/>
              <a:buAutoNum type="arabicParenBoth"/>
              <a:tabLst/>
              <a:defRPr/>
            </a:pPr>
            <a:r>
              <a:rPr lang="en-US" sz="1200" kern="1200" dirty="0">
                <a:solidFill>
                  <a:schemeClr val="tx1"/>
                </a:solidFill>
                <a:effectLst/>
                <a:latin typeface="Arial" charset="0"/>
                <a:ea typeface="宋体" charset="-122"/>
                <a:cs typeface="+mn-cs"/>
              </a:rPr>
              <a:t>dynamic scheduling to deal with the scheduling of different combinations of basic blocks. (In comparison, dynamic scheduling without speculation only partially overlaps basic blocks because it requires that a branch be resolved before actually executing any instructions in the successor basic block.).</a:t>
            </a:r>
            <a:endParaRPr lang="en-US"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key idea behind implementing speculation is to allow instructions to exe- cute out of order but to force them to commit in order and to prevent any </a:t>
            </a:r>
            <a:r>
              <a:rPr lang="en-US" sz="1200" kern="1200" dirty="0" err="1">
                <a:solidFill>
                  <a:schemeClr val="tx1"/>
                </a:solidFill>
                <a:effectLst/>
                <a:latin typeface="Arial" charset="0"/>
                <a:ea typeface="宋体" charset="-122"/>
                <a:cs typeface="+mn-cs"/>
              </a:rPr>
              <a:t>irrevo</a:t>
            </a:r>
            <a:r>
              <a:rPr lang="en-US" sz="1200" kern="1200" dirty="0">
                <a:solidFill>
                  <a:schemeClr val="tx1"/>
                </a:solidFill>
                <a:effectLst/>
                <a:latin typeface="Arial" charset="0"/>
                <a:ea typeface="宋体" charset="-122"/>
                <a:cs typeface="+mn-cs"/>
              </a:rPr>
              <a:t>- cable action (such as updating state or taking an exception) until an instruction commits. Therefore, when we add speculation, we need to separate the process of completing execution from instruction commit, because instructions may finish execution considerably before they are ready to commit. Adding this commit phase to the instruction execution sequence requires an additional set of hardware buffers that hold the results of instructions that have finished execution but have not com- mitted. This hardware buffer, which we call the reorder buffer, is also used to pass results among instructions that may be speculated.</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254</a:t>
            </a:fld>
            <a:endParaRPr lang="en-US" altLang="zh-CN"/>
          </a:p>
        </p:txBody>
      </p:sp>
    </p:spTree>
    <p:extLst>
      <p:ext uri="{BB962C8B-B14F-4D97-AF65-F5344CB8AC3E}">
        <p14:creationId xmlns:p14="http://schemas.microsoft.com/office/powerpoint/2010/main" val="1272711874"/>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reorder buffer (ROB) provides additional registers in the same way as the reservation stations in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extend the register set. The ROB holds the result of an instruction between the time the operation associated with the instruction completes and the time the instruction commits. The ROB therefore is a source of operands for instructions, just as the reservation stations provide operands in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The key difference is that in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 </a:t>
            </a:r>
            <a:r>
              <a:rPr lang="en-US" sz="1200" kern="1200" dirty="0" err="1">
                <a:solidFill>
                  <a:schemeClr val="tx1"/>
                </a:solidFill>
                <a:effectLst/>
                <a:latin typeface="Arial" charset="0"/>
                <a:ea typeface="宋体" charset="-122"/>
                <a:cs typeface="+mn-cs"/>
              </a:rPr>
              <a:t>rithm</a:t>
            </a:r>
            <a:r>
              <a:rPr lang="en-US" sz="1200" kern="1200" dirty="0">
                <a:solidFill>
                  <a:schemeClr val="tx1"/>
                </a:solidFill>
                <a:effectLst/>
                <a:latin typeface="Arial" charset="0"/>
                <a:ea typeface="宋体" charset="-122"/>
                <a:cs typeface="+mn-cs"/>
              </a:rPr>
              <a:t>, once an instruction writes its result, all subsequently issued instructions will find the result in the register file. With speculation, the register file is not updated until the instruction commits (and we know definitively that the instruction should execute); thus, the ROB supplies operands in the interval between completion of instruction execution and instruction commit. The ROB is similar to the store buffer in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and we integrate the function of the store buffer into the ROB for simplicity.</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255</a:t>
            </a:fld>
            <a:endParaRPr lang="en-US" altLang="zh-CN"/>
          </a:p>
        </p:txBody>
      </p:sp>
    </p:spTree>
    <p:extLst>
      <p:ext uri="{BB962C8B-B14F-4D97-AF65-F5344CB8AC3E}">
        <p14:creationId xmlns:p14="http://schemas.microsoft.com/office/powerpoint/2010/main" val="32198954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幻灯片图像占位符 1">
            <a:extLst>
              <a:ext uri="{FF2B5EF4-FFF2-40B4-BE49-F238E27FC236}">
                <a16:creationId xmlns:a16="http://schemas.microsoft.com/office/drawing/2014/main" id="{01356ED0-E7DD-6D4B-9FEC-EB005A4E224B}"/>
              </a:ext>
            </a:extLst>
          </p:cNvPr>
          <p:cNvSpPr>
            <a:spLocks noGrp="1" noRot="1" noChangeAspect="1" noChangeArrowheads="1" noTextEdit="1"/>
          </p:cNvSpPr>
          <p:nvPr>
            <p:ph type="sldImg"/>
          </p:nvPr>
        </p:nvSpPr>
        <p:spPr>
          <a:ln/>
        </p:spPr>
      </p:sp>
      <p:sp>
        <p:nvSpPr>
          <p:cNvPr id="79874" name="备注占位符 2">
            <a:extLst>
              <a:ext uri="{FF2B5EF4-FFF2-40B4-BE49-F238E27FC236}">
                <a16:creationId xmlns:a16="http://schemas.microsoft.com/office/drawing/2014/main" id="{A0065E3F-8880-464D-9188-237FF529839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So now a block could be placed anywhere in the memory, given a virtual address, how can we find the exact corresponding physical address?</a:t>
            </a:r>
          </a:p>
          <a:p>
            <a:r>
              <a:rPr lang="en-US" altLang="zh-CN" dirty="0">
                <a:latin typeface="Arial" panose="020B0604020202020204" pitchFamily="34" charset="0"/>
                <a:ea typeface="宋体" panose="02010600030101010101" pitchFamily="2" charset="-122"/>
              </a:rPr>
              <a:t>The solution is using page table to track the mapping between virtual address and physical address.</a:t>
            </a:r>
          </a:p>
          <a:p>
            <a:r>
              <a:rPr lang="en-US" altLang="zh-CN" dirty="0">
                <a:latin typeface="Arial" panose="020B0604020202020204" pitchFamily="34" charset="0"/>
                <a:ea typeface="宋体" panose="02010600030101010101" pitchFamily="2" charset="-122"/>
              </a:rPr>
              <a:t>Specifically, each entry of the page table records which physical page a virtual page maps to. </a:t>
            </a:r>
          </a:p>
          <a:p>
            <a:r>
              <a:rPr lang="en-US" altLang="zh-CN" dirty="0">
                <a:latin typeface="Arial" panose="020B0604020202020204" pitchFamily="34" charset="0"/>
                <a:ea typeface="宋体" panose="02010600030101010101" pitchFamily="2" charset="-122"/>
              </a:rPr>
              <a:t>Then using the offset contained in virtual address, we can locate the exact data within the physical page.</a:t>
            </a:r>
            <a:endParaRPr lang="zh-CN" altLang="en-US" dirty="0">
              <a:latin typeface="Arial" panose="020B0604020202020204" pitchFamily="34" charset="0"/>
              <a:ea typeface="宋体" panose="02010600030101010101" pitchFamily="2" charset="-122"/>
            </a:endParaRPr>
          </a:p>
        </p:txBody>
      </p:sp>
      <p:sp>
        <p:nvSpPr>
          <p:cNvPr id="79875" name="灯片编号占位符 3">
            <a:extLst>
              <a:ext uri="{FF2B5EF4-FFF2-40B4-BE49-F238E27FC236}">
                <a16:creationId xmlns:a16="http://schemas.microsoft.com/office/drawing/2014/main" id="{B0A78552-FE45-B54F-8AB3-4F09D08659D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81720A4-551A-1344-8628-25485C76BFC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03371046"/>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3.15 The basic structure of a FP unit using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and extended to handle speculation. Comparing this to Figure 3.10 on page 198, which implemented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we can see that the major change is the addition of the ROB and the elimination of the store buffer, whose function is integrated into the ROB. This mechanism can be extended to allow multiple issues per clock by making the CDB wider to allow for </a:t>
            </a:r>
            <a:r>
              <a:rPr lang="en-US" sz="1200" kern="1200" dirty="0" err="1">
                <a:solidFill>
                  <a:schemeClr val="tx1"/>
                </a:solidFill>
                <a:effectLst/>
                <a:latin typeface="Arial" charset="0"/>
                <a:ea typeface="宋体" charset="-122"/>
                <a:cs typeface="+mn-cs"/>
              </a:rPr>
              <a:t>mul</a:t>
            </a:r>
            <a:r>
              <a:rPr lang="en-US" sz="1200" kern="1200" dirty="0">
                <a:solidFill>
                  <a:schemeClr val="tx1"/>
                </a:solidFill>
                <a:effectLst/>
                <a:latin typeface="Arial" charset="0"/>
                <a:ea typeface="宋体" charset="-122"/>
                <a:cs typeface="+mn-cs"/>
              </a:rPr>
              <a:t>- tiple completions per clock.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256</a:t>
            </a:fld>
            <a:endParaRPr lang="en-US" altLang="zh-CN"/>
          </a:p>
        </p:txBody>
      </p:sp>
    </p:spTree>
    <p:extLst>
      <p:ext uri="{BB962C8B-B14F-4D97-AF65-F5344CB8AC3E}">
        <p14:creationId xmlns:p14="http://schemas.microsoft.com/office/powerpoint/2010/main" val="3881545786"/>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3.15 The basic structure of a FP unit using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and extended to handle speculation. Comparing this to Figure 3.10 on page 198, which implemented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we can see that the major change is the addition of the ROB and the elimination of the store buffer, whose function is integrated into the ROB. This mechanism can be extended to allow multiple issues per clock by making the CDB wider to allow for </a:t>
            </a:r>
            <a:r>
              <a:rPr lang="en-US" sz="1200" kern="1200" dirty="0" err="1">
                <a:solidFill>
                  <a:schemeClr val="tx1"/>
                </a:solidFill>
                <a:effectLst/>
                <a:latin typeface="Arial" charset="0"/>
                <a:ea typeface="宋体" charset="-122"/>
                <a:cs typeface="+mn-cs"/>
              </a:rPr>
              <a:t>mul</a:t>
            </a:r>
            <a:r>
              <a:rPr lang="en-US" sz="1200" kern="1200" dirty="0">
                <a:solidFill>
                  <a:schemeClr val="tx1"/>
                </a:solidFill>
                <a:effectLst/>
                <a:latin typeface="Arial" charset="0"/>
                <a:ea typeface="宋体" charset="-122"/>
                <a:cs typeface="+mn-cs"/>
              </a:rPr>
              <a:t>- tiple completions per clock.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257</a:t>
            </a:fld>
            <a:endParaRPr lang="en-US" altLang="zh-CN"/>
          </a:p>
        </p:txBody>
      </p:sp>
    </p:spTree>
    <p:extLst>
      <p:ext uri="{BB962C8B-B14F-4D97-AF65-F5344CB8AC3E}">
        <p14:creationId xmlns:p14="http://schemas.microsoft.com/office/powerpoint/2010/main" val="3365418873"/>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3.15 The basic structure of a FP unit using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and extended to handle speculation. Comparing this to Figure 3.10 on page 198, which implemented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we can see that the major change is the addition of the ROB and the elimination of the store buffer, whose function is integrated into the ROB. This mechanism can be extended to allow multiple issues per clock by making the CDB wider to allow for </a:t>
            </a:r>
            <a:r>
              <a:rPr lang="en-US" sz="1200" kern="1200" dirty="0" err="1">
                <a:solidFill>
                  <a:schemeClr val="tx1"/>
                </a:solidFill>
                <a:effectLst/>
                <a:latin typeface="Arial" charset="0"/>
                <a:ea typeface="宋体" charset="-122"/>
                <a:cs typeface="+mn-cs"/>
              </a:rPr>
              <a:t>mul</a:t>
            </a:r>
            <a:r>
              <a:rPr lang="en-US" sz="1200" kern="1200" dirty="0">
                <a:solidFill>
                  <a:schemeClr val="tx1"/>
                </a:solidFill>
                <a:effectLst/>
                <a:latin typeface="Arial" charset="0"/>
                <a:ea typeface="宋体" charset="-122"/>
                <a:cs typeface="+mn-cs"/>
              </a:rPr>
              <a:t>- tiple completions per clock.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258</a:t>
            </a:fld>
            <a:endParaRPr lang="en-US" altLang="zh-CN"/>
          </a:p>
        </p:txBody>
      </p:sp>
    </p:spTree>
    <p:extLst>
      <p:ext uri="{BB962C8B-B14F-4D97-AF65-F5344CB8AC3E}">
        <p14:creationId xmlns:p14="http://schemas.microsoft.com/office/powerpoint/2010/main" val="3984421939"/>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3.15 The basic structure of a FP unit using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and extended to handle speculation. Comparing this to Figure 3.10 on page 198, which implemented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we can see that the major change is the addition of the ROB and the elimination of the store buffer, whose function is integrated into the ROB. This mechanism can be extended to allow multiple issues per clock by making the CDB wider to allow for </a:t>
            </a:r>
            <a:r>
              <a:rPr lang="en-US" sz="1200" kern="1200" dirty="0" err="1">
                <a:solidFill>
                  <a:schemeClr val="tx1"/>
                </a:solidFill>
                <a:effectLst/>
                <a:latin typeface="Arial" charset="0"/>
                <a:ea typeface="宋体" charset="-122"/>
                <a:cs typeface="+mn-cs"/>
              </a:rPr>
              <a:t>mul</a:t>
            </a:r>
            <a:r>
              <a:rPr lang="en-US" sz="1200" kern="1200" dirty="0">
                <a:solidFill>
                  <a:schemeClr val="tx1"/>
                </a:solidFill>
                <a:effectLst/>
                <a:latin typeface="Arial" charset="0"/>
                <a:ea typeface="宋体" charset="-122"/>
                <a:cs typeface="+mn-cs"/>
              </a:rPr>
              <a:t>- tiple completions per clock.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ROB subsumes the store buffers. Stores still execute in two steps, but the second step is performed by instruction commit. Although the renaming function of the reservation stations is replaced by the ROB, we still need a place to buffer </a:t>
            </a:r>
            <a:r>
              <a:rPr lang="en-US" sz="1200" kern="1200" dirty="0" err="1">
                <a:solidFill>
                  <a:schemeClr val="tx1"/>
                </a:solidFill>
                <a:effectLst/>
                <a:latin typeface="Arial" charset="0"/>
                <a:ea typeface="宋体" charset="-122"/>
                <a:cs typeface="+mn-cs"/>
              </a:rPr>
              <a:t>oper</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ations</a:t>
            </a:r>
            <a:r>
              <a:rPr lang="en-US" sz="1200" kern="1200" dirty="0">
                <a:solidFill>
                  <a:schemeClr val="tx1"/>
                </a:solidFill>
                <a:effectLst/>
                <a:latin typeface="Arial" charset="0"/>
                <a:ea typeface="宋体" charset="-122"/>
                <a:cs typeface="+mn-cs"/>
              </a:rPr>
              <a:t> (and operands) between the time they issue and the time they begin execution. This function is still provided by the reservation stations. Because every instruction has a position in the ROB until it commits, we tag a result using the ROB entry number rather than using the reservation station number. This tagging requires that the ROB assigned for an instruction must be tracked in the reservation station. Later in this sec-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we will explore an alternative implementation that uses extra registers for </a:t>
            </a:r>
            <a:r>
              <a:rPr lang="en-US" sz="1200" kern="1200" dirty="0" err="1">
                <a:solidFill>
                  <a:schemeClr val="tx1"/>
                </a:solidFill>
                <a:effectLst/>
                <a:latin typeface="Arial" charset="0"/>
                <a:ea typeface="宋体" charset="-122"/>
                <a:cs typeface="+mn-cs"/>
              </a:rPr>
              <a:t>renam</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ing</a:t>
            </a:r>
            <a:r>
              <a:rPr lang="en-US" sz="1200" kern="1200" dirty="0">
                <a:solidFill>
                  <a:schemeClr val="tx1"/>
                </a:solidFill>
                <a:effectLst/>
                <a:latin typeface="Arial" charset="0"/>
                <a:ea typeface="宋体" charset="-122"/>
                <a:cs typeface="+mn-cs"/>
              </a:rPr>
              <a:t> and a queue that replaces the ROB to decide when instructions can commit.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259</a:t>
            </a:fld>
            <a:endParaRPr lang="en-US" altLang="zh-CN"/>
          </a:p>
        </p:txBody>
      </p:sp>
    </p:spTree>
    <p:extLst>
      <p:ext uri="{BB962C8B-B14F-4D97-AF65-F5344CB8AC3E}">
        <p14:creationId xmlns:p14="http://schemas.microsoft.com/office/powerpoint/2010/main" val="2130116993"/>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CN" dirty="0"/>
              <a:t>Specifically, </a:t>
            </a:r>
            <a:r>
              <a:rPr lang="en-US" sz="1200" kern="1200" dirty="0">
                <a:solidFill>
                  <a:schemeClr val="tx1"/>
                </a:solidFill>
                <a:effectLst/>
                <a:latin typeface="Arial" charset="0"/>
                <a:ea typeface="宋体" charset="-122"/>
                <a:cs typeface="+mn-cs"/>
              </a:rPr>
              <a:t>each entry in the ROB contains four fields: the instruction type, the destination field, the value field, and the ready field. The instruction type field indicates whether the instruction is a branch (and has no destination result), a store (which has a mem- </a:t>
            </a:r>
            <a:r>
              <a:rPr lang="en-US" sz="1200" kern="1200" dirty="0" err="1">
                <a:solidFill>
                  <a:schemeClr val="tx1"/>
                </a:solidFill>
                <a:effectLst/>
                <a:latin typeface="Arial" charset="0"/>
                <a:ea typeface="宋体" charset="-122"/>
                <a:cs typeface="+mn-cs"/>
              </a:rPr>
              <a:t>ory</a:t>
            </a:r>
            <a:r>
              <a:rPr lang="en-US" sz="1200" kern="1200" dirty="0">
                <a:solidFill>
                  <a:schemeClr val="tx1"/>
                </a:solidFill>
                <a:effectLst/>
                <a:latin typeface="Arial" charset="0"/>
                <a:ea typeface="宋体" charset="-122"/>
                <a:cs typeface="+mn-cs"/>
              </a:rPr>
              <a:t> address destination), or a register operation (ALU operation or load, which has register destinations). The destination field supplies the register number (for loads and ALU operations) or the memory address (for stores) where the instruction result should be written. The value field is used to hold the value of the instruction result until the instruction commits. We will see an example of ROB entries shortly. Finally, the ready field indicates that the instruction has completed execution, and the value is ready.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260</a:t>
            </a:fld>
            <a:endParaRPr lang="en-US" altLang="zh-CN"/>
          </a:p>
        </p:txBody>
      </p:sp>
    </p:spTree>
    <p:extLst>
      <p:ext uri="{BB962C8B-B14F-4D97-AF65-F5344CB8AC3E}">
        <p14:creationId xmlns:p14="http://schemas.microsoft.com/office/powerpoint/2010/main" val="204549294"/>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CN" dirty="0"/>
              <a:t>Specifically, </a:t>
            </a:r>
            <a:r>
              <a:rPr lang="en-US" sz="1200" kern="1200" dirty="0">
                <a:solidFill>
                  <a:schemeClr val="tx1"/>
                </a:solidFill>
                <a:effectLst/>
                <a:latin typeface="Arial" charset="0"/>
                <a:ea typeface="宋体" charset="-122"/>
                <a:cs typeface="+mn-cs"/>
              </a:rPr>
              <a:t>each entry in the ROB contains four fields: the instruction type, the destination field, the value field, and the ready field. The instruction type field indicates whether the instruction is a branch (and has no destination result), a store (which has a mem- </a:t>
            </a:r>
            <a:r>
              <a:rPr lang="en-US" sz="1200" kern="1200" dirty="0" err="1">
                <a:solidFill>
                  <a:schemeClr val="tx1"/>
                </a:solidFill>
                <a:effectLst/>
                <a:latin typeface="Arial" charset="0"/>
                <a:ea typeface="宋体" charset="-122"/>
                <a:cs typeface="+mn-cs"/>
              </a:rPr>
              <a:t>ory</a:t>
            </a:r>
            <a:r>
              <a:rPr lang="en-US" sz="1200" kern="1200" dirty="0">
                <a:solidFill>
                  <a:schemeClr val="tx1"/>
                </a:solidFill>
                <a:effectLst/>
                <a:latin typeface="Arial" charset="0"/>
                <a:ea typeface="宋体" charset="-122"/>
                <a:cs typeface="+mn-cs"/>
              </a:rPr>
              <a:t> address destination), or a register operation (ALU operation or load, which has register destinations). The destination field supplies the register number (for loads and ALU operations) or the memory address (for stores) where the instruction result should be written. The value field is used to hold the value of the instruction result until the instruction commits. We will see an example of ROB entries shortly. Finally, the ready field indicates that the instruction has completed execution, and the value is ready.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261</a:t>
            </a:fld>
            <a:endParaRPr lang="en-US" altLang="zh-CN"/>
          </a:p>
        </p:txBody>
      </p:sp>
    </p:spTree>
    <p:extLst>
      <p:ext uri="{BB962C8B-B14F-4D97-AF65-F5344CB8AC3E}">
        <p14:creationId xmlns:p14="http://schemas.microsoft.com/office/powerpoint/2010/main" val="1200380674"/>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Here are the four steps involved in instruction execution: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262</a:t>
            </a:fld>
            <a:endParaRPr lang="en-US" altLang="zh-CN"/>
          </a:p>
        </p:txBody>
      </p:sp>
    </p:spTree>
    <p:extLst>
      <p:ext uri="{BB962C8B-B14F-4D97-AF65-F5344CB8AC3E}">
        <p14:creationId xmlns:p14="http://schemas.microsoft.com/office/powerpoint/2010/main" val="2378586081"/>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1. Issue—Get an instruction from the instruction queue. Issue the instruction if there is an empty reservation station and an empty slot in the ROB; send the operands to the reservation station if they are available in either the registers or the ROB. Update the control entries to indicate the buffers are in use. The number of the ROB entry allocated for the result is also sent to the reservation station so that the number can be used to tag the result when it is placed on the CDB. If either all reservations are full or the ROB is full, then the instruction issue is stalled until both have available entries.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263</a:t>
            </a:fld>
            <a:endParaRPr lang="en-US" altLang="zh-CN"/>
          </a:p>
        </p:txBody>
      </p:sp>
    </p:spTree>
    <p:extLst>
      <p:ext uri="{BB962C8B-B14F-4D97-AF65-F5344CB8AC3E}">
        <p14:creationId xmlns:p14="http://schemas.microsoft.com/office/powerpoint/2010/main" val="2653297852"/>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2. Execute—If one or more of the operands is not yet available, monitor the CDB while waiting for the register to be computed. This step checks for RAW </a:t>
            </a:r>
            <a:r>
              <a:rPr lang="en-US" sz="1200" kern="1200" dirty="0" err="1">
                <a:solidFill>
                  <a:schemeClr val="tx1"/>
                </a:solidFill>
                <a:effectLst/>
                <a:latin typeface="Arial" charset="0"/>
                <a:ea typeface="宋体" charset="-122"/>
                <a:cs typeface="+mn-cs"/>
              </a:rPr>
              <a:t>haz</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ards</a:t>
            </a:r>
            <a:r>
              <a:rPr lang="en-US" sz="1200" kern="1200" dirty="0">
                <a:solidFill>
                  <a:schemeClr val="tx1"/>
                </a:solidFill>
                <a:effectLst/>
                <a:latin typeface="Arial" charset="0"/>
                <a:ea typeface="宋体" charset="-122"/>
                <a:cs typeface="+mn-cs"/>
              </a:rPr>
              <a:t>. When both operands are available at a reservation station, execute the operation. Instructions may take multiple clock cycles in this stage, and loads still require two steps in this stage. Stores only need the base register at this step, because execution for a store at this point is only effective address calculation.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264</a:t>
            </a:fld>
            <a:endParaRPr lang="en-US" altLang="zh-CN"/>
          </a:p>
        </p:txBody>
      </p:sp>
    </p:spTree>
    <p:extLst>
      <p:ext uri="{BB962C8B-B14F-4D97-AF65-F5344CB8AC3E}">
        <p14:creationId xmlns:p14="http://schemas.microsoft.com/office/powerpoint/2010/main" val="657611416"/>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3. Write result—When the result is available, write it on the CDB (with the ROB tag sent when the instruction issued) and from the CDB into the ROB, as well as to any reservation stations waiting for this result. Mark the reservation station as available. Special actions are required for store instructions. If the value to be stored is available, it is written into the Value field of the ROB entry for the store. If the value to be stored is not available yet, the CDB must be monitored until that value is broadcast, at which time the Value field of the ROB entry of the store is updated. For simplicity we assume that this occurs during the Write Result stage of a store; we discuss relaxing this requirement later.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265</a:t>
            </a:fld>
            <a:endParaRPr lang="en-US" altLang="zh-CN"/>
          </a:p>
        </p:txBody>
      </p:sp>
    </p:spTree>
    <p:extLst>
      <p:ext uri="{BB962C8B-B14F-4D97-AF65-F5344CB8AC3E}">
        <p14:creationId xmlns:p14="http://schemas.microsoft.com/office/powerpoint/2010/main" val="31212819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幻灯片图像占位符 1">
            <a:extLst>
              <a:ext uri="{FF2B5EF4-FFF2-40B4-BE49-F238E27FC236}">
                <a16:creationId xmlns:a16="http://schemas.microsoft.com/office/drawing/2014/main" id="{01356ED0-E7DD-6D4B-9FEC-EB005A4E224B}"/>
              </a:ext>
            </a:extLst>
          </p:cNvPr>
          <p:cNvSpPr>
            <a:spLocks noGrp="1" noRot="1" noChangeAspect="1" noChangeArrowheads="1" noTextEdit="1"/>
          </p:cNvSpPr>
          <p:nvPr>
            <p:ph type="sldImg"/>
          </p:nvPr>
        </p:nvSpPr>
        <p:spPr>
          <a:ln/>
        </p:spPr>
      </p:sp>
      <p:sp>
        <p:nvSpPr>
          <p:cNvPr id="79874" name="备注占位符 2">
            <a:extLst>
              <a:ext uri="{FF2B5EF4-FFF2-40B4-BE49-F238E27FC236}">
                <a16:creationId xmlns:a16="http://schemas.microsoft.com/office/drawing/2014/main" id="{A0065E3F-8880-464D-9188-237FF529839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So now a block could be placed anywhere in the memory, given a virtual address, how can we find the exact corresponding physical address?</a:t>
            </a:r>
          </a:p>
          <a:p>
            <a:r>
              <a:rPr lang="en-US" altLang="zh-CN" dirty="0">
                <a:latin typeface="Arial" panose="020B0604020202020204" pitchFamily="34" charset="0"/>
                <a:ea typeface="宋体" panose="02010600030101010101" pitchFamily="2" charset="-122"/>
              </a:rPr>
              <a:t>The solution is using page table to track the mapping between virtual address and physical address.</a:t>
            </a:r>
          </a:p>
          <a:p>
            <a:r>
              <a:rPr lang="en-US" altLang="zh-CN" dirty="0">
                <a:latin typeface="Arial" panose="020B0604020202020204" pitchFamily="34" charset="0"/>
                <a:ea typeface="宋体" panose="02010600030101010101" pitchFamily="2" charset="-122"/>
              </a:rPr>
              <a:t>Specifically, each entry of the page table records which physical page a virtual page maps to. </a:t>
            </a:r>
          </a:p>
          <a:p>
            <a:r>
              <a:rPr lang="en-US" altLang="zh-CN" dirty="0">
                <a:latin typeface="Arial" panose="020B0604020202020204" pitchFamily="34" charset="0"/>
                <a:ea typeface="宋体" panose="02010600030101010101" pitchFamily="2" charset="-122"/>
              </a:rPr>
              <a:t>Then using the offset contained in virtual address, we can locate the exact data within the physical page.</a:t>
            </a:r>
            <a:endParaRPr lang="zh-CN" altLang="en-US" dirty="0">
              <a:latin typeface="Arial" panose="020B0604020202020204" pitchFamily="34" charset="0"/>
              <a:ea typeface="宋体" panose="02010600030101010101" pitchFamily="2" charset="-122"/>
            </a:endParaRPr>
          </a:p>
        </p:txBody>
      </p:sp>
      <p:sp>
        <p:nvSpPr>
          <p:cNvPr id="79875" name="灯片编号占位符 3">
            <a:extLst>
              <a:ext uri="{FF2B5EF4-FFF2-40B4-BE49-F238E27FC236}">
                <a16:creationId xmlns:a16="http://schemas.microsoft.com/office/drawing/2014/main" id="{B0A78552-FE45-B54F-8AB3-4F09D08659D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81720A4-551A-1344-8628-25485C76BFC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719292925"/>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3. Write result—When the result is available, write it on the CDB (with the ROB tag sent when the instruction issued) and from the CDB into the ROB, as well as to any reservation stations waiting for this result. Mark the reservation station as available. Special actions are required for store instructions. If the value to be stored is available, it is written into the Value field of the ROB entry for the store. If the value to be stored is not available yet, the CDB must be monitored until that value is broadcast, at which time the Value field of the ROB entry of the store is updated. For simplicity we assume that this occurs during the Write Result stage of a store; we discuss relaxing this requirement later.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266</a:t>
            </a:fld>
            <a:endParaRPr lang="en-US" altLang="zh-CN"/>
          </a:p>
        </p:txBody>
      </p:sp>
    </p:spTree>
    <p:extLst>
      <p:ext uri="{BB962C8B-B14F-4D97-AF65-F5344CB8AC3E}">
        <p14:creationId xmlns:p14="http://schemas.microsoft.com/office/powerpoint/2010/main" val="3804955214"/>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4. Commit—This is the final stage of completing an instruction, after which only its result remains. (Some processors call this commit phase “completion” or “graduation.”) There are three different sequences of actions at commit depend- </a:t>
            </a:r>
            <a:r>
              <a:rPr lang="en-US" sz="1200" kern="1200" dirty="0" err="1">
                <a:solidFill>
                  <a:schemeClr val="tx1"/>
                </a:solidFill>
                <a:effectLst/>
                <a:latin typeface="Arial" charset="0"/>
                <a:ea typeface="宋体" charset="-122"/>
                <a:cs typeface="+mn-cs"/>
              </a:rPr>
              <a:t>ing</a:t>
            </a:r>
            <a:r>
              <a:rPr lang="en-US" sz="1200" kern="1200" dirty="0">
                <a:solidFill>
                  <a:schemeClr val="tx1"/>
                </a:solidFill>
                <a:effectLst/>
                <a:latin typeface="Arial" charset="0"/>
                <a:ea typeface="宋体" charset="-122"/>
                <a:cs typeface="+mn-cs"/>
              </a:rPr>
              <a:t> on whether the committing instruction is a branch with an incorrect </a:t>
            </a:r>
            <a:r>
              <a:rPr lang="en-US" sz="1200" kern="1200" dirty="0" err="1">
                <a:solidFill>
                  <a:schemeClr val="tx1"/>
                </a:solidFill>
                <a:effectLst/>
                <a:latin typeface="Arial" charset="0"/>
                <a:ea typeface="宋体" charset="-122"/>
                <a:cs typeface="+mn-cs"/>
              </a:rPr>
              <a:t>predic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a store, or any other instruction (normal commit). The normal commit case occurs when an instruction reaches the head of the ROB and its result is present in the buffer; at this point, the processor updates the register with the result and removes the instruction from the ROB. Committing a store is similar except that memory is updated rather than a result register. When a branch with incorrect prediction reaches the head of the ROB, it indicates that the speculation was wrong. The ROB is flushed and execution is restarted at the correct successor of the branch. If the branch was correctly predicted, the branch is finished. Once an instruction commits, its entry in the ROB is reclaimed, and the register or memory destination is updated, eliminating the need for the ROB entry. If the ROB fills, we simply stop issuing instructions until an entry is made free.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267</a:t>
            </a:fld>
            <a:endParaRPr lang="en-US" altLang="zh-CN"/>
          </a:p>
        </p:txBody>
      </p:sp>
    </p:spTree>
    <p:extLst>
      <p:ext uri="{BB962C8B-B14F-4D97-AF65-F5344CB8AC3E}">
        <p14:creationId xmlns:p14="http://schemas.microsoft.com/office/powerpoint/2010/main" val="4021112389"/>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4. Commit—This is the final stage of completing an instruction, after which only its result remains. (Some processors call this commit phase “completion” or “graduation.”) There are three different sequences of actions at commit depend- </a:t>
            </a:r>
            <a:r>
              <a:rPr lang="en-US" sz="1200" kern="1200" dirty="0" err="1">
                <a:solidFill>
                  <a:schemeClr val="tx1"/>
                </a:solidFill>
                <a:effectLst/>
                <a:latin typeface="Arial" charset="0"/>
                <a:ea typeface="宋体" charset="-122"/>
                <a:cs typeface="+mn-cs"/>
              </a:rPr>
              <a:t>ing</a:t>
            </a:r>
            <a:r>
              <a:rPr lang="en-US" sz="1200" kern="1200" dirty="0">
                <a:solidFill>
                  <a:schemeClr val="tx1"/>
                </a:solidFill>
                <a:effectLst/>
                <a:latin typeface="Arial" charset="0"/>
                <a:ea typeface="宋体" charset="-122"/>
                <a:cs typeface="+mn-cs"/>
              </a:rPr>
              <a:t> on whether the committing instruction is a branch with an incorrect </a:t>
            </a:r>
            <a:r>
              <a:rPr lang="en-US" sz="1200" kern="1200" dirty="0" err="1">
                <a:solidFill>
                  <a:schemeClr val="tx1"/>
                </a:solidFill>
                <a:effectLst/>
                <a:latin typeface="Arial" charset="0"/>
                <a:ea typeface="宋体" charset="-122"/>
                <a:cs typeface="+mn-cs"/>
              </a:rPr>
              <a:t>predic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a store, or any other instruction (normal commit). The normal commit case occurs when an instruction reaches the head of the ROB and its result is present in the buffer; at this point, the processor updates the register with the result and removes the instruction from the ROB. Committing a store is similar except that memory is updated rather than a result register. When a branch with incorrect prediction reaches the head of the ROB, it indicates that the speculation was wrong. The ROB is flushed and execution is restarted at the correct successor of the branch. If the branch was correctly predicted, the branch is finished. Once an instruction commits, its entry in the ROB is reclaimed, and the register or memory destination is updated, eliminating the need for the ROB entry. If the ROB fills, we simply stop issuing instructions until an entry is made free.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268</a:t>
            </a:fld>
            <a:endParaRPr lang="en-US" altLang="zh-CN"/>
          </a:p>
        </p:txBody>
      </p:sp>
    </p:spTree>
    <p:extLst>
      <p:ext uri="{BB962C8B-B14F-4D97-AF65-F5344CB8AC3E}">
        <p14:creationId xmlns:p14="http://schemas.microsoft.com/office/powerpoint/2010/main" val="3874180406"/>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4. Commit—This is the final stage of completing an instruction, after which only its result remains. (Some processors call this commit phase “completion” or “graduation.”) There are three different sequences of actions at commit depend- </a:t>
            </a:r>
            <a:r>
              <a:rPr lang="en-US" sz="1200" kern="1200" dirty="0" err="1">
                <a:solidFill>
                  <a:schemeClr val="tx1"/>
                </a:solidFill>
                <a:effectLst/>
                <a:latin typeface="Arial" charset="0"/>
                <a:ea typeface="宋体" charset="-122"/>
                <a:cs typeface="+mn-cs"/>
              </a:rPr>
              <a:t>ing</a:t>
            </a:r>
            <a:r>
              <a:rPr lang="en-US" sz="1200" kern="1200" dirty="0">
                <a:solidFill>
                  <a:schemeClr val="tx1"/>
                </a:solidFill>
                <a:effectLst/>
                <a:latin typeface="Arial" charset="0"/>
                <a:ea typeface="宋体" charset="-122"/>
                <a:cs typeface="+mn-cs"/>
              </a:rPr>
              <a:t> on whether the committing instruction is a branch with an incorrect </a:t>
            </a:r>
            <a:r>
              <a:rPr lang="en-US" sz="1200" kern="1200" dirty="0" err="1">
                <a:solidFill>
                  <a:schemeClr val="tx1"/>
                </a:solidFill>
                <a:effectLst/>
                <a:latin typeface="Arial" charset="0"/>
                <a:ea typeface="宋体" charset="-122"/>
                <a:cs typeface="+mn-cs"/>
              </a:rPr>
              <a:t>predic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a store, or any other instruction (normal commit). The normal commit case occurs when an instruction reaches the head of the ROB and its result is present in the buffer; at this point, the processor updates the register with the result and removes the instruction from the ROB. Committing a store is similar except that memory is updated rather than a result register. When a branch with incorrect prediction reaches the head of the ROB, it indicates that the speculation was wrong. The ROB is flushed and execution is restarted at the correct successor of the branch. If the branch was correctly predicted, the branch is finished. Once an instruction commits, its entry in the ROB is reclaimed, and the register or memory destination is updated, eliminating the need for the ROB entry. If the ROB fills, we simply stop issuing instructions until an entry is made free.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269</a:t>
            </a:fld>
            <a:endParaRPr lang="en-US" altLang="zh-CN"/>
          </a:p>
        </p:txBody>
      </p:sp>
    </p:spTree>
    <p:extLst>
      <p:ext uri="{BB962C8B-B14F-4D97-AF65-F5344CB8AC3E}">
        <p14:creationId xmlns:p14="http://schemas.microsoft.com/office/powerpoint/2010/main" val="1794953111"/>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Figure3.16 Atthetimethefmul.disreadytocommit,onlythetwofldinstructionshavecommitted,although several others have completed execution.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is at the head of the ROB, and the two </a:t>
            </a:r>
            <a:r>
              <a:rPr lang="en-US" sz="1200" kern="1200" dirty="0" err="1">
                <a:solidFill>
                  <a:schemeClr val="tx1"/>
                </a:solidFill>
                <a:effectLst/>
                <a:latin typeface="Arial" charset="0"/>
                <a:ea typeface="宋体" charset="-122"/>
                <a:cs typeface="+mn-cs"/>
              </a:rPr>
              <a:t>fld</a:t>
            </a:r>
            <a:r>
              <a:rPr lang="en-US" sz="1200" kern="1200" dirty="0">
                <a:solidFill>
                  <a:schemeClr val="tx1"/>
                </a:solidFill>
                <a:effectLst/>
                <a:latin typeface="Arial" charset="0"/>
                <a:ea typeface="宋体" charset="-122"/>
                <a:cs typeface="+mn-cs"/>
              </a:rPr>
              <a:t> instructions are there only to ease understanding. 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instructions will not commit until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commits, although the results of the instructions are available and can be used as sources for other instructions. The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is in execution, but has not completed solely because of its longer latency than that of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The Value column indicates the value being held; the format #X is used to refer to a value field of ROB entry X. Reorder buffers 1 and 2 are actually completed but are shown for informational purposes. We do not show the entries for the load/store queue, but these entries are kept in order.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084040359"/>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Figure3.16 Atthetimethefmul.disreadytocommit,onlythetwofldinstructionshavecommitted,although several others have completed execution.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is at the head of the ROB, and the two </a:t>
            </a:r>
            <a:r>
              <a:rPr lang="en-US" sz="1200" kern="1200" dirty="0" err="1">
                <a:solidFill>
                  <a:schemeClr val="tx1"/>
                </a:solidFill>
                <a:effectLst/>
                <a:latin typeface="Arial" charset="0"/>
                <a:ea typeface="宋体" charset="-122"/>
                <a:cs typeface="+mn-cs"/>
              </a:rPr>
              <a:t>fld</a:t>
            </a:r>
            <a:r>
              <a:rPr lang="en-US" sz="1200" kern="1200" dirty="0">
                <a:solidFill>
                  <a:schemeClr val="tx1"/>
                </a:solidFill>
                <a:effectLst/>
                <a:latin typeface="Arial" charset="0"/>
                <a:ea typeface="宋体" charset="-122"/>
                <a:cs typeface="+mn-cs"/>
              </a:rPr>
              <a:t> instructions are there only to ease understanding. 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instructions will not commit until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commits, although the results of the instructions are available and can be used as sources for other instructions. The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is in execution, but has not completed solely because of its longer latency than that of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The Value column indicates the value being held; the format #X is used to refer to a value field of ROB entry X. Reorder buffers 1 and 2 are actually completed but are shown for informational purposes. We do not show the entries for the load/store queue, but these entries are kept in order.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931028619"/>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Figure3.16 Atthetimethefmul.disreadytocommit,onlythetwofldinstructionshavecommitted,although several others have completed execution.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is at the head of the ROB, and the two </a:t>
            </a:r>
            <a:r>
              <a:rPr lang="en-US" sz="1200" kern="1200" dirty="0" err="1">
                <a:solidFill>
                  <a:schemeClr val="tx1"/>
                </a:solidFill>
                <a:effectLst/>
                <a:latin typeface="Arial" charset="0"/>
                <a:ea typeface="宋体" charset="-122"/>
                <a:cs typeface="+mn-cs"/>
              </a:rPr>
              <a:t>fld</a:t>
            </a:r>
            <a:r>
              <a:rPr lang="en-US" sz="1200" kern="1200" dirty="0">
                <a:solidFill>
                  <a:schemeClr val="tx1"/>
                </a:solidFill>
                <a:effectLst/>
                <a:latin typeface="Arial" charset="0"/>
                <a:ea typeface="宋体" charset="-122"/>
                <a:cs typeface="+mn-cs"/>
              </a:rPr>
              <a:t> instructions are there only to ease understanding. 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instructions will not commit until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commits, although the results of the instructions are available and can be used as sources for other instructions. The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is in execution, but has not completed solely because of its longer latency than that of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The Value column indicates the value being held; the format #X is used to refer to a value field of ROB entry X. Reorder buffers 1 and 2 are actually completed but are shown for informational purposes. We do not show the entries for the load/store queue, but these entries are kept in order.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068825804"/>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Figure3.16 Atthetimethefmul.disreadytocommit,onlythetwofldinstructionshavecommitted,although several others have completed execution.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is at the head of the ROB, and the two </a:t>
            </a:r>
            <a:r>
              <a:rPr lang="en-US" sz="1200" kern="1200" dirty="0" err="1">
                <a:solidFill>
                  <a:schemeClr val="tx1"/>
                </a:solidFill>
                <a:effectLst/>
                <a:latin typeface="Arial" charset="0"/>
                <a:ea typeface="宋体" charset="-122"/>
                <a:cs typeface="+mn-cs"/>
              </a:rPr>
              <a:t>fld</a:t>
            </a:r>
            <a:r>
              <a:rPr lang="en-US" sz="1200" kern="1200" dirty="0">
                <a:solidFill>
                  <a:schemeClr val="tx1"/>
                </a:solidFill>
                <a:effectLst/>
                <a:latin typeface="Arial" charset="0"/>
                <a:ea typeface="宋体" charset="-122"/>
                <a:cs typeface="+mn-cs"/>
              </a:rPr>
              <a:t> instructions are there only to ease understanding. 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instructions will not commit until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commits, although the results of the instructions are available and can be used as sources for other instructions. The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is in execution, but has not completed solely because of its longer latency than that of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The Value column indicates the value being held; the format #X is used to refer to a value field of ROB entry X. Reorder buffers 1 and 2 are actually completed but are shown for informational purposes. We do not show the entries for the load/store queue, but these entries are kept in order.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46520494"/>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Figure3.16 Atthetimethefmul.disreadytocommit,onlythetwofldinstructionshavecommitted,although several others have completed execution.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is at the head of the ROB, and the two </a:t>
            </a:r>
            <a:r>
              <a:rPr lang="en-US" sz="1200" kern="1200" dirty="0" err="1">
                <a:solidFill>
                  <a:schemeClr val="tx1"/>
                </a:solidFill>
                <a:effectLst/>
                <a:latin typeface="Arial" charset="0"/>
                <a:ea typeface="宋体" charset="-122"/>
                <a:cs typeface="+mn-cs"/>
              </a:rPr>
              <a:t>fld</a:t>
            </a:r>
            <a:r>
              <a:rPr lang="en-US" sz="1200" kern="1200" dirty="0">
                <a:solidFill>
                  <a:schemeClr val="tx1"/>
                </a:solidFill>
                <a:effectLst/>
                <a:latin typeface="Arial" charset="0"/>
                <a:ea typeface="宋体" charset="-122"/>
                <a:cs typeface="+mn-cs"/>
              </a:rPr>
              <a:t> instructions are there only to ease understanding. 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instructions will not commit until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commits, although the results of the instructions are available and can be used as sources for other instructions. The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is in execution, but has not completed solely because of its longer latency than that of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The Value column indicates the value being held; the format #X is used to refer to a value field of ROB entry X. Reorder buffers 1 and 2 are actually completed but are shown for informational purposes. We do not show the entries for the load/store queue, but these entries are kept in order.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95564409"/>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Figure3.16 Atthetimethefmul.disreadytocommit,onlythetwofldinstructionshavecommitted,although several others have completed execution.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is at the head of the ROB, and the two </a:t>
            </a:r>
            <a:r>
              <a:rPr lang="en-US" sz="1200" kern="1200" dirty="0" err="1">
                <a:solidFill>
                  <a:schemeClr val="tx1"/>
                </a:solidFill>
                <a:effectLst/>
                <a:latin typeface="Arial" charset="0"/>
                <a:ea typeface="宋体" charset="-122"/>
                <a:cs typeface="+mn-cs"/>
              </a:rPr>
              <a:t>fld</a:t>
            </a:r>
            <a:r>
              <a:rPr lang="en-US" sz="1200" kern="1200" dirty="0">
                <a:solidFill>
                  <a:schemeClr val="tx1"/>
                </a:solidFill>
                <a:effectLst/>
                <a:latin typeface="Arial" charset="0"/>
                <a:ea typeface="宋体" charset="-122"/>
                <a:cs typeface="+mn-cs"/>
              </a:rPr>
              <a:t> instructions are there only to ease understanding. 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instructions will not commit until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commits, although the results of the instructions are available and can be used as sources for other instructions. The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is in execution, but has not completed solely because of its longer latency than that of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The Value column indicates the value being held; the format #X is used to refer to a value field of ROB entry X. Reorder buffers 1 and 2 are actually completed but are shown for informational purposes. We do not show the entries for the load/store queue, but these entries are kept in order.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069583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7ABA4F0C-2589-2A4E-9A69-695A86E574E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CDBEDA6-F091-574A-B843-559692D3252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36866" name="Rectangle 2">
            <a:extLst>
              <a:ext uri="{FF2B5EF4-FFF2-40B4-BE49-F238E27FC236}">
                <a16:creationId xmlns:a16="http://schemas.microsoft.com/office/drawing/2014/main" id="{B8D33219-BEC3-ED47-A8D4-8CFB0BFBA39C}"/>
              </a:ext>
            </a:extLst>
          </p:cNvPr>
          <p:cNvSpPr>
            <a:spLocks noGrp="1" noRot="1" noChangeAspect="1" noChangeArrowheads="1" noTextEdit="1"/>
          </p:cNvSpPr>
          <p:nvPr>
            <p:ph type="sldImg"/>
          </p:nvPr>
        </p:nvSpPr>
        <p:spPr>
          <a:ln/>
        </p:spPr>
      </p:sp>
      <p:sp>
        <p:nvSpPr>
          <p:cNvPr id="36867" name="Rectangle 3">
            <a:extLst>
              <a:ext uri="{FF2B5EF4-FFF2-40B4-BE49-F238E27FC236}">
                <a16:creationId xmlns:a16="http://schemas.microsoft.com/office/drawing/2014/main" id="{809736BE-F713-E843-BD11-CEB859B96A4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Fraction-enhanced: </a:t>
            </a:r>
            <a:r>
              <a:rPr lang="en-US" altLang="en-CN">
                <a:latin typeface="Arial" panose="020B0604020202020204" pitchFamily="34" charset="0"/>
              </a:rPr>
              <a:t>The fraction of the computation time in the original computer that can be con- verted to take advantage of the enhancement; </a:t>
            </a:r>
          </a:p>
          <a:p>
            <a:pPr eaLnBrk="1" hangingPunct="1"/>
            <a:r>
              <a:rPr lang="en-US" altLang="zh-CN">
                <a:latin typeface="Arial" panose="020B0604020202020204" pitchFamily="34" charset="0"/>
              </a:rPr>
              <a:t>Speedup-enhanced: </a:t>
            </a:r>
            <a:r>
              <a:rPr lang="en-US" altLang="en-CN">
                <a:latin typeface="Arial" panose="020B0604020202020204" pitchFamily="34" charset="0"/>
              </a:rPr>
              <a:t>The improvement gained by the enhanced execution mode, that is, how much faster the task would run if the enhanced mode were used for the entire program;</a:t>
            </a:r>
          </a:p>
          <a:p>
            <a:pPr eaLnBrk="1" hangingPunct="1"/>
            <a:endParaRPr lang="en-US" altLang="en-CN">
              <a:latin typeface="Arial" panose="020B0604020202020204" pitchFamily="34" charset="0"/>
            </a:endParaRPr>
          </a:p>
          <a:p>
            <a:pPr eaLnBrk="1" hangingPunct="1"/>
            <a:r>
              <a:rPr lang="en-US" altLang="en-CN">
                <a:latin typeface="Arial" panose="020B0604020202020204" pitchFamily="34" charset="0"/>
              </a:rPr>
              <a:t>Then the execution time using the original computer with the enhanced mode will be the time spent using the unenhanced portion of the computer plus the time spent using the enhancement.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幻灯片图像占位符 1">
            <a:extLst>
              <a:ext uri="{FF2B5EF4-FFF2-40B4-BE49-F238E27FC236}">
                <a16:creationId xmlns:a16="http://schemas.microsoft.com/office/drawing/2014/main" id="{01356ED0-E7DD-6D4B-9FEC-EB005A4E224B}"/>
              </a:ext>
            </a:extLst>
          </p:cNvPr>
          <p:cNvSpPr>
            <a:spLocks noGrp="1" noRot="1" noChangeAspect="1" noChangeArrowheads="1" noTextEdit="1"/>
          </p:cNvSpPr>
          <p:nvPr>
            <p:ph type="sldImg"/>
          </p:nvPr>
        </p:nvSpPr>
        <p:spPr>
          <a:ln/>
        </p:spPr>
      </p:sp>
      <p:sp>
        <p:nvSpPr>
          <p:cNvPr id="79874" name="备注占位符 2">
            <a:extLst>
              <a:ext uri="{FF2B5EF4-FFF2-40B4-BE49-F238E27FC236}">
                <a16:creationId xmlns:a16="http://schemas.microsoft.com/office/drawing/2014/main" id="{A0065E3F-8880-464D-9188-237FF529839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So now a block could be placed anywhere in the memory, given a virtual address, how can we find the exact corresponding physical address?</a:t>
            </a:r>
          </a:p>
          <a:p>
            <a:r>
              <a:rPr lang="en-US" altLang="zh-CN" dirty="0">
                <a:latin typeface="Arial" panose="020B0604020202020204" pitchFamily="34" charset="0"/>
                <a:ea typeface="宋体" panose="02010600030101010101" pitchFamily="2" charset="-122"/>
              </a:rPr>
              <a:t>The solution is using page table to track the mapping between virtual address and physical address.</a:t>
            </a:r>
          </a:p>
          <a:p>
            <a:r>
              <a:rPr lang="en-US" altLang="zh-CN" dirty="0">
                <a:latin typeface="Arial" panose="020B0604020202020204" pitchFamily="34" charset="0"/>
                <a:ea typeface="宋体" panose="02010600030101010101" pitchFamily="2" charset="-122"/>
              </a:rPr>
              <a:t>Specifically, each entry of the page table records which physical page a virtual page maps to. </a:t>
            </a:r>
          </a:p>
          <a:p>
            <a:r>
              <a:rPr lang="en-US" altLang="zh-CN" dirty="0">
                <a:latin typeface="Arial" panose="020B0604020202020204" pitchFamily="34" charset="0"/>
                <a:ea typeface="宋体" panose="02010600030101010101" pitchFamily="2" charset="-122"/>
              </a:rPr>
              <a:t>Then using the offset contained in virtual address, we can locate the exact data within the physical page.</a:t>
            </a:r>
            <a:endParaRPr lang="zh-CN" altLang="en-US" dirty="0">
              <a:latin typeface="Arial" panose="020B0604020202020204" pitchFamily="34" charset="0"/>
              <a:ea typeface="宋体" panose="02010600030101010101" pitchFamily="2" charset="-122"/>
            </a:endParaRPr>
          </a:p>
        </p:txBody>
      </p:sp>
      <p:sp>
        <p:nvSpPr>
          <p:cNvPr id="79875" name="灯片编号占位符 3">
            <a:extLst>
              <a:ext uri="{FF2B5EF4-FFF2-40B4-BE49-F238E27FC236}">
                <a16:creationId xmlns:a16="http://schemas.microsoft.com/office/drawing/2014/main" id="{B0A78552-FE45-B54F-8AB3-4F09D08659D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81720A4-551A-1344-8628-25485C76BFC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229076099"/>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Figure3.16 Atthetimethefmul.disreadytocommit,onlythetwofldinstructionshavecommitted,although several others have completed execution.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is at the head of the ROB, and the two </a:t>
            </a:r>
            <a:r>
              <a:rPr lang="en-US" sz="1200" kern="1200" dirty="0" err="1">
                <a:solidFill>
                  <a:schemeClr val="tx1"/>
                </a:solidFill>
                <a:effectLst/>
                <a:latin typeface="Arial" charset="0"/>
                <a:ea typeface="宋体" charset="-122"/>
                <a:cs typeface="+mn-cs"/>
              </a:rPr>
              <a:t>fld</a:t>
            </a:r>
            <a:r>
              <a:rPr lang="en-US" sz="1200" kern="1200" dirty="0">
                <a:solidFill>
                  <a:schemeClr val="tx1"/>
                </a:solidFill>
                <a:effectLst/>
                <a:latin typeface="Arial" charset="0"/>
                <a:ea typeface="宋体" charset="-122"/>
                <a:cs typeface="+mn-cs"/>
              </a:rPr>
              <a:t> instructions are there only to ease understanding. 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instructions will not commit until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commits, although the results of the instructions are available and can be used as sources for other instructions. The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is in execution, but has not completed solely because of its longer latency than that of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The Value column indicates the value being held; the format #X is used to refer to a value field of ROB entry X. Reorder buffers 1 and 2 are actually completed but are shown for informational purposes. We do not show the entries for the load/store queue, but these entries are kept in order.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903978980"/>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Figure3.16 Atthetimethefmul.disreadytocommit,onlythetwofldinstructionshavecommitted,although several others have completed execution.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is at the head of the ROB, and the two </a:t>
            </a:r>
            <a:r>
              <a:rPr lang="en-US" sz="1200" kern="1200" dirty="0" err="1">
                <a:solidFill>
                  <a:schemeClr val="tx1"/>
                </a:solidFill>
                <a:effectLst/>
                <a:latin typeface="Arial" charset="0"/>
                <a:ea typeface="宋体" charset="-122"/>
                <a:cs typeface="+mn-cs"/>
              </a:rPr>
              <a:t>fld</a:t>
            </a:r>
            <a:r>
              <a:rPr lang="en-US" sz="1200" kern="1200" dirty="0">
                <a:solidFill>
                  <a:schemeClr val="tx1"/>
                </a:solidFill>
                <a:effectLst/>
                <a:latin typeface="Arial" charset="0"/>
                <a:ea typeface="宋体" charset="-122"/>
                <a:cs typeface="+mn-cs"/>
              </a:rPr>
              <a:t> instructions are there only to ease understanding. 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instructions will not commit until the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commits, although the results of the instructions are available and can be used as sources for other instructions. The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is in execution, but has not completed solely because of its longer latency than that of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The Value column indicates the value being held; the format #X is used to refer to a value field of ROB entry X. Reorder buffers 1 and 2 are actually completed but are shown for informational purposes. We do not show the entries for the load/store queue, but these entries are kept in order.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817574209"/>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3.17 Only the </a:t>
            </a:r>
            <a:r>
              <a:rPr lang="en-US" sz="1200" kern="1200" dirty="0" err="1">
                <a:solidFill>
                  <a:schemeClr val="tx1"/>
                </a:solidFill>
                <a:effectLst/>
                <a:latin typeface="Arial" charset="0"/>
                <a:ea typeface="宋体" charset="-122"/>
                <a:cs typeface="+mn-cs"/>
              </a:rPr>
              <a:t>fld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fmul.d</a:t>
            </a:r>
            <a:r>
              <a:rPr lang="en-US" sz="1200" kern="1200" dirty="0">
                <a:solidFill>
                  <a:schemeClr val="tx1"/>
                </a:solidFill>
                <a:effectLst/>
                <a:latin typeface="Arial" charset="0"/>
                <a:ea typeface="宋体" charset="-122"/>
                <a:cs typeface="+mn-cs"/>
              </a:rPr>
              <a:t> instructions have committed, although all the others have completed execution. Thus no reservation stations are busy and none are shown. The remaining instructions will be committed as quickly as possible. The first two reorder buffers are empty, but are shown for completeness.</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808747183"/>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Given only a single data path, the IPC</a:t>
            </a:r>
            <a:r>
              <a:rPr lang="zh-CN" altLang="en-US" dirty="0"/>
              <a:t> </a:t>
            </a:r>
            <a:r>
              <a:rPr lang="en-US" altLang="zh-CN" dirty="0"/>
              <a:t>cannot be improved beyond one, as we issue only one instruction every clock cycle</a:t>
            </a:r>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161696331"/>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processor with two copies of data paths, where IPC can be 2</a:t>
            </a:r>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342969404"/>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CN" dirty="0"/>
              <a:t>Specifically, </a:t>
            </a:r>
            <a:r>
              <a:rPr lang="en-US" sz="1200" kern="1200" dirty="0">
                <a:solidFill>
                  <a:schemeClr val="tx1"/>
                </a:solidFill>
                <a:effectLst/>
                <a:latin typeface="Arial" charset="0"/>
                <a:ea typeface="宋体" charset="-122"/>
                <a:cs typeface="+mn-cs"/>
              </a:rPr>
              <a:t>multiple-issue processors come in three major flavors: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1. Statically scheduled superscalar processors</a:t>
            </a:r>
            <a:br>
              <a:rPr lang="en-US" sz="1200" kern="1200" dirty="0">
                <a:solidFill>
                  <a:schemeClr val="tx1"/>
                </a:solidFill>
                <a:effectLst/>
                <a:latin typeface="Arial" charset="0"/>
                <a:ea typeface="宋体" charset="-122"/>
                <a:cs typeface="+mn-cs"/>
              </a:rPr>
            </a:br>
            <a:r>
              <a:rPr lang="en-US" sz="1200" kern="1200" dirty="0">
                <a:solidFill>
                  <a:schemeClr val="tx1"/>
                </a:solidFill>
                <a:effectLst/>
                <a:latin typeface="Arial" charset="0"/>
                <a:ea typeface="宋体" charset="-122"/>
                <a:cs typeface="+mn-cs"/>
              </a:rPr>
              <a:t>2. VLIW (very long instruction word) processors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3. Dynamically scheduled superscalar processors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446519473"/>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a:t>
            </a:r>
            <a:r>
              <a:rPr lang="en-CN" dirty="0"/>
              <a:t>nlike in</a:t>
            </a:r>
            <a:r>
              <a:rPr lang="zh-CN" altLang="en-US" dirty="0"/>
              <a:t> </a:t>
            </a:r>
            <a:r>
              <a:rPr lang="en-US" altLang="zh-CN" dirty="0"/>
              <a:t>superscalar</a:t>
            </a:r>
            <a:r>
              <a:rPr lang="zh-CN" altLang="en-US" dirty="0"/>
              <a:t> </a:t>
            </a:r>
            <a:r>
              <a:rPr lang="en-US" altLang="zh-CN" dirty="0"/>
              <a:t>machine, the IF and ID stages of a VLIW machine need not be replicated to support the simultaneous processing, that is, fetching and decoding, of n separate instructions. </a:t>
            </a:r>
          </a:p>
          <a:p>
            <a:endParaRPr lang="en-US" dirty="0"/>
          </a:p>
          <a:p>
            <a:r>
              <a:rPr lang="en-US" dirty="0"/>
              <a:t>In a superscalar machine, the decision of which n instructions are to be issued into the execute stage is made at run time. </a:t>
            </a:r>
            <a:r>
              <a:rPr lang="en-CN" dirty="0"/>
              <a:t>For a VLIW machine, such an instruction-issuing decision is made at compile time, and then n instructions to be simultaneously issued into the execute stage are determined by the compiler and stored appropriately in the program memory as a very long instruction word.</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979530388"/>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Notice that we need to have assigned reorder buffer entries for this logic to operate properly, and recall that all these updates happen in a single clock cycle in parallel, not sequentially.</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237108795"/>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 time of issue, execution, and writing result for a dual-issue version of our pipeline without speculation.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91072164"/>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 time of issue, execution, and writing result for a dual-issue version of our pipeline without speculation.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2188952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幻灯片图像占位符 1">
            <a:extLst>
              <a:ext uri="{FF2B5EF4-FFF2-40B4-BE49-F238E27FC236}">
                <a16:creationId xmlns:a16="http://schemas.microsoft.com/office/drawing/2014/main" id="{16966D04-321B-D14C-8192-53B57C77A6D0}"/>
              </a:ext>
            </a:extLst>
          </p:cNvPr>
          <p:cNvSpPr>
            <a:spLocks noGrp="1" noRot="1" noChangeAspect="1" noChangeArrowheads="1" noTextEdit="1"/>
          </p:cNvSpPr>
          <p:nvPr>
            <p:ph type="sldImg"/>
          </p:nvPr>
        </p:nvSpPr>
        <p:spPr>
          <a:ln/>
        </p:spPr>
      </p:sp>
      <p:sp>
        <p:nvSpPr>
          <p:cNvPr id="81922" name="备注占位符 2">
            <a:extLst>
              <a:ext uri="{FF2B5EF4-FFF2-40B4-BE49-F238E27FC236}">
                <a16:creationId xmlns:a16="http://schemas.microsoft.com/office/drawing/2014/main" id="{DDAEAD11-80C2-0946-8CED-B498BBB7873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But there should be cases when certain block cannot be found in memory, right?</a:t>
            </a:r>
          </a:p>
          <a:p>
            <a:r>
              <a:rPr lang="en-US" altLang="zh-CN" dirty="0">
                <a:latin typeface="Arial" panose="020B0604020202020204" pitchFamily="34" charset="0"/>
                <a:ea typeface="宋体" panose="02010600030101010101" pitchFamily="2" charset="-122"/>
              </a:rPr>
              <a:t>In this case, we face with the third question, which block to replace upon memory miss.</a:t>
            </a:r>
          </a:p>
          <a:p>
            <a:r>
              <a:rPr lang="en-US" altLang="zh-CN" dirty="0">
                <a:latin typeface="Arial" panose="020B0604020202020204" pitchFamily="34" charset="0"/>
                <a:ea typeface="宋体" panose="02010600030101010101" pitchFamily="2" charset="-122"/>
              </a:rPr>
              <a:t>The replacement strategy is to replace the least recently used block.</a:t>
            </a:r>
          </a:p>
          <a:p>
            <a:r>
              <a:rPr lang="en-US" altLang="zh-CN" dirty="0">
                <a:latin typeface="Arial" panose="020B0604020202020204" pitchFamily="34" charset="0"/>
                <a:ea typeface="宋体" panose="02010600030101010101" pitchFamily="2" charset="-122"/>
              </a:rPr>
              <a:t>The idea is using a use bit to mark a block when it’s accessed. This way, blocks with use bits unset could be selected as targets for replacement. </a:t>
            </a:r>
          </a:p>
          <a:p>
            <a:endParaRPr lang="en-US" altLang="zh-CN" dirty="0">
              <a:latin typeface="Arial" panose="020B0604020202020204" pitchFamily="34" charset="0"/>
              <a:ea typeface="宋体" panose="02010600030101010101" pitchFamily="2" charset="-122"/>
            </a:endParaRPr>
          </a:p>
          <a:p>
            <a:r>
              <a:rPr lang="en-US" altLang="zh-CN" dirty="0">
                <a:latin typeface="Arial" panose="020B0604020202020204" pitchFamily="34" charset="0"/>
                <a:ea typeface="宋体" panose="02010600030101010101" pitchFamily="2" charset="-122"/>
              </a:rPr>
              <a:t>More LRU design strategies:</a:t>
            </a:r>
          </a:p>
          <a:p>
            <a:r>
              <a:rPr lang="en-US" sz="1200" dirty="0"/>
              <a:t>W</a:t>
            </a:r>
            <a:r>
              <a:rPr lang="en-CN" sz="1200" dirty="0"/>
              <a:t>ith counters per block, e.g., 4-way set associative, then log4=2 bits per counter; </a:t>
            </a:r>
            <a:r>
              <a:rPr lang="en-US" sz="1200" dirty="0">
                <a:hlinkClick r:id="rId3"/>
              </a:rPr>
              <a:t>https://www.youtube.com/watch?v=8CjifA2yw7s&amp;list=PLAwxTw4SYaPn79fsplIuZG34KwbkYSedj&amp;index=55</a:t>
            </a:r>
            <a:endParaRPr lang="en-CN" sz="1200" dirty="0"/>
          </a:p>
          <a:p>
            <a:r>
              <a:rPr lang="en-US" sz="1200" dirty="0"/>
              <a:t>T</a:t>
            </a:r>
            <a:r>
              <a:rPr lang="en-CN" sz="1200" dirty="0"/>
              <a:t>hen NMRU: not most recently used </a:t>
            </a:r>
            <a:r>
              <a:rPr lang="en-US" sz="1200" dirty="0">
                <a:hlinkClick r:id="rId4"/>
              </a:rPr>
              <a:t>https://www.youtube.com/watch?v=8CjifA2yw7s&amp;list=PLAwxTw4SYaPn79fsplIuZG34KwbkYSedj&amp;index=56</a:t>
            </a:r>
            <a:endParaRPr lang="en-CN" sz="1200" dirty="0"/>
          </a:p>
          <a:p>
            <a:r>
              <a:rPr lang="en-CN" sz="1200" dirty="0"/>
              <a:t>Then PLRU: Pseudo LRU, one bit per cache line, as in the previous intro </a:t>
            </a:r>
            <a:r>
              <a:rPr lang="en-US" sz="1200" dirty="0">
                <a:hlinkClick r:id="rId5"/>
              </a:rPr>
              <a:t>https://www.youtube.com/watch?v=8CjifA2yw7s&amp;list=PLAwxTw4SYaPn79fsplIuZG34KwbkYSedj&amp;index=57</a:t>
            </a:r>
            <a:endParaRPr lang="en-CN" sz="1200" dirty="0"/>
          </a:p>
        </p:txBody>
      </p:sp>
      <p:sp>
        <p:nvSpPr>
          <p:cNvPr id="81923" name="灯片编号占位符 3">
            <a:extLst>
              <a:ext uri="{FF2B5EF4-FFF2-40B4-BE49-F238E27FC236}">
                <a16:creationId xmlns:a16="http://schemas.microsoft.com/office/drawing/2014/main" id="{16180C5B-3C49-F04F-A024-5FDDBBD1E2E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DA566C0-B3E5-9E42-9EFC-295A44108E17}"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44278467"/>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998984450"/>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740630463"/>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87109980"/>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022462888"/>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957160287"/>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712269630"/>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724534191"/>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517290010"/>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4668932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幻灯片图像占位符 1">
            <a:extLst>
              <a:ext uri="{FF2B5EF4-FFF2-40B4-BE49-F238E27FC236}">
                <a16:creationId xmlns:a16="http://schemas.microsoft.com/office/drawing/2014/main" id="{72E8A11F-1452-7744-9143-7F7266FE3C0E}"/>
              </a:ext>
            </a:extLst>
          </p:cNvPr>
          <p:cNvSpPr>
            <a:spLocks noGrp="1" noRot="1" noChangeAspect="1" noChangeArrowheads="1" noTextEdit="1"/>
          </p:cNvSpPr>
          <p:nvPr>
            <p:ph type="sldImg"/>
          </p:nvPr>
        </p:nvSpPr>
        <p:spPr>
          <a:ln/>
        </p:spPr>
      </p:sp>
      <p:sp>
        <p:nvSpPr>
          <p:cNvPr id="83970" name="备注占位符 2">
            <a:extLst>
              <a:ext uri="{FF2B5EF4-FFF2-40B4-BE49-F238E27FC236}">
                <a16:creationId xmlns:a16="http://schemas.microsoft.com/office/drawing/2014/main" id="{7EF40F62-8C49-0744-BBFB-49EF29101ED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The fourth question, write strategy.</a:t>
            </a:r>
          </a:p>
          <a:p>
            <a:r>
              <a:rPr lang="en-US" altLang="zh-CN" dirty="0">
                <a:latin typeface="Arial" panose="020B0604020202020204" pitchFamily="34" charset="0"/>
                <a:ea typeface="宋体" panose="02010600030101010101" pitchFamily="2" charset="-122"/>
              </a:rPr>
              <a:t>Virtual memory adopts write-back strategy, that is, data is first updated to memory, and then to disk upon replacing the data in memory.</a:t>
            </a:r>
          </a:p>
          <a:p>
            <a:r>
              <a:rPr lang="en-US" altLang="zh-CN" dirty="0">
                <a:latin typeface="Arial" panose="020B0604020202020204" pitchFamily="34" charset="0"/>
                <a:ea typeface="宋体" panose="02010600030101010101" pitchFamily="2" charset="-122"/>
              </a:rPr>
              <a:t>The reason is the slow speed for accessing rotating disk; write-back strategy requires accessing disk for write only when necessary.</a:t>
            </a:r>
          </a:p>
          <a:p>
            <a:r>
              <a:rPr lang="en-US" altLang="zh-CN" dirty="0">
                <a:latin typeface="Arial" panose="020B0604020202020204" pitchFamily="34" charset="0"/>
                <a:ea typeface="宋体" panose="02010600030101010101" pitchFamily="2" charset="-122"/>
              </a:rPr>
              <a:t>Virtual memory also uses a dirty bit to track their integrity. For a block read from disk to memory, they will be written back to disk only if it has been modified.</a:t>
            </a:r>
          </a:p>
          <a:p>
            <a:endParaRPr lang="zh-CN" altLang="en-US" dirty="0">
              <a:latin typeface="Arial" panose="020B0604020202020204" pitchFamily="34" charset="0"/>
              <a:ea typeface="宋体" panose="02010600030101010101" pitchFamily="2" charset="-122"/>
            </a:endParaRPr>
          </a:p>
        </p:txBody>
      </p:sp>
      <p:sp>
        <p:nvSpPr>
          <p:cNvPr id="83971" name="灯片编号占位符 3">
            <a:extLst>
              <a:ext uri="{FF2B5EF4-FFF2-40B4-BE49-F238E27FC236}">
                <a16:creationId xmlns:a16="http://schemas.microsoft.com/office/drawing/2014/main" id="{559D697B-20FC-CE45-8BCF-B1A734BB3E1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55BDAFA-0E3A-1143-9237-80B934F1583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880198521"/>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968400309"/>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271312501"/>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515822777"/>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72845013"/>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685697509"/>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863694791"/>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912349421"/>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09458680"/>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8107725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幻灯片图像占位符 1">
            <a:extLst>
              <a:ext uri="{FF2B5EF4-FFF2-40B4-BE49-F238E27FC236}">
                <a16:creationId xmlns:a16="http://schemas.microsoft.com/office/drawing/2014/main" id="{F4F57987-F0F8-FF4A-9BF0-FECE703CCAF6}"/>
              </a:ext>
            </a:extLst>
          </p:cNvPr>
          <p:cNvSpPr>
            <a:spLocks noGrp="1" noRot="1" noChangeAspect="1" noChangeArrowheads="1" noTextEdit="1"/>
          </p:cNvSpPr>
          <p:nvPr>
            <p:ph type="sldImg"/>
          </p:nvPr>
        </p:nvSpPr>
        <p:spPr>
          <a:ln/>
        </p:spPr>
      </p:sp>
      <p:sp>
        <p:nvSpPr>
          <p:cNvPr id="86018" name="备注占位符 2">
            <a:extLst>
              <a:ext uri="{FF2B5EF4-FFF2-40B4-BE49-F238E27FC236}">
                <a16:creationId xmlns:a16="http://schemas.microsoft.com/office/drawing/2014/main" id="{C30CE6AB-E9E4-5745-A0FD-58202A2AFA8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Certainly we need more details to understand virtual memory, right?</a:t>
            </a:r>
          </a:p>
        </p:txBody>
      </p:sp>
      <p:sp>
        <p:nvSpPr>
          <p:cNvPr id="86019" name="灯片编号占位符 3">
            <a:extLst>
              <a:ext uri="{FF2B5EF4-FFF2-40B4-BE49-F238E27FC236}">
                <a16:creationId xmlns:a16="http://schemas.microsoft.com/office/drawing/2014/main" id="{A6214892-7A8A-CA48-98DD-3972CBAEFA1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E4D6B8F-0E46-A347-A6E1-9651A2B64A9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172380233"/>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173490092"/>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320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82944056"/>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321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039713351"/>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322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244671403"/>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Figure3.23 Thetimeofissue,execution,andwritingresultforadual-issueversionofourpipelinewithoutspec- </a:t>
            </a:r>
            <a:r>
              <a:rPr lang="en-US" sz="1200" kern="1200" dirty="0" err="1">
                <a:solidFill>
                  <a:schemeClr val="tx1"/>
                </a:solidFill>
                <a:effectLst/>
                <a:latin typeface="Arial" charset="0"/>
                <a:ea typeface="宋体" charset="-122"/>
                <a:cs typeface="+mn-cs"/>
              </a:rPr>
              <a:t>ulation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charset="0"/>
                <a:ea typeface="宋体" charset="-122"/>
                <a:cs typeface="+mn-cs"/>
              </a:rPr>
              <a:t>uation</a:t>
            </a:r>
            <a:r>
              <a:rPr lang="en-US" sz="1200" kern="1200" dirty="0">
                <a:solidFill>
                  <a:schemeClr val="tx1"/>
                </a:solidFill>
                <a:effectLst/>
                <a:latin typeface="Arial" charset="0"/>
                <a:ea typeface="宋体" charset="-122"/>
                <a:cs typeface="+mn-cs"/>
              </a:rPr>
              <a:t> allow multiple instructions to execute in the same cycle. Figure 3.24 shows this example with speculation.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323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05569974"/>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324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33566050"/>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3.24 The time of issue, execution, and writing result for a dual-issue version of our pipeline with </a:t>
            </a:r>
            <a:r>
              <a:rPr lang="en-US" sz="1200" kern="1200" dirty="0" err="1">
                <a:solidFill>
                  <a:schemeClr val="tx1"/>
                </a:solidFill>
                <a:effectLst/>
                <a:latin typeface="Arial" charset="0"/>
                <a:ea typeface="宋体" charset="-122"/>
                <a:cs typeface="+mn-cs"/>
              </a:rPr>
              <a:t>specu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 start execution early because it is speculative. </a:t>
            </a:r>
            <a:endParaRPr lang="en-US"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In this case, where a branch can be a critical performance limiter, speculation helps significantly. The third branch in the speculative processor executes in clock cycle 13, whereas it exe- cutes in clock cycle 19 on the nonspeculative pipeline.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This example clearly shows how speculation can be advantageous when there are data-dependent branches, which otherwise would limit performance. This </a:t>
            </a:r>
            <a:r>
              <a:rPr lang="en-US" sz="1200" kern="1200" dirty="0" err="1">
                <a:solidFill>
                  <a:schemeClr val="tx1"/>
                </a:solidFill>
                <a:effectLst/>
                <a:latin typeface="Arial" charset="0"/>
                <a:ea typeface="宋体" charset="-122"/>
                <a:cs typeface="+mn-cs"/>
              </a:rPr>
              <a:t>advan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tage</a:t>
            </a:r>
            <a:r>
              <a:rPr lang="en-US" sz="1200" kern="1200" dirty="0">
                <a:solidFill>
                  <a:schemeClr val="tx1"/>
                </a:solidFill>
                <a:effectLst/>
                <a:latin typeface="Arial" charset="0"/>
                <a:ea typeface="宋体" charset="-122"/>
                <a:cs typeface="+mn-cs"/>
              </a:rPr>
              <a:t> depends, however, on accurate branch prediction. Incorrect speculation does not improve performance; in fact, it typically harms performance and, as we shall see, dramatically lowers energy efficiency.</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325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30194937"/>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3.24 The time of issue, execution, and writing result for a dual-issue version of our pipeline with </a:t>
            </a:r>
            <a:r>
              <a:rPr lang="en-US" sz="1200" kern="1200" dirty="0" err="1">
                <a:solidFill>
                  <a:schemeClr val="tx1"/>
                </a:solidFill>
                <a:effectLst/>
                <a:latin typeface="Arial" charset="0"/>
                <a:ea typeface="宋体" charset="-122"/>
                <a:cs typeface="+mn-cs"/>
              </a:rPr>
              <a:t>specu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lation</a:t>
            </a:r>
            <a:r>
              <a:rPr lang="en-US" sz="1200" kern="1200" dirty="0">
                <a:solidFill>
                  <a:schemeClr val="tx1"/>
                </a:solidFill>
                <a:effectLst/>
                <a:latin typeface="Arial" charset="0"/>
                <a:ea typeface="宋体" charset="-122"/>
                <a:cs typeface="+mn-cs"/>
              </a:rPr>
              <a:t>. Note that the </a:t>
            </a:r>
            <a:r>
              <a:rPr lang="en-US" sz="1200" kern="1200" dirty="0" err="1">
                <a:solidFill>
                  <a:schemeClr val="tx1"/>
                </a:solidFill>
                <a:effectLst/>
                <a:latin typeface="Arial" charset="0"/>
                <a:ea typeface="宋体" charset="-122"/>
                <a:cs typeface="+mn-cs"/>
              </a:rPr>
              <a:t>ld</a:t>
            </a:r>
            <a:r>
              <a:rPr lang="en-US" sz="1200" kern="1200" dirty="0">
                <a:solidFill>
                  <a:schemeClr val="tx1"/>
                </a:solidFill>
                <a:effectLst/>
                <a:latin typeface="Arial" charset="0"/>
                <a:ea typeface="宋体" charset="-122"/>
                <a:cs typeface="+mn-cs"/>
              </a:rPr>
              <a:t> following the </a:t>
            </a:r>
            <a:r>
              <a:rPr lang="en-US" sz="1200" kern="1200" dirty="0" err="1">
                <a:solidFill>
                  <a:schemeClr val="tx1"/>
                </a:solidFill>
                <a:effectLst/>
                <a:latin typeface="Arial" charset="0"/>
                <a:ea typeface="宋体" charset="-122"/>
                <a:cs typeface="+mn-cs"/>
              </a:rPr>
              <a:t>bne</a:t>
            </a:r>
            <a:r>
              <a:rPr lang="en-US" sz="1200" kern="1200" dirty="0">
                <a:solidFill>
                  <a:schemeClr val="tx1"/>
                </a:solidFill>
                <a:effectLst/>
                <a:latin typeface="Arial" charset="0"/>
                <a:ea typeface="宋体" charset="-122"/>
                <a:cs typeface="+mn-cs"/>
              </a:rPr>
              <a:t> can start execution early because it is speculative. </a:t>
            </a:r>
            <a:endParaRPr lang="en-US"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In this case, where a branch can be a critical performance limiter, speculation helps significantly. The third branch in the speculative processor executes in clock cycle 13, whereas it exe- cutes in clock cycle 19 on the nonspeculative pipeline.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This example clearly shows how speculation can be advantageous when there are data-dependent branches, which otherwise would limit performance. This </a:t>
            </a:r>
            <a:r>
              <a:rPr lang="en-US" sz="1200" kern="1200" dirty="0" err="1">
                <a:solidFill>
                  <a:schemeClr val="tx1"/>
                </a:solidFill>
                <a:effectLst/>
                <a:latin typeface="Arial" charset="0"/>
                <a:ea typeface="宋体" charset="-122"/>
                <a:cs typeface="+mn-cs"/>
              </a:rPr>
              <a:t>advan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tage</a:t>
            </a:r>
            <a:r>
              <a:rPr lang="en-US" sz="1200" kern="1200" dirty="0">
                <a:solidFill>
                  <a:schemeClr val="tx1"/>
                </a:solidFill>
                <a:effectLst/>
                <a:latin typeface="Arial" charset="0"/>
                <a:ea typeface="宋体" charset="-122"/>
                <a:cs typeface="+mn-cs"/>
              </a:rPr>
              <a:t> depends, however, on accurate branch prediction. Incorrect speculation does not improve performance; in fact, it typically harms performance and, as we shall see, dramatically lowers energy efficiency.</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326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530352707"/>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GPU: graphics processing unit</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335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9177723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幻灯片图像占位符 1">
            <a:extLst>
              <a:ext uri="{FF2B5EF4-FFF2-40B4-BE49-F238E27FC236}">
                <a16:creationId xmlns:a16="http://schemas.microsoft.com/office/drawing/2014/main" id="{7ED7BF8F-D324-6749-BD36-562FE4F34125}"/>
              </a:ext>
            </a:extLst>
          </p:cNvPr>
          <p:cNvSpPr>
            <a:spLocks noGrp="1" noRot="1" noChangeAspect="1" noChangeArrowheads="1" noTextEdit="1"/>
          </p:cNvSpPr>
          <p:nvPr>
            <p:ph type="sldImg"/>
          </p:nvPr>
        </p:nvSpPr>
        <p:spPr>
          <a:ln/>
        </p:spPr>
      </p:sp>
      <p:sp>
        <p:nvSpPr>
          <p:cNvPr id="88066" name="备注占位符 2">
            <a:extLst>
              <a:ext uri="{FF2B5EF4-FFF2-40B4-BE49-F238E27FC236}">
                <a16:creationId xmlns:a16="http://schemas.microsoft.com/office/drawing/2014/main" id="{3066025A-5C65-264C-922E-A621468D23F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Now let’s proceed to detail the entire process of translating virtual address to physical address.</a:t>
            </a:r>
          </a:p>
          <a:p>
            <a:endParaRPr lang="zh-CN" altLang="en-US">
              <a:latin typeface="Arial" panose="020B0604020202020204" pitchFamily="34" charset="0"/>
              <a:ea typeface="宋体" panose="02010600030101010101" pitchFamily="2" charset="-122"/>
            </a:endParaRPr>
          </a:p>
        </p:txBody>
      </p:sp>
      <p:sp>
        <p:nvSpPr>
          <p:cNvPr id="88067" name="灯片编号占位符 3">
            <a:extLst>
              <a:ext uri="{FF2B5EF4-FFF2-40B4-BE49-F238E27FC236}">
                <a16:creationId xmlns:a16="http://schemas.microsoft.com/office/drawing/2014/main" id="{FE548284-2C85-B74D-A32A-0B17C1313F2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C4F52A8-BF93-454E-A730-2F5C60A7D7F3}"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sequence requires three convoys. Because the sequence takes three chimes and there are two floating-point operations per result, the number of cycles per FLOP is 1.5 (ignoring any vector instruction issue overhead).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340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143354574"/>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Figure4.22 A vector processor with four lanes on the left and a multithreaded SIMD Processor of a GPU with four         SIMD Lanes on the right. (GPUs typically have 16 or 32 SIMD Lanes.) The Control Processor supplies scalar operands for scalar-vector operations, increments addressing for unit and </a:t>
            </a:r>
            <a:r>
              <a:rPr lang="en-US" sz="1200" kern="1200" dirty="0" err="1">
                <a:solidFill>
                  <a:schemeClr val="tx1"/>
                </a:solidFill>
                <a:effectLst/>
                <a:latin typeface="Arial" charset="0"/>
                <a:ea typeface="宋体" charset="-122"/>
                <a:cs typeface="+mn-cs"/>
              </a:rPr>
              <a:t>nonunit</a:t>
            </a:r>
            <a:r>
              <a:rPr lang="en-US" sz="1200" kern="1200" dirty="0">
                <a:solidFill>
                  <a:schemeClr val="tx1"/>
                </a:solidFill>
                <a:effectLst/>
                <a:latin typeface="Arial" charset="0"/>
                <a:ea typeface="宋体" charset="-122"/>
                <a:cs typeface="+mn-cs"/>
              </a:rPr>
              <a:t> stride accesses to memory, and performs other accounting-type operations. Peak memory performance occurs only in a GPU when the Address Coalescing Unit can discover localized addressing. Similarly, peak computational performance occurs when all internal mask bits are set identically. Note that the SIMD Processor has one PC per SIMD Thread to help with multithreading.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345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060612306"/>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4.23 Similarities and differences between multicore with multimedia SIMD extensions and recent GPUs.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346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05738957"/>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幻灯片图像占位符 1">
            <a:extLst>
              <a:ext uri="{FF2B5EF4-FFF2-40B4-BE49-F238E27FC236}">
                <a16:creationId xmlns:a16="http://schemas.microsoft.com/office/drawing/2014/main" id="{D65A877F-58A7-CC49-B948-1E572F498C5D}"/>
              </a:ext>
            </a:extLst>
          </p:cNvPr>
          <p:cNvSpPr>
            <a:spLocks noGrp="1" noRot="1" noChangeAspect="1" noChangeArrowheads="1" noTextEdit="1"/>
          </p:cNvSpPr>
          <p:nvPr>
            <p:ph type="sldImg"/>
          </p:nvPr>
        </p:nvSpPr>
        <p:spPr>
          <a:ln/>
        </p:spPr>
      </p:sp>
      <p:sp>
        <p:nvSpPr>
          <p:cNvPr id="33794" name="备注占位符 2">
            <a:extLst>
              <a:ext uri="{FF2B5EF4-FFF2-40B4-BE49-F238E27FC236}">
                <a16:creationId xmlns:a16="http://schemas.microsoft.com/office/drawing/2014/main" id="{FA352728-6DFF-AB4C-AF49-9061852BA42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According to how the memory is shared and how processors interconnect with each other, multiprocessor architecture can be classified into two classes.</a:t>
            </a:r>
          </a:p>
          <a:p>
            <a:r>
              <a:rPr lang="en-US" altLang="zh-CN">
                <a:latin typeface="Arial" panose="020B0604020202020204" pitchFamily="34" charset="0"/>
              </a:rPr>
              <a:t>Centralized shared-memory multiprocessors and distributed shared memory multiprocessors.</a:t>
            </a:r>
            <a:endParaRPr lang="zh-CN" altLang="en-US">
              <a:latin typeface="Arial" panose="020B0604020202020204" pitchFamily="34" charset="0"/>
            </a:endParaRPr>
          </a:p>
        </p:txBody>
      </p:sp>
      <p:sp>
        <p:nvSpPr>
          <p:cNvPr id="33795" name="灯片编号占位符 3">
            <a:extLst>
              <a:ext uri="{FF2B5EF4-FFF2-40B4-BE49-F238E27FC236}">
                <a16:creationId xmlns:a16="http://schemas.microsoft.com/office/drawing/2014/main" id="{CCDEEF0E-86A2-D645-9198-9BC20B0258C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DAD3BCF-FA93-0446-B770-A60F372F981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349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幻灯片图像占位符 1">
            <a:extLst>
              <a:ext uri="{FF2B5EF4-FFF2-40B4-BE49-F238E27FC236}">
                <a16:creationId xmlns:a16="http://schemas.microsoft.com/office/drawing/2014/main" id="{F9427C3B-4714-C446-A2AA-95D40A90CFF8}"/>
              </a:ext>
            </a:extLst>
          </p:cNvPr>
          <p:cNvSpPr>
            <a:spLocks noGrp="1" noRot="1" noChangeAspect="1" noChangeArrowheads="1" noTextEdit="1"/>
          </p:cNvSpPr>
          <p:nvPr>
            <p:ph type="sldImg"/>
          </p:nvPr>
        </p:nvSpPr>
        <p:spPr>
          <a:ln/>
        </p:spPr>
      </p:sp>
      <p:sp>
        <p:nvSpPr>
          <p:cNvPr id="72706" name="备注占位符 2">
            <a:extLst>
              <a:ext uri="{FF2B5EF4-FFF2-40B4-BE49-F238E27FC236}">
                <a16:creationId xmlns:a16="http://schemas.microsoft.com/office/drawing/2014/main" id="{45E1D89E-8276-2B4E-B1ED-B95B545017B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Between processors and the centralized shared main memory, there are large, multilevel caches to reduce memory bandwidth demands. </a:t>
            </a:r>
            <a:endParaRPr lang="zh-CN" altLang="en-US">
              <a:latin typeface="Arial" panose="020B0604020202020204" pitchFamily="34" charset="0"/>
            </a:endParaRPr>
          </a:p>
        </p:txBody>
      </p:sp>
      <p:sp>
        <p:nvSpPr>
          <p:cNvPr id="72707" name="灯片编号占位符 3">
            <a:extLst>
              <a:ext uri="{FF2B5EF4-FFF2-40B4-BE49-F238E27FC236}">
                <a16:creationId xmlns:a16="http://schemas.microsoft.com/office/drawing/2014/main" id="{2946B13A-1AFE-D84C-BFF9-058DD84F570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2EB6757-6FC7-444B-AEFB-AB716728416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幻灯片图像占位符 1">
            <a:extLst>
              <a:ext uri="{FF2B5EF4-FFF2-40B4-BE49-F238E27FC236}">
                <a16:creationId xmlns:a16="http://schemas.microsoft.com/office/drawing/2014/main" id="{4CC6A279-9E81-4944-96DE-F3EEDB984C08}"/>
              </a:ext>
            </a:extLst>
          </p:cNvPr>
          <p:cNvSpPr>
            <a:spLocks noGrp="1" noRot="1" noChangeAspect="1" noChangeArrowheads="1" noTextEdit="1"/>
          </p:cNvSpPr>
          <p:nvPr>
            <p:ph type="sldImg"/>
          </p:nvPr>
        </p:nvSpPr>
        <p:spPr>
          <a:ln/>
        </p:spPr>
      </p:sp>
      <p:sp>
        <p:nvSpPr>
          <p:cNvPr id="74754" name="备注占位符 2">
            <a:extLst>
              <a:ext uri="{FF2B5EF4-FFF2-40B4-BE49-F238E27FC236}">
                <a16:creationId xmlns:a16="http://schemas.microsoft.com/office/drawing/2014/main" id="{F205A072-5F9F-A140-B74D-5DA23F52A9C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Cached data are either private or shared.</a:t>
            </a:r>
            <a:endParaRPr lang="zh-CN" altLang="en-US">
              <a:latin typeface="Arial" panose="020B0604020202020204" pitchFamily="34" charset="0"/>
            </a:endParaRPr>
          </a:p>
        </p:txBody>
      </p:sp>
      <p:sp>
        <p:nvSpPr>
          <p:cNvPr id="74755" name="灯片编号占位符 3">
            <a:extLst>
              <a:ext uri="{FF2B5EF4-FFF2-40B4-BE49-F238E27FC236}">
                <a16:creationId xmlns:a16="http://schemas.microsoft.com/office/drawing/2014/main" id="{6825013B-AB86-224E-9363-CF76D0BE8A3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9088370-610D-7F44-9263-325344F8808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幻灯片图像占位符 1">
            <a:extLst>
              <a:ext uri="{FF2B5EF4-FFF2-40B4-BE49-F238E27FC236}">
                <a16:creationId xmlns:a16="http://schemas.microsoft.com/office/drawing/2014/main" id="{C91FE17F-EABB-C244-9276-8439F2E46213}"/>
              </a:ext>
            </a:extLst>
          </p:cNvPr>
          <p:cNvSpPr>
            <a:spLocks noGrp="1" noRot="1" noChangeAspect="1" noChangeArrowheads="1" noTextEdit="1"/>
          </p:cNvSpPr>
          <p:nvPr>
            <p:ph type="sldImg"/>
          </p:nvPr>
        </p:nvSpPr>
        <p:spPr>
          <a:ln/>
        </p:spPr>
      </p:sp>
      <p:sp>
        <p:nvSpPr>
          <p:cNvPr id="76802" name="备注占位符 2">
            <a:extLst>
              <a:ext uri="{FF2B5EF4-FFF2-40B4-BE49-F238E27FC236}">
                <a16:creationId xmlns:a16="http://schemas.microsoft.com/office/drawing/2014/main" id="{E0430D32-E3C4-C046-9318-4495BA66C90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Private data can be used by only a single processor.</a:t>
            </a:r>
            <a:endParaRPr lang="zh-CN" altLang="en-US">
              <a:latin typeface="Arial" panose="020B0604020202020204" pitchFamily="34" charset="0"/>
            </a:endParaRPr>
          </a:p>
        </p:txBody>
      </p:sp>
      <p:sp>
        <p:nvSpPr>
          <p:cNvPr id="76803" name="灯片编号占位符 3">
            <a:extLst>
              <a:ext uri="{FF2B5EF4-FFF2-40B4-BE49-F238E27FC236}">
                <a16:creationId xmlns:a16="http://schemas.microsoft.com/office/drawing/2014/main" id="{83175D2D-5CD0-E243-907C-75F580B7AE0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13071F6-133D-074A-8F7E-5269D4A5D41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a:extLst>
              <a:ext uri="{FF2B5EF4-FFF2-40B4-BE49-F238E27FC236}">
                <a16:creationId xmlns:a16="http://schemas.microsoft.com/office/drawing/2014/main" id="{01AB1ED3-F9BA-5347-804C-EB3C7421CABE}"/>
              </a:ext>
            </a:extLst>
          </p:cNvPr>
          <p:cNvSpPr>
            <a:spLocks noGrp="1" noRot="1" noChangeAspect="1" noChangeArrowheads="1" noTextEdit="1"/>
          </p:cNvSpPr>
          <p:nvPr>
            <p:ph type="sldImg"/>
          </p:nvPr>
        </p:nvSpPr>
        <p:spPr>
          <a:ln/>
        </p:spPr>
      </p:sp>
      <p:sp>
        <p:nvSpPr>
          <p:cNvPr id="78850" name="备注占位符 2">
            <a:extLst>
              <a:ext uri="{FF2B5EF4-FFF2-40B4-BE49-F238E27FC236}">
                <a16:creationId xmlns:a16="http://schemas.microsoft.com/office/drawing/2014/main" id="{98DC6AD7-EEE2-0F4F-8410-B7E7E26DAB1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While shared data can be used by multiple processors,</a:t>
            </a:r>
          </a:p>
          <a:p>
            <a:r>
              <a:rPr lang="en-US" altLang="zh-CN">
                <a:latin typeface="Arial" panose="020B0604020202020204" pitchFamily="34" charset="0"/>
              </a:rPr>
              <a:t>Shared data may be replicated in multiple caches to reduce access latency</a:t>
            </a:r>
            <a:endParaRPr lang="zh-CN" altLang="en-US">
              <a:latin typeface="Arial" panose="020B0604020202020204" pitchFamily="34" charset="0"/>
            </a:endParaRPr>
          </a:p>
        </p:txBody>
      </p:sp>
      <p:sp>
        <p:nvSpPr>
          <p:cNvPr id="78851" name="灯片编号占位符 3">
            <a:extLst>
              <a:ext uri="{FF2B5EF4-FFF2-40B4-BE49-F238E27FC236}">
                <a16:creationId xmlns:a16="http://schemas.microsoft.com/office/drawing/2014/main" id="{EEA35B9E-859B-2344-AF5F-1ED0D215BA4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AF3646C-208D-5E45-AD63-E846ACBB85F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幻灯片图像占位符 1">
            <a:extLst>
              <a:ext uri="{FF2B5EF4-FFF2-40B4-BE49-F238E27FC236}">
                <a16:creationId xmlns:a16="http://schemas.microsoft.com/office/drawing/2014/main" id="{982EA8D9-8F77-E44E-B296-52D1FCBA2FE8}"/>
              </a:ext>
            </a:extLst>
          </p:cNvPr>
          <p:cNvSpPr>
            <a:spLocks noGrp="1" noRot="1" noChangeAspect="1" noChangeArrowheads="1" noTextEdit="1"/>
          </p:cNvSpPr>
          <p:nvPr>
            <p:ph type="sldImg"/>
          </p:nvPr>
        </p:nvSpPr>
        <p:spPr>
          <a:ln/>
        </p:spPr>
      </p:sp>
      <p:sp>
        <p:nvSpPr>
          <p:cNvPr id="80898" name="备注占位符 2">
            <a:extLst>
              <a:ext uri="{FF2B5EF4-FFF2-40B4-BE49-F238E27FC236}">
                <a16:creationId xmlns:a16="http://schemas.microsoft.com/office/drawing/2014/main" id="{F28EA797-C193-1648-B0EF-7D22A397F3E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For replicated data across different caches, additional precautions are needed to guarantee their coherence.</a:t>
            </a:r>
          </a:p>
          <a:p>
            <a:r>
              <a:rPr lang="en-US" altLang="zh-CN">
                <a:latin typeface="Arial" panose="020B0604020202020204" pitchFamily="34" charset="0"/>
              </a:rPr>
              <a:t>Otherwise, different processors may have different values of the same memory location.</a:t>
            </a:r>
            <a:endParaRPr lang="zh-CN" altLang="en-US">
              <a:latin typeface="Arial" panose="020B0604020202020204" pitchFamily="34" charset="0"/>
            </a:endParaRPr>
          </a:p>
        </p:txBody>
      </p:sp>
      <p:sp>
        <p:nvSpPr>
          <p:cNvPr id="80899" name="灯片编号占位符 3">
            <a:extLst>
              <a:ext uri="{FF2B5EF4-FFF2-40B4-BE49-F238E27FC236}">
                <a16:creationId xmlns:a16="http://schemas.microsoft.com/office/drawing/2014/main" id="{8E229D84-4923-2645-8E5E-2AF70F36BE7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3A7BF5B-9AD1-5146-9379-1C186281A4A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幻灯片图像占位符 1">
            <a:extLst>
              <a:ext uri="{FF2B5EF4-FFF2-40B4-BE49-F238E27FC236}">
                <a16:creationId xmlns:a16="http://schemas.microsoft.com/office/drawing/2014/main" id="{066BAE2A-3E6D-ED46-86D0-0718BE006390}"/>
              </a:ext>
            </a:extLst>
          </p:cNvPr>
          <p:cNvSpPr>
            <a:spLocks noGrp="1" noRot="1" noChangeAspect="1" noChangeArrowheads="1" noTextEdit="1"/>
          </p:cNvSpPr>
          <p:nvPr>
            <p:ph type="sldImg"/>
          </p:nvPr>
        </p:nvSpPr>
        <p:spPr>
          <a:ln/>
        </p:spPr>
      </p:sp>
      <p:sp>
        <p:nvSpPr>
          <p:cNvPr id="82946" name="备注占位符 2">
            <a:extLst>
              <a:ext uri="{FF2B5EF4-FFF2-40B4-BE49-F238E27FC236}">
                <a16:creationId xmlns:a16="http://schemas.microsoft.com/office/drawing/2014/main" id="{38E969A3-7A66-9645-B9F1-C153DF7E408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The problem concerning whether the value of shared data is identical in different caches is called cache coherence problem.</a:t>
            </a:r>
          </a:p>
          <a:p>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Figure5.3 The cache coherence problem for a single memory location(X), read and written by two processors (A and B). We initially assume that neither cache contains the variable and that X has the value 1. We also assume a write- through cache; a write-back cache adds some additional but similar complications. After the value of X has been written by A, A’s cache and the memory both contain the new value, but B’s cache does not, and if B reads the value of X it will receive 1! </a:t>
            </a:r>
            <a:endParaRPr lang="en-US" dirty="0"/>
          </a:p>
        </p:txBody>
      </p:sp>
      <p:sp>
        <p:nvSpPr>
          <p:cNvPr id="82947" name="灯片编号占位符 3">
            <a:extLst>
              <a:ext uri="{FF2B5EF4-FFF2-40B4-BE49-F238E27FC236}">
                <a16:creationId xmlns:a16="http://schemas.microsoft.com/office/drawing/2014/main" id="{1179C6E6-C36D-154B-84C2-B3C655DDC01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48BE16F-3306-1342-BDDC-BAFE101A321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幻灯片图像占位符 1">
            <a:extLst>
              <a:ext uri="{FF2B5EF4-FFF2-40B4-BE49-F238E27FC236}">
                <a16:creationId xmlns:a16="http://schemas.microsoft.com/office/drawing/2014/main" id="{1D150398-7230-EC49-8723-6E02DBCD1697}"/>
              </a:ext>
            </a:extLst>
          </p:cNvPr>
          <p:cNvSpPr>
            <a:spLocks noGrp="1" noRot="1" noChangeAspect="1" noChangeArrowheads="1" noTextEdit="1"/>
          </p:cNvSpPr>
          <p:nvPr>
            <p:ph type="sldImg"/>
          </p:nvPr>
        </p:nvSpPr>
        <p:spPr>
          <a:ln/>
        </p:spPr>
      </p:sp>
      <p:sp>
        <p:nvSpPr>
          <p:cNvPr id="90114" name="备注占位符 2">
            <a:extLst>
              <a:ext uri="{FF2B5EF4-FFF2-40B4-BE49-F238E27FC236}">
                <a16:creationId xmlns:a16="http://schemas.microsoft.com/office/drawing/2014/main" id="{CA6F5F5C-5112-1544-83B3-E626A155B52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As we mentioned, address translation relies heavily on page table, which records the mapping from virtual page number to physical page number.</a:t>
            </a:r>
          </a:p>
          <a:p>
            <a:r>
              <a:rPr lang="en-US" altLang="zh-CN">
                <a:latin typeface="Arial" panose="020B0604020202020204" pitchFamily="34" charset="0"/>
                <a:ea typeface="宋体" panose="02010600030101010101" pitchFamily="2" charset="-122"/>
              </a:rPr>
              <a:t>Given a virtual address, we first use its virtual page number as index to query the page table and find its corresponding physical page number.</a:t>
            </a:r>
          </a:p>
          <a:p>
            <a:r>
              <a:rPr lang="en-US" altLang="zh-CN">
                <a:latin typeface="Arial" panose="020B0604020202020204" pitchFamily="34" charset="0"/>
                <a:ea typeface="宋体" panose="02010600030101010101" pitchFamily="2" charset="-122"/>
              </a:rPr>
              <a:t>Then concatenating the physical page number with the page offset in virtual address, we get the physical address.</a:t>
            </a:r>
            <a:endParaRPr lang="zh-CN" altLang="en-US">
              <a:latin typeface="Arial" panose="020B0604020202020204" pitchFamily="34" charset="0"/>
              <a:ea typeface="宋体" panose="02010600030101010101" pitchFamily="2" charset="-122"/>
            </a:endParaRPr>
          </a:p>
        </p:txBody>
      </p:sp>
      <p:sp>
        <p:nvSpPr>
          <p:cNvPr id="90115" name="灯片编号占位符 3">
            <a:extLst>
              <a:ext uri="{FF2B5EF4-FFF2-40B4-BE49-F238E27FC236}">
                <a16:creationId xmlns:a16="http://schemas.microsoft.com/office/drawing/2014/main" id="{895CD0FC-1618-D949-9E71-DCFBFAA7BE4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A860EC8-2BE9-D141-9D0D-02F239A4B54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幻灯片图像占位符 1">
            <a:extLst>
              <a:ext uri="{FF2B5EF4-FFF2-40B4-BE49-F238E27FC236}">
                <a16:creationId xmlns:a16="http://schemas.microsoft.com/office/drawing/2014/main" id="{BBF53194-6FF2-9C41-A17D-E351D511B366}"/>
              </a:ext>
            </a:extLst>
          </p:cNvPr>
          <p:cNvSpPr>
            <a:spLocks noGrp="1" noRot="1" noChangeAspect="1" noChangeArrowheads="1" noTextEdit="1"/>
          </p:cNvSpPr>
          <p:nvPr>
            <p:ph type="sldImg"/>
          </p:nvPr>
        </p:nvSpPr>
        <p:spPr>
          <a:ln/>
        </p:spPr>
      </p:sp>
      <p:sp>
        <p:nvSpPr>
          <p:cNvPr id="84994" name="备注占位符 2">
            <a:extLst>
              <a:ext uri="{FF2B5EF4-FFF2-40B4-BE49-F238E27FC236}">
                <a16:creationId xmlns:a16="http://schemas.microsoft.com/office/drawing/2014/main" id="{5F1303C7-87EA-1C46-889D-41F70C5BC77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The cache coherence problem is interested in two states of cached data.</a:t>
            </a:r>
          </a:p>
          <a:p>
            <a:r>
              <a:rPr lang="en-US" altLang="zh-CN">
                <a:latin typeface="Arial" panose="020B0604020202020204" pitchFamily="34" charset="0"/>
              </a:rPr>
              <a:t>Global state is defined by main memory;</a:t>
            </a:r>
          </a:p>
          <a:p>
            <a:r>
              <a:rPr lang="en-US" altLang="zh-CN">
                <a:latin typeface="Arial" panose="020B0604020202020204" pitchFamily="34" charset="0"/>
              </a:rPr>
              <a:t>Local state is defined by individual caches.</a:t>
            </a:r>
          </a:p>
        </p:txBody>
      </p:sp>
      <p:sp>
        <p:nvSpPr>
          <p:cNvPr id="84995" name="灯片编号占位符 3">
            <a:extLst>
              <a:ext uri="{FF2B5EF4-FFF2-40B4-BE49-F238E27FC236}">
                <a16:creationId xmlns:a16="http://schemas.microsoft.com/office/drawing/2014/main" id="{E633C12F-9A5C-864A-B7A1-B357A578C2E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0B8003B-7D73-B24D-AE9C-C04A9955E94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幻灯片图像占位符 1">
            <a:extLst>
              <a:ext uri="{FF2B5EF4-FFF2-40B4-BE49-F238E27FC236}">
                <a16:creationId xmlns:a16="http://schemas.microsoft.com/office/drawing/2014/main" id="{9D47C602-35BD-8346-B639-4FABA8B5C10C}"/>
              </a:ext>
            </a:extLst>
          </p:cNvPr>
          <p:cNvSpPr>
            <a:spLocks noGrp="1" noRot="1" noChangeAspect="1" noChangeArrowheads="1" noTextEdit="1"/>
          </p:cNvSpPr>
          <p:nvPr>
            <p:ph type="sldImg"/>
          </p:nvPr>
        </p:nvSpPr>
        <p:spPr>
          <a:ln/>
        </p:spPr>
      </p:sp>
      <p:sp>
        <p:nvSpPr>
          <p:cNvPr id="87042" name="备注占位符 2">
            <a:extLst>
              <a:ext uri="{FF2B5EF4-FFF2-40B4-BE49-F238E27FC236}">
                <a16:creationId xmlns:a16="http://schemas.microsoft.com/office/drawing/2014/main" id="{10724746-AE60-2441-8E0C-669A94EF5B8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Consistency is about ordering of all memory operations from different processors (i.e., to different memory locations).</a:t>
            </a:r>
          </a:p>
          <a:p>
            <a:r>
              <a:rPr lang="en-US" altLang="zh-CN" dirty="0">
                <a:latin typeface="Arial" panose="020B0604020202020204" pitchFamily="34" charset="0"/>
              </a:rPr>
              <a:t>Global ordering of accesses to all memory locations.</a:t>
            </a:r>
          </a:p>
          <a:p>
            <a:endParaRPr lang="en-US" altLang="zh-CN" dirty="0">
              <a:latin typeface="Arial" panose="020B0604020202020204" pitchFamily="34" charset="0"/>
            </a:endParaRPr>
          </a:p>
          <a:p>
            <a:r>
              <a:rPr lang="en-US" altLang="zh-CN" dirty="0">
                <a:latin typeface="Arial" panose="020B0604020202020204" pitchFamily="34" charset="0"/>
              </a:rPr>
              <a:t>Coherence is about ordering of operations from different processors to the same memory location.</a:t>
            </a:r>
          </a:p>
          <a:p>
            <a:r>
              <a:rPr lang="en-US" altLang="zh-CN" dirty="0">
                <a:latin typeface="Arial" panose="020B0604020202020204" pitchFamily="34" charset="0"/>
              </a:rPr>
              <a:t>Local ordering of accesses to each cache block.</a:t>
            </a:r>
          </a:p>
          <a:p>
            <a:endParaRPr lang="en-US" altLang="zh-CN" dirty="0">
              <a:latin typeface="Arial" panose="020B0604020202020204" pitchFamily="34" charset="0"/>
            </a:endParaRPr>
          </a:p>
          <a:p>
            <a:r>
              <a:rPr lang="en-US" altLang="zh-CN" dirty="0">
                <a:latin typeface="Arial" panose="020B0604020202020204" pitchFamily="34" charset="0"/>
              </a:rPr>
              <a:t>Cache coherence, memory consistency</a:t>
            </a:r>
          </a:p>
          <a:p>
            <a:r>
              <a:rPr lang="en-US" altLang="en-CN" dirty="0">
                <a:latin typeface="Arial" panose="020B0604020202020204" pitchFamily="34" charset="0"/>
                <a:hlinkClick r:id="rId3"/>
              </a:rPr>
              <a:t>https://www.quora.com/What-is-the-difference-between-cache-consistency-and-cache-coherence</a:t>
            </a:r>
            <a:endParaRPr lang="en-US" altLang="en-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Quote from Aamir </a:t>
            </a:r>
            <a:r>
              <a:rPr lang="en-US" altLang="zh-CN" dirty="0" err="1">
                <a:latin typeface="Arial" panose="020B0604020202020204" pitchFamily="34" charset="0"/>
              </a:rPr>
              <a:t>Ogna</a:t>
            </a:r>
            <a:r>
              <a:rPr lang="en-US" altLang="zh-CN" dirty="0">
                <a:latin typeface="Arial" panose="020B0604020202020204" pitchFamily="34" charset="0"/>
              </a:rPr>
              <a:t>, CPU Verification Engineer</a:t>
            </a:r>
          </a:p>
          <a:p>
            <a:pPr rtl="0"/>
            <a:r>
              <a:rPr lang="en-US" altLang="zh-CN" dirty="0">
                <a:latin typeface="Arial" panose="020B0604020202020204" pitchFamily="34" charset="0"/>
              </a:rPr>
              <a:t>“</a:t>
            </a:r>
            <a:br>
              <a:rPr lang="en-US" sz="1200" b="0" i="0" kern="1200" dirty="0">
                <a:solidFill>
                  <a:schemeClr val="tx1"/>
                </a:solidFill>
                <a:effectLst/>
                <a:latin typeface="Arial" charset="0"/>
                <a:ea typeface="宋体" charset="-122"/>
                <a:cs typeface="+mn-cs"/>
              </a:rPr>
            </a:br>
            <a:r>
              <a:rPr lang="en-US" sz="1200" b="0" i="0" kern="1200" dirty="0">
                <a:solidFill>
                  <a:schemeClr val="tx1"/>
                </a:solidFill>
                <a:effectLst/>
                <a:latin typeface="Arial" charset="0"/>
                <a:ea typeface="宋体" charset="-122"/>
                <a:cs typeface="+mn-cs"/>
              </a:rPr>
              <a:t>As far as I know, there's no such thing is "cache" consistency. What you are referring to is probably memory consistency.</a:t>
            </a:r>
          </a:p>
          <a:p>
            <a:pPr rtl="0"/>
            <a:r>
              <a:rPr lang="en-US" sz="1200" b="0" i="0" kern="1200" dirty="0">
                <a:solidFill>
                  <a:schemeClr val="tx1"/>
                </a:solidFill>
                <a:effectLst/>
                <a:latin typeface="Arial" charset="0"/>
                <a:ea typeface="宋体" charset="-122"/>
                <a:cs typeface="+mn-cs"/>
              </a:rPr>
              <a:t>Cache coherency is relevant in a multicore system where each processor has a private L1 cache and at least one other level is shared. Memory consistency is relevant whether there are caches or not.</a:t>
            </a:r>
          </a:p>
          <a:p>
            <a:pPr rtl="0"/>
            <a:r>
              <a:rPr lang="en-US" sz="1200" b="0" i="0" kern="1200" dirty="0">
                <a:solidFill>
                  <a:schemeClr val="tx1"/>
                </a:solidFill>
                <a:effectLst/>
                <a:latin typeface="Arial" charset="0"/>
                <a:ea typeface="宋体" charset="-122"/>
                <a:cs typeface="+mn-cs"/>
              </a:rPr>
              <a:t>I like the way my professor taught it so I'll give the same example:</a:t>
            </a:r>
          </a:p>
          <a:p>
            <a:pPr rtl="0"/>
            <a:r>
              <a:rPr lang="en-US" sz="1200" b="0" i="0" kern="1200" dirty="0">
                <a:solidFill>
                  <a:schemeClr val="tx1"/>
                </a:solidFill>
                <a:effectLst/>
                <a:latin typeface="Arial" charset="0"/>
                <a:ea typeface="宋体" charset="-122"/>
                <a:cs typeface="+mn-cs"/>
              </a:rPr>
              <a:t>Let's say you are the main memory and you have two friends A and B who are two cores in a multicore environment:</a:t>
            </a:r>
          </a:p>
          <a:p>
            <a:pPr rtl="0"/>
            <a:r>
              <a:rPr lang="en-US" sz="1200" b="0" i="1" kern="1200" dirty="0">
                <a:solidFill>
                  <a:schemeClr val="tx1"/>
                </a:solidFill>
                <a:effectLst/>
                <a:latin typeface="Arial" charset="0"/>
                <a:ea typeface="宋体" charset="-122"/>
                <a:cs typeface="+mn-cs"/>
              </a:rPr>
              <a:t>A wants to go for a movie on Saturday. So he texts you asking for a good time. You reply back saying 9 PM is a good time. A gets the text, reads it and he is happy. He is also expecting you to co-ordinate the times with B.</a:t>
            </a:r>
            <a:endParaRPr lang="en-US" sz="1200" b="0" i="0" kern="1200" dirty="0">
              <a:solidFill>
                <a:schemeClr val="tx1"/>
              </a:solidFill>
              <a:effectLst/>
              <a:latin typeface="Arial" charset="0"/>
              <a:ea typeface="宋体" charset="-122"/>
              <a:cs typeface="+mn-cs"/>
            </a:endParaRPr>
          </a:p>
          <a:p>
            <a:pPr rtl="0"/>
            <a:r>
              <a:rPr lang="en-US" sz="1200" b="0" i="1" kern="1200" dirty="0">
                <a:solidFill>
                  <a:schemeClr val="tx1"/>
                </a:solidFill>
                <a:effectLst/>
                <a:latin typeface="Arial" charset="0"/>
                <a:ea typeface="宋体" charset="-122"/>
                <a:cs typeface="+mn-cs"/>
              </a:rPr>
              <a:t>A few minutes later, B texts you asking for the time of the movie. You send him the same reply you sent to A, 9 PM. At this point in time, all three of you are agreeing on the same time, that is to say, all of you have the same copy of data.</a:t>
            </a:r>
            <a:endParaRPr lang="en-US" sz="1200" b="0" i="0" kern="1200" dirty="0">
              <a:solidFill>
                <a:schemeClr val="tx1"/>
              </a:solidFill>
              <a:effectLst/>
              <a:latin typeface="Arial" charset="0"/>
              <a:ea typeface="宋体" charset="-122"/>
              <a:cs typeface="+mn-cs"/>
            </a:endParaRPr>
          </a:p>
          <a:p>
            <a:pPr rtl="0"/>
            <a:r>
              <a:rPr lang="en-US" sz="1200" b="0" i="1" kern="1200" dirty="0">
                <a:solidFill>
                  <a:schemeClr val="tx1"/>
                </a:solidFill>
                <a:effectLst/>
                <a:latin typeface="Arial" charset="0"/>
                <a:ea typeface="宋体" charset="-122"/>
                <a:cs typeface="+mn-cs"/>
              </a:rPr>
              <a:t>Something comes up in B's calendar and he needs to reschedule it. So he texts you saying instead of 9, you all will go for the movie at 10 PM. You get the text and your timing is updated. But you fail to pass on this message to A, who still thinks 9 PM is on.</a:t>
            </a:r>
            <a:endParaRPr lang="en-US" sz="1200" b="0" i="0" kern="1200" dirty="0">
              <a:solidFill>
                <a:schemeClr val="tx1"/>
              </a:solidFill>
              <a:effectLst/>
              <a:latin typeface="Arial" charset="0"/>
              <a:ea typeface="宋体" charset="-122"/>
              <a:cs typeface="+mn-cs"/>
            </a:endParaRPr>
          </a:p>
          <a:p>
            <a:pPr rtl="0"/>
            <a:r>
              <a:rPr lang="en-US" sz="1200" b="0" i="1" kern="1200" dirty="0">
                <a:solidFill>
                  <a:schemeClr val="tx1"/>
                </a:solidFill>
                <a:effectLst/>
                <a:latin typeface="Arial" charset="0"/>
                <a:ea typeface="宋体" charset="-122"/>
                <a:cs typeface="+mn-cs"/>
              </a:rPr>
              <a:t>At this point, you (main memory) and B (one of the cores) have the same data, but A (another core) has stale data, since the "write" to the data by B was never propagated to A. A will still show up at 9 PM for the movie, won't find either of you, get pissed off and watch the movie all alone, live texting you the entire story spoiling everything for you!</a:t>
            </a:r>
            <a:endParaRPr lang="en-US" sz="1200" b="0" i="0" kern="1200" dirty="0">
              <a:solidFill>
                <a:schemeClr val="tx1"/>
              </a:solidFill>
              <a:effectLst/>
              <a:latin typeface="Arial" charset="0"/>
              <a:ea typeface="宋体" charset="-122"/>
              <a:cs typeface="+mn-cs"/>
            </a:endParaRPr>
          </a:p>
          <a:p>
            <a:pPr rtl="0"/>
            <a:r>
              <a:rPr lang="en-US" sz="1200" b="0" i="0" kern="1200" dirty="0">
                <a:solidFill>
                  <a:schemeClr val="tx1"/>
                </a:solidFill>
                <a:effectLst/>
                <a:latin typeface="Arial" charset="0"/>
                <a:ea typeface="宋体" charset="-122"/>
                <a:cs typeface="+mn-cs"/>
              </a:rPr>
              <a:t>This is what cache coherency is all about. It's about making sure that every private copy is the same everywhere and if any changes are made, those changes are propagated to every private cache.</a:t>
            </a:r>
          </a:p>
          <a:p>
            <a:pPr rtl="0"/>
            <a:r>
              <a:rPr lang="en-US" sz="1200" b="0" i="0" kern="1200" dirty="0">
                <a:solidFill>
                  <a:schemeClr val="tx1"/>
                </a:solidFill>
                <a:effectLst/>
                <a:latin typeface="Arial" charset="0"/>
                <a:ea typeface="宋体" charset="-122"/>
                <a:cs typeface="+mn-cs"/>
              </a:rPr>
              <a:t>We can use the same example to understand memory consistency as well, but in this case, you are also a core:</a:t>
            </a:r>
          </a:p>
          <a:p>
            <a:pPr rtl="0"/>
            <a:r>
              <a:rPr lang="en-US" sz="1200" b="0" i="1" kern="1200" dirty="0">
                <a:solidFill>
                  <a:schemeClr val="tx1"/>
                </a:solidFill>
                <a:effectLst/>
                <a:latin typeface="Arial" charset="0"/>
                <a:ea typeface="宋体" charset="-122"/>
                <a:cs typeface="+mn-cs"/>
              </a:rPr>
              <a:t>A wants to go for the movie on Saturday at 9 PM. So he sends out a text_1 saying "Movie at 9" to both, you and B. A few minutes later, his plan changes and now he wants to watch it at 10 PM instead. So he sends out another text_2 saying "Movie at 10". So both, you and B are informed of the time changes, but something funky happens.</a:t>
            </a:r>
            <a:endParaRPr lang="en-US" sz="1200" b="0" i="0" kern="1200" dirty="0">
              <a:solidFill>
                <a:schemeClr val="tx1"/>
              </a:solidFill>
              <a:effectLst/>
              <a:latin typeface="Arial" charset="0"/>
              <a:ea typeface="宋体" charset="-122"/>
              <a:cs typeface="+mn-cs"/>
            </a:endParaRPr>
          </a:p>
          <a:p>
            <a:pPr rtl="0"/>
            <a:r>
              <a:rPr lang="en-US" sz="1200" b="0" i="1" kern="1200" dirty="0">
                <a:solidFill>
                  <a:schemeClr val="tx1"/>
                </a:solidFill>
                <a:effectLst/>
                <a:latin typeface="Arial" charset="0"/>
                <a:ea typeface="宋体" charset="-122"/>
                <a:cs typeface="+mn-cs"/>
              </a:rPr>
              <a:t>B's telephone network is crappy and he receives the text_2 BEFORE text_1. B is thinking the initial plan was 10 PM that got moved to 9 while you are thinking it was 9 PM that got moved to 10. In this case, both of you got updated copies, but at different times in a different order. Either ways, someone is going to get pissed and spoil the movie for the others.</a:t>
            </a:r>
            <a:endParaRPr lang="en-US" sz="1200" b="0" i="0" kern="1200" dirty="0">
              <a:solidFill>
                <a:schemeClr val="tx1"/>
              </a:solidFill>
              <a:effectLst/>
              <a:latin typeface="Arial" charset="0"/>
              <a:ea typeface="宋体" charset="-122"/>
              <a:cs typeface="+mn-cs"/>
            </a:endParaRPr>
          </a:p>
          <a:p>
            <a:pPr rtl="0"/>
            <a:r>
              <a:rPr lang="en-US" sz="1200" b="0" i="0" kern="1200" dirty="0">
                <a:solidFill>
                  <a:schemeClr val="tx1"/>
                </a:solidFill>
                <a:effectLst/>
                <a:latin typeface="Arial" charset="0"/>
                <a:ea typeface="宋体" charset="-122"/>
                <a:cs typeface="+mn-cs"/>
              </a:rPr>
              <a:t>This is memory consistency. It's not enough that a core sees the write happening to shared data, it's also important that they see the writes in the same order as other cores. Otherwise, data will be </a:t>
            </a:r>
            <a:r>
              <a:rPr lang="en-US" sz="1200" b="0" i="1" kern="1200" dirty="0">
                <a:solidFill>
                  <a:schemeClr val="tx1"/>
                </a:solidFill>
                <a:effectLst/>
                <a:latin typeface="Arial" charset="0"/>
                <a:ea typeface="宋体" charset="-122"/>
                <a:cs typeface="+mn-cs"/>
              </a:rPr>
              <a:t>inconsistent</a:t>
            </a:r>
            <a:r>
              <a:rPr lang="en-US" sz="1200" b="0" i="0" kern="1200" dirty="0">
                <a:solidFill>
                  <a:schemeClr val="tx1"/>
                </a:solidFill>
                <a:effectLst/>
                <a:latin typeface="Arial" charset="0"/>
                <a:ea typeface="宋体" charset="-122"/>
                <a:cs typeface="+mn-cs"/>
              </a:rPr>
              <a:t> across cores.</a:t>
            </a:r>
          </a:p>
          <a:p>
            <a:pPr rtl="0"/>
            <a:r>
              <a:rPr lang="en-US" sz="1200" b="0" i="0" kern="1200" dirty="0">
                <a:solidFill>
                  <a:schemeClr val="tx1"/>
                </a:solidFill>
                <a:effectLst/>
                <a:latin typeface="Arial" charset="0"/>
                <a:ea typeface="宋体" charset="-122"/>
                <a:cs typeface="+mn-cs"/>
              </a:rPr>
              <a:t>Hope this helps.</a:t>
            </a:r>
          </a:p>
          <a:p>
            <a:r>
              <a:rPr lang="en-US" altLang="zh-CN" dirty="0">
                <a:latin typeface="Arial" panose="020B0604020202020204" pitchFamily="34" charset="0"/>
              </a:rPr>
              <a:t>”</a:t>
            </a:r>
          </a:p>
          <a:p>
            <a:endParaRPr lang="en-US" altLang="zh-CN" dirty="0">
              <a:latin typeface="Arial" panose="020B0604020202020204" pitchFamily="34" charset="0"/>
            </a:endParaRPr>
          </a:p>
          <a:p>
            <a:endParaRPr lang="zh-CN" altLang="en-US" dirty="0">
              <a:latin typeface="Arial" panose="020B0604020202020204" pitchFamily="34" charset="0"/>
            </a:endParaRPr>
          </a:p>
        </p:txBody>
      </p:sp>
      <p:sp>
        <p:nvSpPr>
          <p:cNvPr id="87043" name="灯片编号占位符 3">
            <a:extLst>
              <a:ext uri="{FF2B5EF4-FFF2-40B4-BE49-F238E27FC236}">
                <a16:creationId xmlns:a16="http://schemas.microsoft.com/office/drawing/2014/main" id="{2CE1E65D-8282-904A-BCB7-81B5C47DD82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D15345A-8D5E-1D40-8462-38F45ED084E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 first property simply preserves program order—we expect this property to </a:t>
            </a:r>
            <a:endParaRPr lang="en-US" dirty="0">
              <a:effectLst/>
            </a:endParaRPr>
          </a:p>
          <a:p>
            <a:r>
              <a:rPr lang="en-US" sz="1200" kern="1200" dirty="0">
                <a:solidFill>
                  <a:schemeClr val="tx1"/>
                </a:solidFill>
                <a:effectLst/>
                <a:latin typeface="Arial" charset="0"/>
                <a:ea typeface="宋体" charset="-122"/>
                <a:cs typeface="+mn-cs"/>
              </a:rPr>
              <a:t>be true even in uniprocessors.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063183682"/>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second property defines the notion of what it means to have a coherent view of memory: if a processor could continuously read an old data value, we would clearly say that memory was incoherent.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827749227"/>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Slide Image Placeholder 1">
            <a:extLst>
              <a:ext uri="{FF2B5EF4-FFF2-40B4-BE49-F238E27FC236}">
                <a16:creationId xmlns:a16="http://schemas.microsoft.com/office/drawing/2014/main" id="{7F91D485-1C1A-1C41-87FD-A8D5D5EA43CD}"/>
              </a:ext>
            </a:extLst>
          </p:cNvPr>
          <p:cNvSpPr>
            <a:spLocks noGrp="1" noRot="1" noChangeAspect="1" noChangeArrowheads="1" noTextEdit="1"/>
          </p:cNvSpPr>
          <p:nvPr>
            <p:ph type="sldImg"/>
          </p:nvPr>
        </p:nvSpPr>
        <p:spPr>
          <a:ln/>
        </p:spPr>
      </p:sp>
      <p:sp>
        <p:nvSpPr>
          <p:cNvPr id="91138" name="Notes Placeholder 2">
            <a:extLst>
              <a:ext uri="{FF2B5EF4-FFF2-40B4-BE49-F238E27FC236}">
                <a16:creationId xmlns:a16="http://schemas.microsoft.com/office/drawing/2014/main" id="{5073E421-8F4B-4748-9DB0-6405FCDC7D0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Writes to the same location are </a:t>
            </a:r>
            <a:r>
              <a:rPr lang="en-US" altLang="en-CN" i="1" dirty="0">
                <a:latin typeface="Arial" panose="020B0604020202020204" pitchFamily="34" charset="0"/>
              </a:rPr>
              <a:t>serialized</a:t>
            </a:r>
            <a:r>
              <a:rPr lang="en-US" altLang="en-CN" dirty="0">
                <a:latin typeface="Arial" panose="020B0604020202020204" pitchFamily="34" charset="0"/>
              </a:rPr>
              <a:t>; that is, two writes to the same location by any two processors are seen in the same order by all processors. For example, if the values 1 and then 2 are written to a location, processors can never read the value of the location as 2 and then later read it as 1. </a:t>
            </a:r>
          </a:p>
          <a:p>
            <a:endParaRPr lang="en-CN" altLang="en-CN" dirty="0">
              <a:latin typeface="Arial" panose="020B0604020202020204" pitchFamily="34" charset="0"/>
            </a:endParaRPr>
          </a:p>
          <a:p>
            <a:r>
              <a:rPr lang="en-US" altLang="en-CN" dirty="0">
                <a:latin typeface="Arial" panose="020B0604020202020204" pitchFamily="34" charset="0"/>
              </a:rPr>
              <a:t>Sup- pose we did not serialize writes, and processor P1 writes location X followed by P2 writing location X. Serializing the writes ensures that every processor will see the write done by P2 at some point. If we did not serialize the writes, it might be the case that some processors could see the write of P2 first and then see the write of P1, maintaining the value written by P1 indefinitely. The simplest way to avoid such difficulties is to ensure that all writes to the same location are seen in the same order; this property is called </a:t>
            </a:r>
            <a:r>
              <a:rPr lang="en-US" altLang="en-CN" i="1" dirty="0">
                <a:latin typeface="Arial" panose="020B0604020202020204" pitchFamily="34" charset="0"/>
              </a:rPr>
              <a:t>write serialization</a:t>
            </a:r>
            <a:r>
              <a:rPr lang="en-US" altLang="en-CN" dirty="0">
                <a:latin typeface="Arial" panose="020B0604020202020204" pitchFamily="34" charset="0"/>
              </a:rPr>
              <a:t>. </a:t>
            </a:r>
          </a:p>
          <a:p>
            <a:endParaRPr lang="en-CN" altLang="en-CN" dirty="0">
              <a:latin typeface="Arial" panose="020B0604020202020204" pitchFamily="34" charset="0"/>
            </a:endParaRPr>
          </a:p>
        </p:txBody>
      </p:sp>
      <p:sp>
        <p:nvSpPr>
          <p:cNvPr id="91139" name="Slide Number Placeholder 3">
            <a:extLst>
              <a:ext uri="{FF2B5EF4-FFF2-40B4-BE49-F238E27FC236}">
                <a16:creationId xmlns:a16="http://schemas.microsoft.com/office/drawing/2014/main" id="{DED17AD9-9DB0-2B47-9914-EAA9C4C6569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3AE2E57-5350-774C-85C4-5B651A50610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360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Although the three properties just described are sufficient to ensure coherence, the question of when a written value will be seen is also important. To see why, observe that we cannot require that a read of X instantaneously see the value written for X by some other processor. If, for example, a write of X on one processor precedes a read of X on another processor by a very small time, it may be impossible to ensure that the read returns the value of the data written, since the written data may not even have left the processor at that point. The issue of exactly when a written value must be seen by a reader is defined by a memory consistency model—a topic discussed in Section 5.6.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361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864353894"/>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protocols to maintain coherence for multiple processors are called cache coherence protocols. Key to implementing a cache coherence protocol is tracking</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the state of any sharing of a data block. The state of any cache block is kept using status bits associated with the block, similar to the valid and dirty bits kept in a uniprocessor cache. There are two classes of protocols in use, each of which uses different techniques to track the sharing status: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r>
              <a:rPr lang="en-US" sz="1200" kern="1200" dirty="0">
                <a:solidFill>
                  <a:schemeClr val="tx1"/>
                </a:solidFill>
                <a:effectLst/>
                <a:latin typeface="Arial" charset="0"/>
                <a:ea typeface="宋体" charset="-122"/>
                <a:cs typeface="+mn-cs"/>
              </a:rPr>
              <a:t>Directory based—The sharing status of a particular block of physical memory is kept in one location, called the directory. There are two very different types of directory-based cache coherence. In an SMP, we can use one centralized directory, associated with the memory or some other single serialization point, such as the outermost cache in a multicore. In a DSM, it makes no sense to have a single directory because that would create a single point of contention and make it difficult to scale to many multicore chips given the memory demands of multicores with eight or more cores. Distributed directories are more com- plex than a single directory, and such designs are the subject of Section 5.4. </a:t>
            </a:r>
          </a:p>
          <a:p>
            <a:r>
              <a:rPr lang="en-US" sz="1200" kern="1200" dirty="0">
                <a:solidFill>
                  <a:schemeClr val="tx1"/>
                </a:solidFill>
                <a:effectLst/>
                <a:latin typeface="Arial" charset="0"/>
                <a:ea typeface="宋体" charset="-122"/>
                <a:cs typeface="+mn-cs"/>
              </a:rPr>
              <a:t>Snooping—Rather than keeping the state of sharing in a single directory, every cache that has a copy of the data from a block of physical memory could track the sharing status of the block. In an SMP, the caches are typically all </a:t>
            </a:r>
            <a:r>
              <a:rPr lang="en-US" sz="1200" kern="1200" dirty="0" err="1">
                <a:solidFill>
                  <a:schemeClr val="tx1"/>
                </a:solidFill>
                <a:effectLst/>
                <a:latin typeface="Arial" charset="0"/>
                <a:ea typeface="宋体" charset="-122"/>
                <a:cs typeface="+mn-cs"/>
              </a:rPr>
              <a:t>acces</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sible</a:t>
            </a:r>
            <a:r>
              <a:rPr lang="en-US" sz="1200" kern="1200" dirty="0">
                <a:solidFill>
                  <a:schemeClr val="tx1"/>
                </a:solidFill>
                <a:effectLst/>
                <a:latin typeface="Arial" charset="0"/>
                <a:ea typeface="宋体" charset="-122"/>
                <a:cs typeface="+mn-cs"/>
              </a:rPr>
              <a:t> via some broadcast medium (e.g., a bus connects the per-core caches to the shared cache or memory), and all cache controllers monitor or snoop on the medium to determine whether they have a copy of a block that is requested on a bus or switch access. Snooping can also be used as the coherence protocol for a multichip multiprocessor, and some designs support a snooping protocol on top of a directory protocol within each multicore.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364</a:t>
            </a:fld>
            <a:endParaRPr lang="en-US" altLang="zh-CN"/>
          </a:p>
        </p:txBody>
      </p:sp>
    </p:spTree>
    <p:extLst>
      <p:ext uri="{BB962C8B-B14F-4D97-AF65-F5344CB8AC3E}">
        <p14:creationId xmlns:p14="http://schemas.microsoft.com/office/powerpoint/2010/main" val="2851693977"/>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One method is to ensure that a processor has exclusive access to a data item before writing that item. This style of protocol is called a write invalidate protocol because it invalidates other copies on a write. It is by far the most common pro- </a:t>
            </a:r>
            <a:r>
              <a:rPr lang="en-US" sz="1200" kern="1200" dirty="0" err="1">
                <a:solidFill>
                  <a:schemeClr val="tx1"/>
                </a:solidFill>
                <a:effectLst/>
                <a:latin typeface="Arial" charset="0"/>
                <a:ea typeface="宋体" charset="-122"/>
                <a:cs typeface="+mn-cs"/>
              </a:rPr>
              <a:t>tocol</a:t>
            </a:r>
            <a:r>
              <a:rPr lang="en-US" sz="1200" kern="1200" dirty="0">
                <a:solidFill>
                  <a:schemeClr val="tx1"/>
                </a:solidFill>
                <a:effectLst/>
                <a:latin typeface="Arial" charset="0"/>
                <a:ea typeface="宋体" charset="-122"/>
                <a:cs typeface="+mn-cs"/>
              </a:rPr>
              <a:t>. Exclusive access ensures that no other readable or writable copies of an item exist when the write occurs: all other cached copies of the item are invalidated.</a:t>
            </a:r>
            <a:endParaRPr lang="en-US" dirty="0">
              <a:effectLst/>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365</a:t>
            </a:fld>
            <a:endParaRPr lang="en-US" altLang="zh-CN"/>
          </a:p>
        </p:txBody>
      </p:sp>
    </p:spTree>
    <p:extLst>
      <p:ext uri="{BB962C8B-B14F-4D97-AF65-F5344CB8AC3E}">
        <p14:creationId xmlns:p14="http://schemas.microsoft.com/office/powerpoint/2010/main" val="3173686895"/>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a:extLst>
              <a:ext uri="{FF2B5EF4-FFF2-40B4-BE49-F238E27FC236}">
                <a16:creationId xmlns:a16="http://schemas.microsoft.com/office/drawing/2014/main" id="{A324AFAA-3EBF-794F-B7A8-B26C47688CFC}"/>
              </a:ext>
            </a:extLst>
          </p:cNvPr>
          <p:cNvSpPr>
            <a:spLocks noGrp="1" noRot="1" noChangeAspect="1" noChangeArrowheads="1" noTextEdit="1"/>
          </p:cNvSpPr>
          <p:nvPr>
            <p:ph type="sldImg"/>
          </p:nvPr>
        </p:nvSpPr>
        <p:spPr>
          <a:ln/>
        </p:spPr>
      </p:sp>
      <p:sp>
        <p:nvSpPr>
          <p:cNvPr id="97282" name="Notes Placeholder 2">
            <a:extLst>
              <a:ext uri="{FF2B5EF4-FFF2-40B4-BE49-F238E27FC236}">
                <a16:creationId xmlns:a16="http://schemas.microsoft.com/office/drawing/2014/main" id="{828A1E9A-3C10-9D4A-9244-449ED774555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P209 on 4</a:t>
            </a:r>
            <a:r>
              <a:rPr lang="en-US" altLang="en-CN" baseline="30000" dirty="0">
                <a:latin typeface="Arial" panose="020B0604020202020204" pitchFamily="34" charset="0"/>
              </a:rPr>
              <a:t>th</a:t>
            </a:r>
            <a:r>
              <a:rPr lang="en-US" altLang="en-CN" dirty="0">
                <a:latin typeface="Arial" panose="020B0604020202020204" pitchFamily="34" charset="0"/>
              </a:rPr>
              <a:t> edition: update of memory occurs when a block becomes shared simplifies the protocol</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charset="0"/>
                <a:ea typeface="宋体" charset="-122"/>
                <a:cs typeface="+mn-cs"/>
              </a:rPr>
              <a:t>indi</a:t>
            </a:r>
            <a:r>
              <a:rPr lang="en-US" sz="1200" kern="1200" dirty="0">
                <a:solidFill>
                  <a:schemeClr val="tx1"/>
                </a:solidFill>
                <a:effectLst/>
                <a:latin typeface="Arial" charset="0"/>
                <a:ea typeface="宋体"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 </a:t>
            </a:r>
            <a:endParaRPr lang="en-US" dirty="0"/>
          </a:p>
          <a:p>
            <a:endParaRPr lang="en-US" altLang="en-CN" dirty="0">
              <a:latin typeface="Arial" panose="020B0604020202020204" pitchFamily="34" charset="0"/>
            </a:endParaRPr>
          </a:p>
          <a:p>
            <a:endParaRPr lang="en-US" altLang="en-CN" dirty="0">
              <a:latin typeface="Arial" panose="020B0604020202020204" pitchFamily="34" charset="0"/>
            </a:endParaRPr>
          </a:p>
          <a:p>
            <a:endParaRPr lang="en-US" altLang="en-CN" dirty="0">
              <a:latin typeface="Arial" panose="020B0604020202020204" pitchFamily="34" charset="0"/>
            </a:endParaRPr>
          </a:p>
        </p:txBody>
      </p:sp>
      <p:sp>
        <p:nvSpPr>
          <p:cNvPr id="97283" name="Slide Number Placeholder 3">
            <a:extLst>
              <a:ext uri="{FF2B5EF4-FFF2-40B4-BE49-F238E27FC236}">
                <a16:creationId xmlns:a16="http://schemas.microsoft.com/office/drawing/2014/main" id="{BC7F93E4-CDE9-1F4F-B236-BC25766C5B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366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a:extLst>
              <a:ext uri="{FF2B5EF4-FFF2-40B4-BE49-F238E27FC236}">
                <a16:creationId xmlns:a16="http://schemas.microsoft.com/office/drawing/2014/main" id="{A324AFAA-3EBF-794F-B7A8-B26C47688CFC}"/>
              </a:ext>
            </a:extLst>
          </p:cNvPr>
          <p:cNvSpPr>
            <a:spLocks noGrp="1" noRot="1" noChangeAspect="1" noChangeArrowheads="1" noTextEdit="1"/>
          </p:cNvSpPr>
          <p:nvPr>
            <p:ph type="sldImg"/>
          </p:nvPr>
        </p:nvSpPr>
        <p:spPr>
          <a:ln/>
        </p:spPr>
      </p:sp>
      <p:sp>
        <p:nvSpPr>
          <p:cNvPr id="97282" name="Notes Placeholder 2">
            <a:extLst>
              <a:ext uri="{FF2B5EF4-FFF2-40B4-BE49-F238E27FC236}">
                <a16:creationId xmlns:a16="http://schemas.microsoft.com/office/drawing/2014/main" id="{828A1E9A-3C10-9D4A-9244-449ED774555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P209 on 4</a:t>
            </a:r>
            <a:r>
              <a:rPr lang="en-US" altLang="en-CN" baseline="30000" dirty="0">
                <a:latin typeface="Arial" panose="020B0604020202020204" pitchFamily="34" charset="0"/>
              </a:rPr>
              <a:t>th</a:t>
            </a:r>
            <a:r>
              <a:rPr lang="en-US" altLang="en-CN" dirty="0">
                <a:latin typeface="Arial" panose="020B0604020202020204" pitchFamily="34" charset="0"/>
              </a:rPr>
              <a:t> edition: update of memory occurs when a block becomes shared simplifies the protocol</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charset="0"/>
                <a:ea typeface="宋体" charset="-122"/>
                <a:cs typeface="+mn-cs"/>
              </a:rPr>
              <a:t>indi</a:t>
            </a:r>
            <a:r>
              <a:rPr lang="en-US" sz="1200" kern="1200" dirty="0">
                <a:solidFill>
                  <a:schemeClr val="tx1"/>
                </a:solidFill>
                <a:effectLst/>
                <a:latin typeface="Arial" charset="0"/>
                <a:ea typeface="宋体"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 </a:t>
            </a:r>
            <a:endParaRPr lang="en-US" dirty="0"/>
          </a:p>
          <a:p>
            <a:endParaRPr lang="en-US" altLang="en-CN" dirty="0">
              <a:latin typeface="Arial" panose="020B0604020202020204" pitchFamily="34" charset="0"/>
            </a:endParaRPr>
          </a:p>
          <a:p>
            <a:endParaRPr lang="en-US" altLang="en-CN" dirty="0">
              <a:latin typeface="Arial" panose="020B0604020202020204" pitchFamily="34" charset="0"/>
            </a:endParaRPr>
          </a:p>
          <a:p>
            <a:endParaRPr lang="en-US" altLang="en-CN" dirty="0">
              <a:latin typeface="Arial" panose="020B0604020202020204" pitchFamily="34" charset="0"/>
            </a:endParaRPr>
          </a:p>
        </p:txBody>
      </p:sp>
      <p:sp>
        <p:nvSpPr>
          <p:cNvPr id="97283" name="Slide Number Placeholder 3">
            <a:extLst>
              <a:ext uri="{FF2B5EF4-FFF2-40B4-BE49-F238E27FC236}">
                <a16:creationId xmlns:a16="http://schemas.microsoft.com/office/drawing/2014/main" id="{BC7F93E4-CDE9-1F4F-B236-BC25766C5B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367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541012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幻灯片图像占位符 1">
            <a:extLst>
              <a:ext uri="{FF2B5EF4-FFF2-40B4-BE49-F238E27FC236}">
                <a16:creationId xmlns:a16="http://schemas.microsoft.com/office/drawing/2014/main" id="{5F0763EE-58B1-AE44-AD3C-D62DC442BA75}"/>
              </a:ext>
            </a:extLst>
          </p:cNvPr>
          <p:cNvSpPr>
            <a:spLocks noGrp="1" noRot="1" noChangeAspect="1" noChangeArrowheads="1" noTextEdit="1"/>
          </p:cNvSpPr>
          <p:nvPr>
            <p:ph type="sldImg"/>
          </p:nvPr>
        </p:nvSpPr>
        <p:spPr>
          <a:ln/>
        </p:spPr>
      </p:sp>
      <p:sp>
        <p:nvSpPr>
          <p:cNvPr id="92162" name="备注占位符 2">
            <a:extLst>
              <a:ext uri="{FF2B5EF4-FFF2-40B4-BE49-F238E27FC236}">
                <a16:creationId xmlns:a16="http://schemas.microsoft.com/office/drawing/2014/main" id="{E31E3C82-9B76-4543-B93F-9A6500E3777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Page tables are often large in size,</a:t>
            </a:r>
          </a:p>
          <a:p>
            <a:r>
              <a:rPr lang="en-US" altLang="zh-CN" dirty="0">
                <a:latin typeface="Arial" panose="020B0604020202020204" pitchFamily="34" charset="0"/>
                <a:ea typeface="宋体" panose="02010600030101010101" pitchFamily="2" charset="-122"/>
              </a:rPr>
              <a:t>For example, given a 32-bit virtual address, 4-kilobyte page, and 4-byte page table entry,</a:t>
            </a:r>
          </a:p>
          <a:p>
            <a:r>
              <a:rPr lang="en-US" altLang="zh-CN" dirty="0">
                <a:latin typeface="Arial" panose="020B0604020202020204" pitchFamily="34" charset="0"/>
                <a:ea typeface="宋体" panose="02010600030101010101" pitchFamily="2" charset="-122"/>
              </a:rPr>
              <a:t>The size of corresponding page table would be as large as 4 megabyte.</a:t>
            </a:r>
            <a:endParaRPr lang="zh-CN" altLang="en-US" dirty="0">
              <a:latin typeface="Arial" panose="020B0604020202020204" pitchFamily="34" charset="0"/>
              <a:ea typeface="宋体" panose="02010600030101010101" pitchFamily="2" charset="-122"/>
            </a:endParaRPr>
          </a:p>
        </p:txBody>
      </p:sp>
      <p:sp>
        <p:nvSpPr>
          <p:cNvPr id="92163" name="灯片编号占位符 3">
            <a:extLst>
              <a:ext uri="{FF2B5EF4-FFF2-40B4-BE49-F238E27FC236}">
                <a16:creationId xmlns:a16="http://schemas.microsoft.com/office/drawing/2014/main" id="{DBB5A700-2294-A745-B19C-0EE6E55ACC0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24C88A6-ADF6-5843-AC34-D748ED92321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a:extLst>
              <a:ext uri="{FF2B5EF4-FFF2-40B4-BE49-F238E27FC236}">
                <a16:creationId xmlns:a16="http://schemas.microsoft.com/office/drawing/2014/main" id="{A324AFAA-3EBF-794F-B7A8-B26C47688CFC}"/>
              </a:ext>
            </a:extLst>
          </p:cNvPr>
          <p:cNvSpPr>
            <a:spLocks noGrp="1" noRot="1" noChangeAspect="1" noChangeArrowheads="1" noTextEdit="1"/>
          </p:cNvSpPr>
          <p:nvPr>
            <p:ph type="sldImg"/>
          </p:nvPr>
        </p:nvSpPr>
        <p:spPr>
          <a:ln/>
        </p:spPr>
      </p:sp>
      <p:sp>
        <p:nvSpPr>
          <p:cNvPr id="97282" name="Notes Placeholder 2">
            <a:extLst>
              <a:ext uri="{FF2B5EF4-FFF2-40B4-BE49-F238E27FC236}">
                <a16:creationId xmlns:a16="http://schemas.microsoft.com/office/drawing/2014/main" id="{828A1E9A-3C10-9D4A-9244-449ED774555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P209 on 4</a:t>
            </a:r>
            <a:r>
              <a:rPr lang="en-US" altLang="en-CN" baseline="30000" dirty="0">
                <a:latin typeface="Arial" panose="020B0604020202020204" pitchFamily="34" charset="0"/>
              </a:rPr>
              <a:t>th</a:t>
            </a:r>
            <a:r>
              <a:rPr lang="en-US" altLang="en-CN" dirty="0">
                <a:latin typeface="Arial" panose="020B0604020202020204" pitchFamily="34" charset="0"/>
              </a:rPr>
              <a:t> edition: update of memory occurs when a block becomes shared simplifies the protocol</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charset="0"/>
                <a:ea typeface="宋体" charset="-122"/>
                <a:cs typeface="+mn-cs"/>
              </a:rPr>
              <a:t>indi</a:t>
            </a:r>
            <a:r>
              <a:rPr lang="en-US" sz="1200" kern="1200" dirty="0">
                <a:solidFill>
                  <a:schemeClr val="tx1"/>
                </a:solidFill>
                <a:effectLst/>
                <a:latin typeface="Arial" charset="0"/>
                <a:ea typeface="宋体"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 </a:t>
            </a:r>
            <a:endParaRPr lang="en-US" dirty="0"/>
          </a:p>
          <a:p>
            <a:endParaRPr lang="en-US" altLang="en-CN" dirty="0">
              <a:latin typeface="Arial" panose="020B0604020202020204" pitchFamily="34" charset="0"/>
            </a:endParaRPr>
          </a:p>
          <a:p>
            <a:endParaRPr lang="en-US" altLang="en-CN" dirty="0">
              <a:latin typeface="Arial" panose="020B0604020202020204" pitchFamily="34" charset="0"/>
            </a:endParaRPr>
          </a:p>
          <a:p>
            <a:endParaRPr lang="en-US" altLang="en-CN" dirty="0">
              <a:latin typeface="Arial" panose="020B0604020202020204" pitchFamily="34" charset="0"/>
            </a:endParaRPr>
          </a:p>
        </p:txBody>
      </p:sp>
      <p:sp>
        <p:nvSpPr>
          <p:cNvPr id="97283" name="Slide Number Placeholder 3">
            <a:extLst>
              <a:ext uri="{FF2B5EF4-FFF2-40B4-BE49-F238E27FC236}">
                <a16:creationId xmlns:a16="http://schemas.microsoft.com/office/drawing/2014/main" id="{BC7F93E4-CDE9-1F4F-B236-BC25766C5B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368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988386199"/>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a:extLst>
              <a:ext uri="{FF2B5EF4-FFF2-40B4-BE49-F238E27FC236}">
                <a16:creationId xmlns:a16="http://schemas.microsoft.com/office/drawing/2014/main" id="{A324AFAA-3EBF-794F-B7A8-B26C47688CFC}"/>
              </a:ext>
            </a:extLst>
          </p:cNvPr>
          <p:cNvSpPr>
            <a:spLocks noGrp="1" noRot="1" noChangeAspect="1" noChangeArrowheads="1" noTextEdit="1"/>
          </p:cNvSpPr>
          <p:nvPr>
            <p:ph type="sldImg"/>
          </p:nvPr>
        </p:nvSpPr>
        <p:spPr>
          <a:ln/>
        </p:spPr>
      </p:sp>
      <p:sp>
        <p:nvSpPr>
          <p:cNvPr id="97282" name="Notes Placeholder 2">
            <a:extLst>
              <a:ext uri="{FF2B5EF4-FFF2-40B4-BE49-F238E27FC236}">
                <a16:creationId xmlns:a16="http://schemas.microsoft.com/office/drawing/2014/main" id="{828A1E9A-3C10-9D4A-9244-449ED774555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P209 on 4</a:t>
            </a:r>
            <a:r>
              <a:rPr lang="en-US" altLang="en-CN" baseline="30000" dirty="0">
                <a:latin typeface="Arial" panose="020B0604020202020204" pitchFamily="34" charset="0"/>
              </a:rPr>
              <a:t>th</a:t>
            </a:r>
            <a:r>
              <a:rPr lang="en-US" altLang="en-CN" dirty="0">
                <a:latin typeface="Arial" panose="020B0604020202020204" pitchFamily="34" charset="0"/>
              </a:rPr>
              <a:t> edition: update of memory occurs when a block becomes shared simplifies the protocol</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charset="0"/>
                <a:ea typeface="宋体" charset="-122"/>
                <a:cs typeface="+mn-cs"/>
              </a:rPr>
              <a:t>indi</a:t>
            </a:r>
            <a:r>
              <a:rPr lang="en-US" sz="1200" kern="1200" dirty="0">
                <a:solidFill>
                  <a:schemeClr val="tx1"/>
                </a:solidFill>
                <a:effectLst/>
                <a:latin typeface="Arial" charset="0"/>
                <a:ea typeface="宋体"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::MOESI adds the state Owned to the MESI protocol to indicate that the </a:t>
            </a:r>
            <a:r>
              <a:rPr lang="en-US" sz="1200" kern="1200" dirty="0" err="1">
                <a:solidFill>
                  <a:schemeClr val="tx1"/>
                </a:solidFill>
                <a:effectLst/>
                <a:latin typeface="Arial" charset="0"/>
                <a:ea typeface="宋体" charset="-122"/>
                <a:cs typeface="+mn-cs"/>
              </a:rPr>
              <a:t>associ</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ated</a:t>
            </a:r>
            <a:r>
              <a:rPr lang="en-US" sz="1200" kern="1200" dirty="0">
                <a:solidFill>
                  <a:schemeClr val="tx1"/>
                </a:solidFill>
                <a:effectLst/>
                <a:latin typeface="Arial" charset="0"/>
                <a:ea typeface="宋体" charset="-122"/>
                <a:cs typeface="+mn-cs"/>
              </a:rPr>
              <a:t> block is owned by that cache and out-of-date in memory. In MSI and MESI protocols, when there is an attempt to share a block in the Modified state, the state is changed to Shared (in both the original and newly sharing cache), and the block must be written back to memory. In a MOESI protocol, the block can be changed from the Modified to Owned state in the original cache without writing it to memory. Other caches, which are newly sharing the block, keep the block in the Shared state; the O state, which only the original cache holds, indicates that the main memory copy is out of date and that the designated cache is the owner. The owner of the block must supply it on a miss, since memory is not up to date and must write the block back to memory if it is replaced. The AMD Opteron processor family uses the MOESI protocol. </a:t>
            </a:r>
            <a:endParaRPr lang="en-US" dirty="0"/>
          </a:p>
          <a:p>
            <a:endParaRPr lang="en-US" altLang="en-CN" dirty="0">
              <a:latin typeface="Arial" panose="020B0604020202020204" pitchFamily="34" charset="0"/>
            </a:endParaRPr>
          </a:p>
          <a:p>
            <a:endParaRPr lang="en-US" altLang="en-CN" dirty="0">
              <a:latin typeface="Arial" panose="020B0604020202020204" pitchFamily="34" charset="0"/>
            </a:endParaRPr>
          </a:p>
          <a:p>
            <a:endParaRPr lang="en-US" altLang="en-CN" dirty="0">
              <a:latin typeface="Arial" panose="020B0604020202020204" pitchFamily="34" charset="0"/>
            </a:endParaRPr>
          </a:p>
        </p:txBody>
      </p:sp>
      <p:sp>
        <p:nvSpPr>
          <p:cNvPr id="97283" name="Slide Number Placeholder 3">
            <a:extLst>
              <a:ext uri="{FF2B5EF4-FFF2-40B4-BE49-F238E27FC236}">
                <a16:creationId xmlns:a16="http://schemas.microsoft.com/office/drawing/2014/main" id="{BC7F93E4-CDE9-1F4F-B236-BC25766C5B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369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034234495"/>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snooping coherence protocol is usually implemented by incorporating a finite- state controller in each core. This controller responds to requests from the processor in the core and from the bus (or other broadcast medium), changing the state of the selected cache block, as well as using the bus to access data or to invalidate it.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Logically, you can think of a separate controller as being associated with each block; that is, snooping operations or cache requests for different blocks can proceed independently.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376</a:t>
            </a:fld>
            <a:endParaRPr lang="en-US" altLang="zh-CN"/>
          </a:p>
        </p:txBody>
      </p:sp>
    </p:spTree>
    <p:extLst>
      <p:ext uri="{BB962C8B-B14F-4D97-AF65-F5344CB8AC3E}">
        <p14:creationId xmlns:p14="http://schemas.microsoft.com/office/powerpoint/2010/main" val="2901792714"/>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Slide Image Placeholder 1">
            <a:extLst>
              <a:ext uri="{FF2B5EF4-FFF2-40B4-BE49-F238E27FC236}">
                <a16:creationId xmlns:a16="http://schemas.microsoft.com/office/drawing/2014/main" id="{5A13E05F-0F3C-BC4B-9132-A935F203FA57}"/>
              </a:ext>
            </a:extLst>
          </p:cNvPr>
          <p:cNvSpPr>
            <a:spLocks noGrp="1" noRot="1" noChangeAspect="1" noChangeArrowheads="1" noTextEdit="1"/>
          </p:cNvSpPr>
          <p:nvPr>
            <p:ph type="sldImg"/>
          </p:nvPr>
        </p:nvSpPr>
        <p:spPr>
          <a:ln/>
        </p:spPr>
      </p:sp>
      <p:sp>
        <p:nvSpPr>
          <p:cNvPr id="103426" name="Notes Placeholder 2">
            <a:extLst>
              <a:ext uri="{FF2B5EF4-FFF2-40B4-BE49-F238E27FC236}">
                <a16:creationId xmlns:a16="http://schemas.microsoft.com/office/drawing/2014/main" id="{C2F4FCFD-BBE4-F249-A98E-E97E690DB8B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The simple protocol we consider has three states: invalid, shared, and mod- ified. The shared state indicates that the block in the private cache is potentially shared, while the modified state indicates that the block has been updated in the private cache; note that the modified state </a:t>
            </a:r>
            <a:r>
              <a:rPr lang="en-US" altLang="en-CN" i="1">
                <a:latin typeface="Arial" panose="020B0604020202020204" pitchFamily="34" charset="0"/>
              </a:rPr>
              <a:t>implies </a:t>
            </a:r>
            <a:r>
              <a:rPr lang="en-US" altLang="en-CN">
                <a:latin typeface="Arial" panose="020B0604020202020204" pitchFamily="34" charset="0"/>
              </a:rPr>
              <a:t>that the block is exclusive. </a:t>
            </a:r>
          </a:p>
          <a:p>
            <a:endParaRPr lang="en-CN" altLang="en-CN">
              <a:latin typeface="Arial" panose="020B0604020202020204" pitchFamily="34" charset="0"/>
            </a:endParaRPr>
          </a:p>
        </p:txBody>
      </p:sp>
      <p:sp>
        <p:nvSpPr>
          <p:cNvPr id="103427" name="Slide Number Placeholder 3">
            <a:extLst>
              <a:ext uri="{FF2B5EF4-FFF2-40B4-BE49-F238E27FC236}">
                <a16:creationId xmlns:a16="http://schemas.microsoft.com/office/drawing/2014/main" id="{385AB742-9A25-5E44-B241-ADA5EECDD54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3BA7142-22D8-1844-84CF-6A20F9E73A4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377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Slide Image Placeholder 1">
            <a:extLst>
              <a:ext uri="{FF2B5EF4-FFF2-40B4-BE49-F238E27FC236}">
                <a16:creationId xmlns:a16="http://schemas.microsoft.com/office/drawing/2014/main" id="{5FCAD650-8FD3-F341-AE59-C548B88D3A48}"/>
              </a:ext>
            </a:extLst>
          </p:cNvPr>
          <p:cNvSpPr>
            <a:spLocks noGrp="1" noRot="1" noChangeAspect="1" noChangeArrowheads="1" noTextEdit="1"/>
          </p:cNvSpPr>
          <p:nvPr>
            <p:ph type="sldImg"/>
          </p:nvPr>
        </p:nvSpPr>
        <p:spPr>
          <a:ln/>
        </p:spPr>
      </p:sp>
      <p:sp>
        <p:nvSpPr>
          <p:cNvPr id="105474" name="Notes Placeholder 2">
            <a:extLst>
              <a:ext uri="{FF2B5EF4-FFF2-40B4-BE49-F238E27FC236}">
                <a16:creationId xmlns:a16="http://schemas.microsoft.com/office/drawing/2014/main" id="{41DBB329-C148-684D-A4F9-91E4AA13D91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Figure 5.5 shows the requests generated by a core (in the top half of the table) </a:t>
            </a:r>
          </a:p>
          <a:p>
            <a:r>
              <a:rPr lang="en-US" altLang="en-CN">
                <a:latin typeface="Arial" panose="020B0604020202020204" pitchFamily="34" charset="0"/>
              </a:rPr>
              <a:t>as well as those coming from the bus (in the bottom half of the table). </a:t>
            </a:r>
          </a:p>
          <a:p>
            <a:r>
              <a:rPr lang="en-US" altLang="en-CN">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p>
          <a:p>
            <a:endParaRPr lang="en-US" altLang="en-CN">
              <a:latin typeface="Arial" panose="020B0604020202020204" pitchFamily="34" charset="0"/>
            </a:endParaRPr>
          </a:p>
          <a:p>
            <a:r>
              <a:rPr lang="en-US" altLang="en-CN">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p>
          <a:p>
            <a:endParaRPr lang="en-US" altLang="en-CN">
              <a:latin typeface="Arial" panose="020B0604020202020204" pitchFamily="34" charset="0"/>
            </a:endParaRPr>
          </a:p>
          <a:p>
            <a:endParaRPr lang="en-CN" altLang="en-CN">
              <a:latin typeface="Arial" panose="020B0604020202020204" pitchFamily="34" charset="0"/>
            </a:endParaRPr>
          </a:p>
        </p:txBody>
      </p:sp>
      <p:sp>
        <p:nvSpPr>
          <p:cNvPr id="105475" name="Slide Number Placeholder 3">
            <a:extLst>
              <a:ext uri="{FF2B5EF4-FFF2-40B4-BE49-F238E27FC236}">
                <a16:creationId xmlns:a16="http://schemas.microsoft.com/office/drawing/2014/main" id="{4AB988EE-E1E5-DD46-A1FB-A3759B1B9BB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73238CF-249B-6447-9F13-7D836D53142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378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Slide Image Placeholder 1">
            <a:extLst>
              <a:ext uri="{FF2B5EF4-FFF2-40B4-BE49-F238E27FC236}">
                <a16:creationId xmlns:a16="http://schemas.microsoft.com/office/drawing/2014/main" id="{3F51B036-CF56-E94C-B2D1-D8149D2660F2}"/>
              </a:ext>
            </a:extLst>
          </p:cNvPr>
          <p:cNvSpPr>
            <a:spLocks noGrp="1" noRot="1" noChangeAspect="1" noChangeArrowheads="1" noTextEdit="1"/>
          </p:cNvSpPr>
          <p:nvPr>
            <p:ph type="sldImg"/>
          </p:nvPr>
        </p:nvSpPr>
        <p:spPr>
          <a:ln/>
        </p:spPr>
      </p:sp>
      <p:sp>
        <p:nvSpPr>
          <p:cNvPr id="107522" name="Notes Placeholder 2">
            <a:extLst>
              <a:ext uri="{FF2B5EF4-FFF2-40B4-BE49-F238E27FC236}">
                <a16:creationId xmlns:a16="http://schemas.microsoft.com/office/drawing/2014/main" id="{4F3EEB6A-685A-9F42-B4D0-12E0CB460F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Figure 5.5 shows the requests generated by a core (in the top half of the table) </a:t>
            </a:r>
          </a:p>
          <a:p>
            <a:r>
              <a:rPr lang="en-US" altLang="en-CN" dirty="0">
                <a:latin typeface="Arial" panose="020B0604020202020204" pitchFamily="34" charset="0"/>
              </a:rPr>
              <a:t>as well as those coming from the bus (in the bottom half of the table). </a:t>
            </a:r>
          </a:p>
          <a:p>
            <a:r>
              <a:rPr lang="en-US" altLang="en-CN" dirty="0">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p>
          <a:p>
            <a:endParaRPr lang="en-US" altLang="en-CN" dirty="0">
              <a:latin typeface="Arial" panose="020B0604020202020204" pitchFamily="34" charset="0"/>
            </a:endParaRPr>
          </a:p>
          <a:p>
            <a:r>
              <a:rPr lang="en-US" altLang="en-CN" dirty="0">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p>
          <a:p>
            <a:endParaRPr lang="en-US" altLang="en-CN"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write</a:t>
            </a:r>
            <a:r>
              <a:rPr lang="zh-CN" altLang="en-US" dirty="0">
                <a:latin typeface="Arial" panose="020B0604020202020204" pitchFamily="34" charset="0"/>
              </a:rPr>
              <a:t> </a:t>
            </a:r>
            <a:r>
              <a:rPr lang="en-US" altLang="zh-CN" dirty="0">
                <a:latin typeface="Arial" panose="020B0604020202020204" pitchFamily="34" charset="0"/>
              </a:rPr>
              <a:t>miss from bus, modified, coherence, Attempt to write block that is exclusive elsewhere --- indicates the attempt from the core that issues the write miss request, the exclusive state corresponds to the core that holds the Modified data</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07523" name="Slide Number Placeholder 3">
            <a:extLst>
              <a:ext uri="{FF2B5EF4-FFF2-40B4-BE49-F238E27FC236}">
                <a16:creationId xmlns:a16="http://schemas.microsoft.com/office/drawing/2014/main" id="{8CF0B15D-21AF-1246-B8CC-AD2FBD7987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068389B-193D-A34B-952F-394E9F2F23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379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Slide Image Placeholder 1">
            <a:extLst>
              <a:ext uri="{FF2B5EF4-FFF2-40B4-BE49-F238E27FC236}">
                <a16:creationId xmlns:a16="http://schemas.microsoft.com/office/drawing/2014/main" id="{3F51B036-CF56-E94C-B2D1-D8149D2660F2}"/>
              </a:ext>
            </a:extLst>
          </p:cNvPr>
          <p:cNvSpPr>
            <a:spLocks noGrp="1" noRot="1" noChangeAspect="1" noChangeArrowheads="1" noTextEdit="1"/>
          </p:cNvSpPr>
          <p:nvPr>
            <p:ph type="sldImg"/>
          </p:nvPr>
        </p:nvSpPr>
        <p:spPr>
          <a:ln/>
        </p:spPr>
      </p:sp>
      <p:sp>
        <p:nvSpPr>
          <p:cNvPr id="107522" name="Notes Placeholder 2">
            <a:extLst>
              <a:ext uri="{FF2B5EF4-FFF2-40B4-BE49-F238E27FC236}">
                <a16:creationId xmlns:a16="http://schemas.microsoft.com/office/drawing/2014/main" id="{4F3EEB6A-685A-9F42-B4D0-12E0CB460F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Figure 5.5 shows the requests generated by a core (in the top half of the table) </a:t>
            </a:r>
          </a:p>
          <a:p>
            <a:r>
              <a:rPr lang="en-US" altLang="en-CN" dirty="0">
                <a:latin typeface="Arial" panose="020B0604020202020204" pitchFamily="34" charset="0"/>
              </a:rPr>
              <a:t>as well as those coming from the bus (in the bottom half of the table). </a:t>
            </a:r>
          </a:p>
          <a:p>
            <a:r>
              <a:rPr lang="en-US" altLang="en-CN" dirty="0">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p>
          <a:p>
            <a:endParaRPr lang="en-US" altLang="en-CN" dirty="0">
              <a:latin typeface="Arial" panose="020B0604020202020204" pitchFamily="34" charset="0"/>
            </a:endParaRPr>
          </a:p>
          <a:p>
            <a:r>
              <a:rPr lang="en-US" altLang="en-CN" dirty="0">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p>
          <a:p>
            <a:endParaRPr lang="en-US" altLang="en-CN"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write</a:t>
            </a:r>
            <a:r>
              <a:rPr lang="zh-CN" altLang="en-US" dirty="0">
                <a:latin typeface="Arial" panose="020B0604020202020204" pitchFamily="34" charset="0"/>
              </a:rPr>
              <a:t> </a:t>
            </a:r>
            <a:r>
              <a:rPr lang="en-US" altLang="zh-CN" dirty="0">
                <a:latin typeface="Arial" panose="020B0604020202020204" pitchFamily="34" charset="0"/>
              </a:rPr>
              <a:t>miss from bus, modified, coherence, Attempt to write block that is exclusive elsewhere --- indicates the attempt from the core that issues the write miss request, the exclusive state corresponds to the core that holds the Modified data</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07523" name="Slide Number Placeholder 3">
            <a:extLst>
              <a:ext uri="{FF2B5EF4-FFF2-40B4-BE49-F238E27FC236}">
                <a16:creationId xmlns:a16="http://schemas.microsoft.com/office/drawing/2014/main" id="{8CF0B15D-21AF-1246-B8CC-AD2FBD7987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068389B-193D-A34B-952F-394E9F2F23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380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90891039"/>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Slide Image Placeholder 1">
            <a:extLst>
              <a:ext uri="{FF2B5EF4-FFF2-40B4-BE49-F238E27FC236}">
                <a16:creationId xmlns:a16="http://schemas.microsoft.com/office/drawing/2014/main" id="{3F51B036-CF56-E94C-B2D1-D8149D2660F2}"/>
              </a:ext>
            </a:extLst>
          </p:cNvPr>
          <p:cNvSpPr>
            <a:spLocks noGrp="1" noRot="1" noChangeAspect="1" noChangeArrowheads="1" noTextEdit="1"/>
          </p:cNvSpPr>
          <p:nvPr>
            <p:ph type="sldImg"/>
          </p:nvPr>
        </p:nvSpPr>
        <p:spPr>
          <a:ln/>
        </p:spPr>
      </p:sp>
      <p:sp>
        <p:nvSpPr>
          <p:cNvPr id="107522" name="Notes Placeholder 2">
            <a:extLst>
              <a:ext uri="{FF2B5EF4-FFF2-40B4-BE49-F238E27FC236}">
                <a16:creationId xmlns:a16="http://schemas.microsoft.com/office/drawing/2014/main" id="{4F3EEB6A-685A-9F42-B4D0-12E0CB460F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Figure 5.5 shows the requests generated by a core (in the top half of the table) </a:t>
            </a:r>
          </a:p>
          <a:p>
            <a:r>
              <a:rPr lang="en-US" altLang="en-CN" dirty="0">
                <a:latin typeface="Arial" panose="020B0604020202020204" pitchFamily="34" charset="0"/>
              </a:rPr>
              <a:t>as well as those coming from the bus (in the bottom half of the table). </a:t>
            </a:r>
          </a:p>
          <a:p>
            <a:r>
              <a:rPr lang="en-US" altLang="en-CN" dirty="0">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p>
          <a:p>
            <a:endParaRPr lang="en-US" altLang="en-CN" dirty="0">
              <a:latin typeface="Arial" panose="020B0604020202020204" pitchFamily="34" charset="0"/>
            </a:endParaRPr>
          </a:p>
          <a:p>
            <a:r>
              <a:rPr lang="en-US" altLang="en-CN" dirty="0">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p>
          <a:p>
            <a:endParaRPr lang="en-US" altLang="en-CN"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write</a:t>
            </a:r>
            <a:r>
              <a:rPr lang="zh-CN" altLang="en-US" dirty="0">
                <a:latin typeface="Arial" panose="020B0604020202020204" pitchFamily="34" charset="0"/>
              </a:rPr>
              <a:t> </a:t>
            </a:r>
            <a:r>
              <a:rPr lang="en-US" altLang="zh-CN" dirty="0">
                <a:latin typeface="Arial" panose="020B0604020202020204" pitchFamily="34" charset="0"/>
              </a:rPr>
              <a:t>miss from bus, modified, coherence, Attempt to write block that is exclusive elsewhere --- indicates the attempt from the core that issues the write miss request, the exclusive state corresponds to the core that holds the Modified data</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07523" name="Slide Number Placeholder 3">
            <a:extLst>
              <a:ext uri="{FF2B5EF4-FFF2-40B4-BE49-F238E27FC236}">
                <a16:creationId xmlns:a16="http://schemas.microsoft.com/office/drawing/2014/main" id="{8CF0B15D-21AF-1246-B8CC-AD2FBD7987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068389B-193D-A34B-952F-394E9F2F23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381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491007277"/>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Slide Image Placeholder 1">
            <a:extLst>
              <a:ext uri="{FF2B5EF4-FFF2-40B4-BE49-F238E27FC236}">
                <a16:creationId xmlns:a16="http://schemas.microsoft.com/office/drawing/2014/main" id="{4DA8EFFD-C5F1-E749-A59D-D4D1577C335C}"/>
              </a:ext>
            </a:extLst>
          </p:cNvPr>
          <p:cNvSpPr>
            <a:spLocks noGrp="1" noRot="1" noChangeAspect="1" noChangeArrowheads="1" noTextEdit="1"/>
          </p:cNvSpPr>
          <p:nvPr>
            <p:ph type="sldImg"/>
          </p:nvPr>
        </p:nvSpPr>
        <p:spPr>
          <a:ln/>
        </p:spPr>
      </p:sp>
      <p:sp>
        <p:nvSpPr>
          <p:cNvPr id="109570" name="Notes Placeholder 2">
            <a:extLst>
              <a:ext uri="{FF2B5EF4-FFF2-40B4-BE49-F238E27FC236}">
                <a16:creationId xmlns:a16="http://schemas.microsoft.com/office/drawing/2014/main" id="{083D22DD-3D27-F24F-8BFD-42CD0E7E84C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5.6 A write invalidate, cache coherence protocol for a private write-back cache showing the states and state transitions for each block in the cache. The cache states are shown in circles, with any access permitted by the local processor without a state transition shown in parentheses under the name of the state. The stimulus causing a state change is shown on the transition arcs in regular type, and any bus actions generated as part of the state transition are shown on the transition arc in bold. The stimulus actions apply to a block in the private cache, not to a specific address in the cache. Thus a read miss to a block in the shared state is a miss for that cache block but for a different address. The left side of the diagram shows state transitions based on actions of the processor </a:t>
            </a:r>
            <a:r>
              <a:rPr lang="en-US" sz="1200" kern="1200" dirty="0" err="1">
                <a:solidFill>
                  <a:schemeClr val="tx1"/>
                </a:solidFill>
                <a:effectLst/>
                <a:latin typeface="Arial" charset="0"/>
                <a:ea typeface="宋体" charset="-122"/>
                <a:cs typeface="+mn-cs"/>
              </a:rPr>
              <a:t>asso</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ciated</a:t>
            </a:r>
            <a:r>
              <a:rPr lang="en-US" sz="1200" kern="1200" dirty="0">
                <a:solidFill>
                  <a:schemeClr val="tx1"/>
                </a:solidFill>
                <a:effectLst/>
                <a:latin typeface="Arial" charset="0"/>
                <a:ea typeface="宋体" charset="-122"/>
                <a:cs typeface="+mn-cs"/>
              </a:rPr>
              <a:t> with this cache; the right side shows transitions based on operations on the bus. A read miss in the exclusive or shared state and a write miss in the exclusive state occur when the address requested by the processor does not match the address in the local cache block. Such a miss is a standard cache replacement miss. An attempt to write a block in the shared state generates an invalidate. Whenever a bus transaction occurs, all private caches that contain the cache block specified in the bus transaction take the action dictated by the right half of the diagram. The protocol assumes that memory (or a shared cache) provides data on a read miss for a block that is clean in all local caches. In actual implementations, these two sets of state diagrams are combined. In practice, there are many subtle variations on invalidate protocols, including the introduction of the exclusive unmodified state, as to whether a processor or memory provides data on a miss. In a multicore chip, the shared cache (usually L3, but sometimes L2) acts as the equivalent of memory, and the bus is the bus between the private caches of each core and the shared cache, which in turn interfaces to the memory.</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09571" name="Slide Number Placeholder 3">
            <a:extLst>
              <a:ext uri="{FF2B5EF4-FFF2-40B4-BE49-F238E27FC236}">
                <a16:creationId xmlns:a16="http://schemas.microsoft.com/office/drawing/2014/main" id="{42A55D10-A80B-934E-BBBA-B0C3CFAFB7D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D6EA8A1-7B42-1645-9590-A913A2233B3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383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Slide Image Placeholder 1">
            <a:extLst>
              <a:ext uri="{FF2B5EF4-FFF2-40B4-BE49-F238E27FC236}">
                <a16:creationId xmlns:a16="http://schemas.microsoft.com/office/drawing/2014/main" id="{A50B1BA5-5333-B649-9DCF-FFEE5AE87DB1}"/>
              </a:ext>
            </a:extLst>
          </p:cNvPr>
          <p:cNvSpPr>
            <a:spLocks noGrp="1" noRot="1" noChangeAspect="1" noChangeArrowheads="1" noTextEdit="1"/>
          </p:cNvSpPr>
          <p:nvPr>
            <p:ph type="sldImg"/>
          </p:nvPr>
        </p:nvSpPr>
        <p:spPr>
          <a:ln/>
        </p:spPr>
      </p:sp>
      <p:sp>
        <p:nvSpPr>
          <p:cNvPr id="111618" name="Notes Placeholder 2">
            <a:extLst>
              <a:ext uri="{FF2B5EF4-FFF2-40B4-BE49-F238E27FC236}">
                <a16:creationId xmlns:a16="http://schemas.microsoft.com/office/drawing/2014/main" id="{1111E678-3B71-7648-93FB-06244392EBF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Whenever a bus transaction occurs, all private caches that contain the cache block specified in the bus transaction take the action dictated by the right half of the diagram. The proto- col assumes that memory (or a shared cache) provides data on a read miss for a block that is clean in all local caches. In actual implementations, these two sets of state diagrams are combined. In practice, there are many subtle varia- </a:t>
            </a:r>
            <a:r>
              <a:rPr lang="en-US" altLang="en-CN" dirty="0" err="1">
                <a:latin typeface="Arial" panose="020B0604020202020204" pitchFamily="34" charset="0"/>
              </a:rPr>
              <a:t>tions</a:t>
            </a:r>
            <a:r>
              <a:rPr lang="en-US" altLang="en-CN" dirty="0">
                <a:latin typeface="Arial" panose="020B0604020202020204" pitchFamily="34" charset="0"/>
              </a:rPr>
              <a:t> on invalidate protocols, including the introduction of the exclusive unmodified state, as to whether a processor or memory provides data on a miss. In a multicore chip, the shared cache (usually L3, but sometimes L2) acts as the equivalent of memory, and the bus is the bus between the private caches of each core and the shared cache, which in turn interfaces to the memory. </a:t>
            </a:r>
            <a:endParaRPr lang="en-CN" altLang="en-CN" dirty="0">
              <a:latin typeface="Arial" panose="020B0604020202020204" pitchFamily="34" charset="0"/>
            </a:endParaRPr>
          </a:p>
        </p:txBody>
      </p:sp>
      <p:sp>
        <p:nvSpPr>
          <p:cNvPr id="111619" name="Slide Number Placeholder 3">
            <a:extLst>
              <a:ext uri="{FF2B5EF4-FFF2-40B4-BE49-F238E27FC236}">
                <a16:creationId xmlns:a16="http://schemas.microsoft.com/office/drawing/2014/main" id="{7EB6416C-DA3D-C649-89B3-293338574A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D6D9735-8492-864B-906D-115ADCDAECE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384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幻灯片图像占位符 1">
            <a:extLst>
              <a:ext uri="{FF2B5EF4-FFF2-40B4-BE49-F238E27FC236}">
                <a16:creationId xmlns:a16="http://schemas.microsoft.com/office/drawing/2014/main" id="{1E203AF0-D817-E447-9D78-9A167C39CEF7}"/>
              </a:ext>
            </a:extLst>
          </p:cNvPr>
          <p:cNvSpPr>
            <a:spLocks noGrp="1" noRot="1" noChangeAspect="1" noChangeArrowheads="1" noTextEdit="1"/>
          </p:cNvSpPr>
          <p:nvPr>
            <p:ph type="sldImg"/>
          </p:nvPr>
        </p:nvSpPr>
        <p:spPr>
          <a:ln/>
        </p:spPr>
      </p:sp>
      <p:sp>
        <p:nvSpPr>
          <p:cNvPr id="94210" name="备注占位符 2">
            <a:extLst>
              <a:ext uri="{FF2B5EF4-FFF2-40B4-BE49-F238E27FC236}">
                <a16:creationId xmlns:a16="http://schemas.microsoft.com/office/drawing/2014/main" id="{942E2560-A68A-284E-AE7D-2822478DFCE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Page tables are stored in main memory;</a:t>
            </a:r>
          </a:p>
          <a:p>
            <a:r>
              <a:rPr lang="en-US" altLang="zh-CN">
                <a:latin typeface="Arial" panose="020B0604020202020204" pitchFamily="34" charset="0"/>
                <a:ea typeface="宋体" panose="02010600030101010101" pitchFamily="2" charset="-122"/>
              </a:rPr>
              <a:t>This costs each data access two memory accesses:</a:t>
            </a:r>
          </a:p>
          <a:p>
            <a:r>
              <a:rPr lang="en-US" altLang="zh-CN">
                <a:latin typeface="Arial" panose="020B0604020202020204" pitchFamily="34" charset="0"/>
                <a:ea typeface="宋体" panose="02010600030101010101" pitchFamily="2" charset="-122"/>
              </a:rPr>
              <a:t>One to obtain the physical address from the page table, and one to get the data from the physical address;</a:t>
            </a:r>
          </a:p>
          <a:p>
            <a:r>
              <a:rPr lang="en-US" altLang="zh-CN">
                <a:latin typeface="Arial" panose="020B0604020202020204" pitchFamily="34" charset="0"/>
                <a:ea typeface="宋体" panose="02010600030101010101" pitchFamily="2" charset="-122"/>
              </a:rPr>
              <a:t>Obviously, this doubles access time; so how to be faster?</a:t>
            </a:r>
          </a:p>
        </p:txBody>
      </p:sp>
      <p:sp>
        <p:nvSpPr>
          <p:cNvPr id="94211" name="灯片编号占位符 3">
            <a:extLst>
              <a:ext uri="{FF2B5EF4-FFF2-40B4-BE49-F238E27FC236}">
                <a16:creationId xmlns:a16="http://schemas.microsoft.com/office/drawing/2014/main" id="{28F95789-2FEE-7B44-BBFE-2B7EA089117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2840201-FE06-024D-BDA6-838B79B7BDF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Slide Image Placeholder 1">
            <a:extLst>
              <a:ext uri="{FF2B5EF4-FFF2-40B4-BE49-F238E27FC236}">
                <a16:creationId xmlns:a16="http://schemas.microsoft.com/office/drawing/2014/main" id="{171FFB1D-C0AA-EC4D-ACE0-FD06DB744C65}"/>
              </a:ext>
            </a:extLst>
          </p:cNvPr>
          <p:cNvSpPr>
            <a:spLocks noGrp="1" noRot="1" noChangeAspect="1" noChangeArrowheads="1" noTextEdit="1"/>
          </p:cNvSpPr>
          <p:nvPr>
            <p:ph type="sldImg"/>
          </p:nvPr>
        </p:nvSpPr>
        <p:spPr>
          <a:ln/>
        </p:spPr>
      </p:sp>
      <p:sp>
        <p:nvSpPr>
          <p:cNvPr id="113666" name="Notes Placeholder 2">
            <a:extLst>
              <a:ext uri="{FF2B5EF4-FFF2-40B4-BE49-F238E27FC236}">
                <a16:creationId xmlns:a16="http://schemas.microsoft.com/office/drawing/2014/main" id="{0ECD3E14-20FE-014C-8B17-A7E385E06E5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5.7 Cache coherence state diagram with the state transitions induced by the local processor shown in black and by the bus activities shown in gray. As in Figure 5.6, the activities on a transition are shown in bold.</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13667" name="Slide Number Placeholder 3">
            <a:extLst>
              <a:ext uri="{FF2B5EF4-FFF2-40B4-BE49-F238E27FC236}">
                <a16:creationId xmlns:a16="http://schemas.microsoft.com/office/drawing/2014/main" id="{BD3893C2-85F1-3E48-B122-9AF3D910DF5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B51EAF8-A5BA-F74B-A86E-F60BC9EE2F9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385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5" name="Slide Image Placeholder 1">
            <a:extLst>
              <a:ext uri="{FF2B5EF4-FFF2-40B4-BE49-F238E27FC236}">
                <a16:creationId xmlns:a16="http://schemas.microsoft.com/office/drawing/2014/main" id="{EA58A6A8-1DDA-F645-9D52-00485A647DA9}"/>
              </a:ext>
            </a:extLst>
          </p:cNvPr>
          <p:cNvSpPr>
            <a:spLocks noGrp="1" noRot="1" noChangeAspect="1" noChangeArrowheads="1" noTextEdit="1"/>
          </p:cNvSpPr>
          <p:nvPr>
            <p:ph type="sldImg"/>
          </p:nvPr>
        </p:nvSpPr>
        <p:spPr>
          <a:ln/>
        </p:spPr>
      </p:sp>
      <p:sp>
        <p:nvSpPr>
          <p:cNvPr id="139266" name="Notes Placeholder 2">
            <a:extLst>
              <a:ext uri="{FF2B5EF4-FFF2-40B4-BE49-F238E27FC236}">
                <a16:creationId xmlns:a16="http://schemas.microsoft.com/office/drawing/2014/main" id="{06C72043-AFA6-F546-94E9-3F22CDEC29E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A directory is added to each node to implement cache coherence in a distributed-memory multi- processor. In this case, a node is shown as a single multicore chip, and the directory information for the associated memory may reside either on or off the multicore. Each directory is responsible for tracking the caches that share the memory addresses of the portion of memory in the node. The coherence mechanism would handle both the main- tenance of the directory information and any coherence actions needed within the multicore node. </a:t>
            </a:r>
          </a:p>
          <a:p>
            <a:endParaRPr lang="en-CN" altLang="en-CN">
              <a:latin typeface="Arial" panose="020B0604020202020204" pitchFamily="34" charset="0"/>
            </a:endParaRPr>
          </a:p>
        </p:txBody>
      </p:sp>
      <p:sp>
        <p:nvSpPr>
          <p:cNvPr id="139267" name="Slide Number Placeholder 3">
            <a:extLst>
              <a:ext uri="{FF2B5EF4-FFF2-40B4-BE49-F238E27FC236}">
                <a16:creationId xmlns:a16="http://schemas.microsoft.com/office/drawing/2014/main" id="{CB9693DA-407D-5949-9046-CE8A080FB7B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7F80FB6-1B88-4E4A-BD01-26E574A77AE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386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5.19 The possible messages sent among nodes to maintain coherence, along with the source and des- </a:t>
            </a:r>
            <a:r>
              <a:rPr lang="en-US" sz="1200" kern="1200" dirty="0" err="1">
                <a:solidFill>
                  <a:schemeClr val="tx1"/>
                </a:solidFill>
                <a:effectLst/>
                <a:latin typeface="Arial" charset="0"/>
                <a:ea typeface="宋体" charset="-122"/>
                <a:cs typeface="+mn-cs"/>
              </a:rPr>
              <a:t>tination</a:t>
            </a:r>
            <a:r>
              <a:rPr lang="en-US" sz="1200" kern="1200" dirty="0">
                <a:solidFill>
                  <a:schemeClr val="tx1"/>
                </a:solidFill>
                <a:effectLst/>
                <a:latin typeface="Arial" charset="0"/>
                <a:ea typeface="宋体" charset="-122"/>
                <a:cs typeface="+mn-cs"/>
              </a:rPr>
              <a:t> node, the contents (where P 5 requesting node number, A 5 requested address, and D 5 data contents), and the function of the message. The first three messages are requests sent by the local node to the home. The fourth through sixth messages are messages sent to a remote node by the home when the home needs the data to satisfy a read or write miss request. Data value replies are used to send a value from the home node back to the requesting node. Data value write-backs occur for two reasons: when a block is replaced in a cache and must be written back to its home memory, and also in reply to fetch or fetch/invalidate messages from the home. Writing back the data value whenever the block becomes shared simplifies the number of states in the protocol because any dirty block must be exclusive and any shared block is always available in the home memory.</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389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first three messages are requests sent by the local node to the home. </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65608049"/>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Data value replies are used to send a value from the home node back to the requesting node. </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766784240"/>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fourth through sixth messages are messages sent to a remote node by the home when the home needs the data to satisfy a read or write miss request.</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552062466"/>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fourth through sixth messages are messages sent to a remote node by the home when the home needs the data to satisfy a read or write miss request.</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997050218"/>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fourth through sixth messages are messages sent to a remote node by the home when the home needs the data to satisfy a read or write miss request.</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76556519"/>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fourth through sixth messages are messages sent to a remote node by the home when the home needs the data to satisfy a read or write miss request.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Data value write-backs occur for two reasons: when a block is replaced in a cache and must be written back to its home memory, and also in reply to fetch or fetch/invalidate messages from the home. Writing back the data value whenever the block becomes shared simplifies the number of states in the protocol because any dirty block must be exclusive and any shared block is always available in the home memory. </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26292291"/>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9" name="Slide Image Placeholder 1">
            <a:extLst>
              <a:ext uri="{FF2B5EF4-FFF2-40B4-BE49-F238E27FC236}">
                <a16:creationId xmlns:a16="http://schemas.microsoft.com/office/drawing/2014/main" id="{22B3E0EC-BC9C-3646-965A-573ED017DE3A}"/>
              </a:ext>
            </a:extLst>
          </p:cNvPr>
          <p:cNvSpPr>
            <a:spLocks noGrp="1" noRot="1" noChangeAspect="1" noChangeArrowheads="1" noTextEdit="1"/>
          </p:cNvSpPr>
          <p:nvPr>
            <p:ph type="sldImg"/>
          </p:nvPr>
        </p:nvSpPr>
        <p:spPr>
          <a:ln/>
        </p:spPr>
      </p:sp>
      <p:sp>
        <p:nvSpPr>
          <p:cNvPr id="145410" name="Notes Placeholder 2">
            <a:extLst>
              <a:ext uri="{FF2B5EF4-FFF2-40B4-BE49-F238E27FC236}">
                <a16:creationId xmlns:a16="http://schemas.microsoft.com/office/drawing/2014/main" id="{1FF1A9F3-A300-EF4D-954D-A818DD286D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5.20 State transition diagram for an individual cache block in a directory-based system. Requests by the local processor are shown in black, and those from the home directory are shown in gray. The states are identical to those in the snooping case, and the transactions are very similar, with explicit invalidate and write-back requests replacing the write misses that were formerly broadcast on the bus.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As we did for the snooping controller, we assume that an attempt to write a shared cache block is treated as a miss; in practice, such a transaction can be treated as an ownership request or upgrade request and can deliver ownership without requiring that the cache block be fetched.</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5411" name="Slide Number Placeholder 3">
            <a:extLst>
              <a:ext uri="{FF2B5EF4-FFF2-40B4-BE49-F238E27FC236}">
                <a16:creationId xmlns:a16="http://schemas.microsoft.com/office/drawing/2014/main" id="{F66985BB-9BB9-164E-A0B9-6BC4C6FF07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D14B45-E736-064D-A1D3-8D437567080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幻灯片图像占位符 1">
            <a:extLst>
              <a:ext uri="{FF2B5EF4-FFF2-40B4-BE49-F238E27FC236}">
                <a16:creationId xmlns:a16="http://schemas.microsoft.com/office/drawing/2014/main" id="{54832422-08AD-B24B-8299-30565B447C4E}"/>
              </a:ext>
            </a:extLst>
          </p:cNvPr>
          <p:cNvSpPr>
            <a:spLocks noGrp="1" noRot="1" noChangeAspect="1" noChangeArrowheads="1" noTextEdit="1"/>
          </p:cNvSpPr>
          <p:nvPr>
            <p:ph type="sldImg"/>
          </p:nvPr>
        </p:nvSpPr>
        <p:spPr>
          <a:ln/>
        </p:spPr>
      </p:sp>
      <p:sp>
        <p:nvSpPr>
          <p:cNvPr id="96258" name="备注占位符 2">
            <a:extLst>
              <a:ext uri="{FF2B5EF4-FFF2-40B4-BE49-F238E27FC236}">
                <a16:creationId xmlns:a16="http://schemas.microsoft.com/office/drawing/2014/main" id="{32C3DEF3-9B6D-044B-B406-E3BAA82B4D4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Use cache, right?</a:t>
            </a:r>
            <a:endParaRPr lang="zh-CN" altLang="en-US">
              <a:latin typeface="Arial" panose="020B0604020202020204" pitchFamily="34" charset="0"/>
              <a:ea typeface="宋体" panose="02010600030101010101" pitchFamily="2" charset="-122"/>
            </a:endParaRPr>
          </a:p>
        </p:txBody>
      </p:sp>
      <p:sp>
        <p:nvSpPr>
          <p:cNvPr id="96259" name="灯片编号占位符 3">
            <a:extLst>
              <a:ext uri="{FF2B5EF4-FFF2-40B4-BE49-F238E27FC236}">
                <a16:creationId xmlns:a16="http://schemas.microsoft.com/office/drawing/2014/main" id="{A531C2DA-DACF-C540-8354-705298CFE64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F8E935E-7757-DB4C-B101-8E75F38D9014}"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7" name="Slide Image Placeholder 1">
            <a:extLst>
              <a:ext uri="{FF2B5EF4-FFF2-40B4-BE49-F238E27FC236}">
                <a16:creationId xmlns:a16="http://schemas.microsoft.com/office/drawing/2014/main" id="{24647184-6D6E-6440-8018-5114E6FE4D51}"/>
              </a:ext>
            </a:extLst>
          </p:cNvPr>
          <p:cNvSpPr>
            <a:spLocks noGrp="1" noRot="1" noChangeAspect="1" noChangeArrowheads="1" noTextEdit="1"/>
          </p:cNvSpPr>
          <p:nvPr>
            <p:ph type="sldImg"/>
          </p:nvPr>
        </p:nvSpPr>
        <p:spPr>
          <a:ln/>
        </p:spPr>
      </p:sp>
      <p:sp>
        <p:nvSpPr>
          <p:cNvPr id="147458" name="Notes Placeholder 2">
            <a:extLst>
              <a:ext uri="{FF2B5EF4-FFF2-40B4-BE49-F238E27FC236}">
                <a16:creationId xmlns:a16="http://schemas.microsoft.com/office/drawing/2014/main" id="{EE895256-3C1B-CB41-A8A3-68D3960EA0B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5.21 The state transition diagram for the directory has the same states and structure as the transition diagram for an individual cache. All actions are in gray because they are all externally caused. Bold indicates the action taken by the directory in response to the request.</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7459" name="Slide Number Placeholder 3">
            <a:extLst>
              <a:ext uri="{FF2B5EF4-FFF2-40B4-BE49-F238E27FC236}">
                <a16:creationId xmlns:a16="http://schemas.microsoft.com/office/drawing/2014/main" id="{62CC9D9D-1DB2-9849-A2EA-12263275A3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1251E36-0509-E54C-8A1C-2A0B7127C06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515184975"/>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s</a:t>
            </a:r>
            <a:r>
              <a:rPr lang="en-CN" dirty="0"/>
              <a:t>ynchronization, as for the same shared variable</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08721952"/>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209530344"/>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624854801"/>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206858686"/>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a:p>
            <a:r>
              <a:rPr lang="en-US" sz="1200" b="0" kern="1200" dirty="0">
                <a:solidFill>
                  <a:schemeClr val="tx1"/>
                </a:solidFill>
                <a:effectLst/>
                <a:latin typeface="Arial" charset="0"/>
                <a:ea typeface="宋体" pitchFamily="2" charset="-122"/>
                <a:cs typeface="+mn-cs"/>
              </a:rPr>
              <a:t>From Operating System Concepts 9</a:t>
            </a:r>
            <a:r>
              <a:rPr lang="en-US" sz="1200" b="0" kern="1200" baseline="30000" dirty="0">
                <a:solidFill>
                  <a:schemeClr val="tx1"/>
                </a:solidFill>
                <a:effectLst/>
                <a:latin typeface="Arial" charset="0"/>
                <a:ea typeface="宋体" pitchFamily="2" charset="-122"/>
                <a:cs typeface="+mn-cs"/>
              </a:rPr>
              <a:t>th</a:t>
            </a:r>
            <a:r>
              <a:rPr lang="en-US" sz="1200" b="0" kern="1200" dirty="0">
                <a:solidFill>
                  <a:schemeClr val="tx1"/>
                </a:solidFill>
                <a:effectLst/>
                <a:latin typeface="Arial" charset="0"/>
                <a:ea typeface="宋体" pitchFamily="2" charset="-122"/>
                <a:cs typeface="+mn-cs"/>
              </a:rPr>
              <a:t> edition: Section 5.5 Mutex Locks </a:t>
            </a:r>
            <a:endParaRPr lang="en-US" dirty="0"/>
          </a:p>
          <a:p>
            <a:r>
              <a:rPr lang="en-US" sz="1200" kern="1200" dirty="0">
                <a:solidFill>
                  <a:schemeClr val="tx1"/>
                </a:solidFill>
                <a:effectLst/>
                <a:latin typeface="Arial" charset="0"/>
                <a:ea typeface="宋体" pitchFamily="2" charset="-122"/>
                <a:cs typeface="+mn-cs"/>
              </a:rPr>
              <a:t>The hardware-based solutions to the critical-section problem presented in Section 5.4 are complicated as well as generally inaccessible to application programmers. Instead, operating-systems designers build software tools to solve the critical-section problem. The simplest of these tools is the </a:t>
            </a:r>
            <a:r>
              <a:rPr lang="en-US" sz="1200" b="1" kern="1200" dirty="0">
                <a:solidFill>
                  <a:schemeClr val="tx1"/>
                </a:solidFill>
                <a:effectLst/>
                <a:latin typeface="Arial" charset="0"/>
                <a:ea typeface="宋体" pitchFamily="2" charset="-122"/>
                <a:cs typeface="+mn-cs"/>
              </a:rPr>
              <a:t>mutex lock</a:t>
            </a:r>
            <a:r>
              <a:rPr lang="en-US" sz="1200" kern="1200" dirty="0">
                <a:solidFill>
                  <a:schemeClr val="tx1"/>
                </a:solidFill>
                <a:effectLst/>
                <a:latin typeface="Arial" charset="0"/>
                <a:ea typeface="宋体" pitchFamily="2" charset="-122"/>
                <a:cs typeface="+mn-cs"/>
              </a:rPr>
              <a:t>. (In fact, the term </a:t>
            </a:r>
            <a:r>
              <a:rPr lang="en-US" sz="1200" b="1" i="1" kern="1200" dirty="0">
                <a:solidFill>
                  <a:schemeClr val="tx1"/>
                </a:solidFill>
                <a:effectLst/>
                <a:latin typeface="Arial" charset="0"/>
                <a:ea typeface="宋体" pitchFamily="2" charset="-122"/>
                <a:cs typeface="+mn-cs"/>
              </a:rPr>
              <a:t>mutex </a:t>
            </a:r>
            <a:r>
              <a:rPr lang="en-US" sz="1200" kern="1200" dirty="0">
                <a:solidFill>
                  <a:schemeClr val="tx1"/>
                </a:solidFill>
                <a:effectLst/>
                <a:latin typeface="Arial" charset="0"/>
                <a:ea typeface="宋体" pitchFamily="2" charset="-122"/>
                <a:cs typeface="+mn-cs"/>
              </a:rPr>
              <a:t>is short for </a:t>
            </a:r>
            <a:r>
              <a:rPr lang="en-US" sz="1200" b="1" i="1" kern="1200" dirty="0">
                <a:solidFill>
                  <a:schemeClr val="tx1"/>
                </a:solidFill>
                <a:effectLst/>
                <a:latin typeface="Arial" charset="0"/>
                <a:ea typeface="宋体" pitchFamily="2" charset="-122"/>
                <a:cs typeface="+mn-cs"/>
              </a:rPr>
              <a:t>mut</a:t>
            </a:r>
            <a:r>
              <a:rPr lang="en-US" sz="1200" kern="1200" dirty="0">
                <a:solidFill>
                  <a:schemeClr val="tx1"/>
                </a:solidFill>
                <a:effectLst/>
                <a:latin typeface="Arial" charset="0"/>
                <a:ea typeface="宋体" pitchFamily="2" charset="-122"/>
                <a:cs typeface="+mn-cs"/>
              </a:rPr>
              <a:t>ual </a:t>
            </a:r>
            <a:r>
              <a:rPr lang="en-US" sz="1200" b="1" i="1" kern="1200" dirty="0">
                <a:solidFill>
                  <a:schemeClr val="tx1"/>
                </a:solidFill>
                <a:effectLst/>
                <a:latin typeface="Arial" charset="0"/>
                <a:ea typeface="宋体" pitchFamily="2" charset="-122"/>
                <a:cs typeface="+mn-cs"/>
              </a:rPr>
              <a:t>ex</a:t>
            </a:r>
            <a:r>
              <a:rPr lang="en-US" sz="1200" kern="1200" dirty="0">
                <a:solidFill>
                  <a:schemeClr val="tx1"/>
                </a:solidFill>
                <a:effectLst/>
                <a:latin typeface="Arial" charset="0"/>
                <a:ea typeface="宋体" pitchFamily="2" charset="-122"/>
                <a:cs typeface="+mn-cs"/>
              </a:rPr>
              <a:t>clusion.) We use the mutex lock to protect critical regions and thus prevent race conditions. That is, a process must acquire the lock before entering a critical section; it releases the lock when it exits the critical section. The acquire()function acquires the lock, and the release() function releases the lock, as illustrated in Figure 5.8. </a:t>
            </a:r>
            <a:endParaRPr lang="en-US" dirty="0"/>
          </a:p>
          <a:p>
            <a:r>
              <a:rPr lang="en-US" sz="1200" kern="1200" dirty="0">
                <a:solidFill>
                  <a:schemeClr val="tx1"/>
                </a:solidFill>
                <a:effectLst/>
                <a:latin typeface="Arial" charset="0"/>
                <a:ea typeface="宋体" pitchFamily="2" charset="-122"/>
                <a:cs typeface="+mn-cs"/>
              </a:rPr>
              <a:t>A mutex lock has a </a:t>
            </a:r>
            <a:r>
              <a:rPr lang="en-US" sz="1200" kern="1200" dirty="0" err="1">
                <a:solidFill>
                  <a:schemeClr val="tx1"/>
                </a:solidFill>
                <a:effectLst/>
                <a:latin typeface="Arial" charset="0"/>
                <a:ea typeface="宋体" pitchFamily="2" charset="-122"/>
                <a:cs typeface="+mn-cs"/>
              </a:rPr>
              <a:t>boolean</a:t>
            </a:r>
            <a:r>
              <a:rPr lang="en-US" sz="1200" kern="1200" dirty="0">
                <a:solidFill>
                  <a:schemeClr val="tx1"/>
                </a:solidFill>
                <a:effectLst/>
                <a:latin typeface="Arial" charset="0"/>
                <a:ea typeface="宋体" pitchFamily="2" charset="-122"/>
                <a:cs typeface="+mn-cs"/>
              </a:rPr>
              <a:t> variable available whose value indicates if the lock is available or not. If the lock is available, a call to acquire() succeeds, and the lock is then considered unavailable. A process that attempts to acquire an unavailable lock is blocked until the lock is released. </a:t>
            </a:r>
            <a:endParaRPr lang="en-US" dirty="0"/>
          </a:p>
          <a:p>
            <a:r>
              <a:rPr lang="en-US" sz="1200" kern="1200" dirty="0">
                <a:solidFill>
                  <a:schemeClr val="tx1"/>
                </a:solidFill>
                <a:effectLst/>
                <a:latin typeface="Arial" charset="0"/>
                <a:ea typeface="宋体" pitchFamily="2" charset="-122"/>
                <a:cs typeface="+mn-cs"/>
              </a:rPr>
              <a:t>The definition of acquire() is as follows: </a:t>
            </a:r>
            <a:endParaRPr lang="en-US" dirty="0"/>
          </a:p>
          <a:p>
            <a:r>
              <a:rPr lang="en-US" sz="1200" kern="1200" dirty="0">
                <a:solidFill>
                  <a:schemeClr val="tx1"/>
                </a:solidFill>
                <a:effectLst/>
                <a:latin typeface="Arial" charset="0"/>
                <a:ea typeface="宋体" pitchFamily="2" charset="-122"/>
                <a:cs typeface="+mn-cs"/>
              </a:rPr>
              <a:t>acquire() {</a:t>
            </a:r>
            <a:br>
              <a:rPr lang="en-US" sz="1200" kern="1200" dirty="0">
                <a:solidFill>
                  <a:schemeClr val="tx1"/>
                </a:solidFill>
                <a:effectLst/>
                <a:latin typeface="Arial" charset="0"/>
                <a:ea typeface="宋体" pitchFamily="2" charset="-122"/>
                <a:cs typeface="+mn-cs"/>
              </a:rPr>
            </a:br>
            <a:r>
              <a:rPr lang="en-US" sz="1200" kern="1200" dirty="0">
                <a:solidFill>
                  <a:schemeClr val="tx1"/>
                </a:solidFill>
                <a:effectLst/>
                <a:latin typeface="Arial" charset="0"/>
                <a:ea typeface="宋体" pitchFamily="2" charset="-122"/>
                <a:cs typeface="+mn-cs"/>
              </a:rPr>
              <a:t>while (!available) </a:t>
            </a:r>
            <a:endParaRPr lang="en-US" dirty="0"/>
          </a:p>
          <a:p>
            <a:r>
              <a:rPr lang="en-US" sz="1200" kern="1200" dirty="0">
                <a:solidFill>
                  <a:schemeClr val="tx1"/>
                </a:solidFill>
                <a:effectLst/>
                <a:latin typeface="Arial" charset="0"/>
                <a:ea typeface="宋体" pitchFamily="2" charset="-122"/>
                <a:cs typeface="+mn-cs"/>
              </a:rPr>
              <a:t>; /* busy wait */ available = false;; } </a:t>
            </a:r>
            <a:endParaRPr lang="en-US" dirty="0"/>
          </a:p>
          <a:p>
            <a:endParaRPr lang="en-CN" dirty="0"/>
          </a:p>
          <a:p>
            <a:r>
              <a:rPr lang="en-US" dirty="0"/>
              <a:t>F</a:t>
            </a:r>
            <a:r>
              <a:rPr lang="en-CN" dirty="0"/>
              <a:t>igure in the content;</a:t>
            </a:r>
          </a:p>
          <a:p>
            <a:endParaRPr lang="en-CN" dirty="0"/>
          </a:p>
          <a:p>
            <a:r>
              <a:rPr lang="en-US" sz="1200" kern="1200" dirty="0">
                <a:solidFill>
                  <a:schemeClr val="tx1"/>
                </a:solidFill>
                <a:effectLst/>
                <a:latin typeface="Arial" charset="0"/>
                <a:ea typeface="宋体" pitchFamily="2" charset="-122"/>
                <a:cs typeface="+mn-cs"/>
              </a:rPr>
              <a:t>The definition of release() is as follows: </a:t>
            </a:r>
            <a:endParaRPr lang="en-US" dirty="0"/>
          </a:p>
          <a:p>
            <a:r>
              <a:rPr lang="en-US" sz="1200" kern="1200" dirty="0">
                <a:solidFill>
                  <a:schemeClr val="tx1"/>
                </a:solidFill>
                <a:effectLst/>
                <a:latin typeface="Arial" charset="0"/>
                <a:ea typeface="宋体" pitchFamily="2" charset="-122"/>
                <a:cs typeface="+mn-cs"/>
              </a:rPr>
              <a:t>release() { available = true; </a:t>
            </a:r>
            <a:endParaRPr lang="en-US" dirty="0"/>
          </a:p>
          <a:p>
            <a:r>
              <a:rPr lang="en-US" sz="1200" kern="1200" dirty="0">
                <a:solidFill>
                  <a:schemeClr val="tx1"/>
                </a:solidFill>
                <a:effectLst/>
                <a:latin typeface="Arial" charset="0"/>
                <a:ea typeface="宋体" pitchFamily="2" charset="-122"/>
                <a:cs typeface="+mn-cs"/>
              </a:rPr>
              <a:t>} </a:t>
            </a:r>
            <a:endParaRPr lang="en-US" dirty="0"/>
          </a:p>
          <a:p>
            <a:r>
              <a:rPr lang="en-US" sz="1200" kern="1200" dirty="0">
                <a:solidFill>
                  <a:schemeClr val="tx1"/>
                </a:solidFill>
                <a:effectLst/>
                <a:latin typeface="Arial" charset="0"/>
                <a:ea typeface="宋体" pitchFamily="2" charset="-122"/>
                <a:cs typeface="+mn-cs"/>
              </a:rPr>
              <a:t>Calls to either acquire() or release() must be performed atomically. Thus, mutex locks are often implemented using one of the hardware </a:t>
            </a:r>
            <a:r>
              <a:rPr lang="en-US" sz="1200" kern="1200" dirty="0" err="1">
                <a:solidFill>
                  <a:schemeClr val="tx1"/>
                </a:solidFill>
                <a:effectLst/>
                <a:latin typeface="Arial" charset="0"/>
                <a:ea typeface="宋体" pitchFamily="2" charset="-122"/>
                <a:cs typeface="+mn-cs"/>
              </a:rPr>
              <a:t>mecha</a:t>
            </a:r>
            <a:r>
              <a:rPr lang="en-US" sz="1200" kern="1200" dirty="0">
                <a:solidFill>
                  <a:schemeClr val="tx1"/>
                </a:solidFill>
                <a:effectLst/>
                <a:latin typeface="Arial" charset="0"/>
                <a:ea typeface="宋体" pitchFamily="2" charset="-122"/>
                <a:cs typeface="+mn-cs"/>
              </a:rPr>
              <a:t>- </a:t>
            </a:r>
            <a:r>
              <a:rPr lang="en-US" sz="1200" kern="1200" dirty="0" err="1">
                <a:solidFill>
                  <a:schemeClr val="tx1"/>
                </a:solidFill>
                <a:effectLst/>
                <a:latin typeface="Arial" charset="0"/>
                <a:ea typeface="宋体" pitchFamily="2" charset="-122"/>
                <a:cs typeface="+mn-cs"/>
              </a:rPr>
              <a:t>nisms</a:t>
            </a:r>
            <a:r>
              <a:rPr lang="en-US" sz="1200" kern="1200" dirty="0">
                <a:solidFill>
                  <a:schemeClr val="tx1"/>
                </a:solidFill>
                <a:effectLst/>
                <a:latin typeface="Arial" charset="0"/>
                <a:ea typeface="宋体" pitchFamily="2" charset="-122"/>
                <a:cs typeface="+mn-cs"/>
              </a:rPr>
              <a:t> described in Section 5.4, and we leave the description of this technique as an exercise. </a:t>
            </a:r>
            <a:endParaRPr lang="en-US" dirty="0"/>
          </a:p>
          <a:p>
            <a:r>
              <a:rPr lang="en-US" sz="1200" kern="1200" dirty="0">
                <a:solidFill>
                  <a:schemeClr val="tx1"/>
                </a:solidFill>
                <a:effectLst/>
                <a:latin typeface="Arial" charset="0"/>
                <a:ea typeface="宋体" pitchFamily="2" charset="-122"/>
                <a:cs typeface="+mn-cs"/>
              </a:rPr>
              <a:t>The main disadvantage of the implementation given here is that it requires </a:t>
            </a:r>
            <a:r>
              <a:rPr lang="en-US" sz="1200" b="1" kern="1200" dirty="0">
                <a:solidFill>
                  <a:schemeClr val="tx1"/>
                </a:solidFill>
                <a:effectLst/>
                <a:latin typeface="Arial" charset="0"/>
                <a:ea typeface="宋体" pitchFamily="2" charset="-122"/>
                <a:cs typeface="+mn-cs"/>
              </a:rPr>
              <a:t>busy waiting</a:t>
            </a:r>
            <a:r>
              <a:rPr lang="en-US" sz="1200" kern="1200" dirty="0">
                <a:solidFill>
                  <a:schemeClr val="tx1"/>
                </a:solidFill>
                <a:effectLst/>
                <a:latin typeface="Arial" charset="0"/>
                <a:ea typeface="宋体" pitchFamily="2" charset="-122"/>
                <a:cs typeface="+mn-cs"/>
              </a:rPr>
              <a:t>. While a process is in its critical section, any other process that tries to enter its critical section must loop continuously in the call to acquire(). In fact, this type of mutex lock is also called a </a:t>
            </a:r>
            <a:r>
              <a:rPr lang="en-US" sz="1200" b="1" kern="1200" dirty="0">
                <a:solidFill>
                  <a:schemeClr val="tx1"/>
                </a:solidFill>
                <a:effectLst/>
                <a:latin typeface="Arial" charset="0"/>
                <a:ea typeface="宋体" pitchFamily="2" charset="-122"/>
                <a:cs typeface="+mn-cs"/>
              </a:rPr>
              <a:t>spinlock </a:t>
            </a:r>
            <a:r>
              <a:rPr lang="en-US" sz="1200" kern="1200" dirty="0">
                <a:solidFill>
                  <a:schemeClr val="tx1"/>
                </a:solidFill>
                <a:effectLst/>
                <a:latin typeface="Arial" charset="0"/>
                <a:ea typeface="宋体" pitchFamily="2" charset="-122"/>
                <a:cs typeface="+mn-cs"/>
              </a:rPr>
              <a:t>because the process “spins” while waiting for the lock to become available. (We see the same issue with the code examples illustrating the test and set() instruction and the compare and swap() instruction.) This continual looping is clearly a problem in a real multiprogramming system, where a single CPU is shared among many processes. Busy waiting wastes CPU cycles that some other process might be able to use productively. </a:t>
            </a:r>
            <a:endParaRPr lang="en-US" dirty="0"/>
          </a:p>
          <a:p>
            <a:r>
              <a:rPr lang="en-US" sz="1200" kern="1200" dirty="0">
                <a:solidFill>
                  <a:schemeClr val="tx1"/>
                </a:solidFill>
                <a:effectLst/>
                <a:latin typeface="Arial" charset="0"/>
                <a:ea typeface="宋体" pitchFamily="2" charset="-122"/>
                <a:cs typeface="+mn-cs"/>
              </a:rPr>
              <a:t>Spinlocks do have an advantage, however, in that no context switch is required when a process must wait on a lock, and a context switch may take considerable time. Thus, when locks are expected to be held for short times, spinlocks are useful. They are often employed on multiprocessor systems where one thread can “spin” on one processor while another thread performs its critical section on another processor. </a:t>
            </a:r>
            <a:endParaRPr lang="en-US" dirty="0"/>
          </a:p>
          <a:p>
            <a:r>
              <a:rPr lang="en-US" sz="1200" kern="1200" dirty="0">
                <a:solidFill>
                  <a:schemeClr val="tx1"/>
                </a:solidFill>
                <a:effectLst/>
                <a:latin typeface="Arial" charset="0"/>
                <a:ea typeface="宋体" pitchFamily="2" charset="-122"/>
                <a:cs typeface="+mn-cs"/>
              </a:rPr>
              <a:t>Later in this chapter (Section 5.7), we examine how mutex locks can be used to solve classical synchronization problems. We also discuss how these locks are used in several operating systems, as well as in </a:t>
            </a:r>
            <a:r>
              <a:rPr lang="en-US" sz="1200" kern="1200" dirty="0" err="1">
                <a:solidFill>
                  <a:schemeClr val="tx1"/>
                </a:solidFill>
                <a:effectLst/>
                <a:latin typeface="Arial" charset="0"/>
                <a:ea typeface="宋体" pitchFamily="2" charset="-122"/>
                <a:cs typeface="+mn-cs"/>
              </a:rPr>
              <a:t>Pthreads</a:t>
            </a:r>
            <a:r>
              <a:rPr lang="en-US" sz="1200" kern="1200" dirty="0">
                <a:solidFill>
                  <a:schemeClr val="tx1"/>
                </a:solidFill>
                <a:effectLst/>
                <a:latin typeface="Arial" charset="0"/>
                <a:ea typeface="宋体" pitchFamily="2" charset="-122"/>
                <a:cs typeface="+mn-cs"/>
              </a:rPr>
              <a:t>.</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840826195"/>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a:p>
            <a:r>
              <a:rPr lang="en-US" sz="1200" b="0" kern="1200" dirty="0">
                <a:solidFill>
                  <a:schemeClr val="tx1"/>
                </a:solidFill>
                <a:effectLst/>
                <a:latin typeface="Arial" charset="0"/>
                <a:ea typeface="宋体" pitchFamily="2" charset="-122"/>
                <a:cs typeface="+mn-cs"/>
              </a:rPr>
              <a:t>From Operating System Concepts 9</a:t>
            </a:r>
            <a:r>
              <a:rPr lang="en-US" sz="1200" b="0" kern="1200" baseline="30000" dirty="0">
                <a:solidFill>
                  <a:schemeClr val="tx1"/>
                </a:solidFill>
                <a:effectLst/>
                <a:latin typeface="Arial" charset="0"/>
                <a:ea typeface="宋体" pitchFamily="2" charset="-122"/>
                <a:cs typeface="+mn-cs"/>
              </a:rPr>
              <a:t>th</a:t>
            </a:r>
            <a:r>
              <a:rPr lang="en-US" sz="1200" b="0" kern="1200" dirty="0">
                <a:solidFill>
                  <a:schemeClr val="tx1"/>
                </a:solidFill>
                <a:effectLst/>
                <a:latin typeface="Arial" charset="0"/>
                <a:ea typeface="宋体" pitchFamily="2" charset="-122"/>
                <a:cs typeface="+mn-cs"/>
              </a:rPr>
              <a:t> edition: Section 5.5 Mutex Locks </a:t>
            </a:r>
            <a:endParaRPr lang="en-US" dirty="0"/>
          </a:p>
          <a:p>
            <a:r>
              <a:rPr lang="en-US" sz="1200" kern="1200" dirty="0">
                <a:solidFill>
                  <a:schemeClr val="tx1"/>
                </a:solidFill>
                <a:effectLst/>
                <a:latin typeface="Arial" charset="0"/>
                <a:ea typeface="宋体" pitchFamily="2" charset="-122"/>
                <a:cs typeface="+mn-cs"/>
              </a:rPr>
              <a:t>The hardware-based solutions to the critical-section problem presented in Section 5.4 are complicated as well as generally inaccessible to application programmers. Instead, operating-systems designers build software tools to solve the critical-section problem. The simplest of these tools is the </a:t>
            </a:r>
            <a:r>
              <a:rPr lang="en-US" sz="1200" b="1" kern="1200" dirty="0">
                <a:solidFill>
                  <a:schemeClr val="tx1"/>
                </a:solidFill>
                <a:effectLst/>
                <a:latin typeface="Arial" charset="0"/>
                <a:ea typeface="宋体" pitchFamily="2" charset="-122"/>
                <a:cs typeface="+mn-cs"/>
              </a:rPr>
              <a:t>mutex lock</a:t>
            </a:r>
            <a:r>
              <a:rPr lang="en-US" sz="1200" kern="1200" dirty="0">
                <a:solidFill>
                  <a:schemeClr val="tx1"/>
                </a:solidFill>
                <a:effectLst/>
                <a:latin typeface="Arial" charset="0"/>
                <a:ea typeface="宋体" pitchFamily="2" charset="-122"/>
                <a:cs typeface="+mn-cs"/>
              </a:rPr>
              <a:t>. (In fact, the term </a:t>
            </a:r>
            <a:r>
              <a:rPr lang="en-US" sz="1200" b="1" i="1" kern="1200" dirty="0">
                <a:solidFill>
                  <a:schemeClr val="tx1"/>
                </a:solidFill>
                <a:effectLst/>
                <a:latin typeface="Arial" charset="0"/>
                <a:ea typeface="宋体" pitchFamily="2" charset="-122"/>
                <a:cs typeface="+mn-cs"/>
              </a:rPr>
              <a:t>mutex </a:t>
            </a:r>
            <a:r>
              <a:rPr lang="en-US" sz="1200" kern="1200" dirty="0">
                <a:solidFill>
                  <a:schemeClr val="tx1"/>
                </a:solidFill>
                <a:effectLst/>
                <a:latin typeface="Arial" charset="0"/>
                <a:ea typeface="宋体" pitchFamily="2" charset="-122"/>
                <a:cs typeface="+mn-cs"/>
              </a:rPr>
              <a:t>is short for </a:t>
            </a:r>
            <a:r>
              <a:rPr lang="en-US" sz="1200" b="1" i="1" kern="1200" dirty="0">
                <a:solidFill>
                  <a:schemeClr val="tx1"/>
                </a:solidFill>
                <a:effectLst/>
                <a:latin typeface="Arial" charset="0"/>
                <a:ea typeface="宋体" pitchFamily="2" charset="-122"/>
                <a:cs typeface="+mn-cs"/>
              </a:rPr>
              <a:t>mut</a:t>
            </a:r>
            <a:r>
              <a:rPr lang="en-US" sz="1200" kern="1200" dirty="0">
                <a:solidFill>
                  <a:schemeClr val="tx1"/>
                </a:solidFill>
                <a:effectLst/>
                <a:latin typeface="Arial" charset="0"/>
                <a:ea typeface="宋体" pitchFamily="2" charset="-122"/>
                <a:cs typeface="+mn-cs"/>
              </a:rPr>
              <a:t>ual </a:t>
            </a:r>
            <a:r>
              <a:rPr lang="en-US" sz="1200" b="1" i="1" kern="1200" dirty="0">
                <a:solidFill>
                  <a:schemeClr val="tx1"/>
                </a:solidFill>
                <a:effectLst/>
                <a:latin typeface="Arial" charset="0"/>
                <a:ea typeface="宋体" pitchFamily="2" charset="-122"/>
                <a:cs typeface="+mn-cs"/>
              </a:rPr>
              <a:t>ex</a:t>
            </a:r>
            <a:r>
              <a:rPr lang="en-US" sz="1200" kern="1200" dirty="0">
                <a:solidFill>
                  <a:schemeClr val="tx1"/>
                </a:solidFill>
                <a:effectLst/>
                <a:latin typeface="Arial" charset="0"/>
                <a:ea typeface="宋体" pitchFamily="2" charset="-122"/>
                <a:cs typeface="+mn-cs"/>
              </a:rPr>
              <a:t>clusion.) We use the mutex lock to protect critical regions and thus prevent race conditions. That is, a process must acquire the lock before entering a critical section; it releases the lock when it exits the critical section. The acquire()function acquires the lock, and the release() function releases the lock, as illustrated in Figure 5.8. </a:t>
            </a:r>
            <a:endParaRPr lang="en-US" dirty="0"/>
          </a:p>
          <a:p>
            <a:r>
              <a:rPr lang="en-US" sz="1200" kern="1200" dirty="0">
                <a:solidFill>
                  <a:schemeClr val="tx1"/>
                </a:solidFill>
                <a:effectLst/>
                <a:latin typeface="Arial" charset="0"/>
                <a:ea typeface="宋体" pitchFamily="2" charset="-122"/>
                <a:cs typeface="+mn-cs"/>
              </a:rPr>
              <a:t>A mutex lock has a </a:t>
            </a:r>
            <a:r>
              <a:rPr lang="en-US" sz="1200" kern="1200" dirty="0" err="1">
                <a:solidFill>
                  <a:schemeClr val="tx1"/>
                </a:solidFill>
                <a:effectLst/>
                <a:latin typeface="Arial" charset="0"/>
                <a:ea typeface="宋体" pitchFamily="2" charset="-122"/>
                <a:cs typeface="+mn-cs"/>
              </a:rPr>
              <a:t>boolean</a:t>
            </a:r>
            <a:r>
              <a:rPr lang="en-US" sz="1200" kern="1200" dirty="0">
                <a:solidFill>
                  <a:schemeClr val="tx1"/>
                </a:solidFill>
                <a:effectLst/>
                <a:latin typeface="Arial" charset="0"/>
                <a:ea typeface="宋体" pitchFamily="2" charset="-122"/>
                <a:cs typeface="+mn-cs"/>
              </a:rPr>
              <a:t> variable available whose value indicates if the lock is available or not. If the lock is available, a call to acquire() succeeds, and the lock is then considered unavailable. A process that attempts to acquire an unavailable lock is blocked until the lock is released. </a:t>
            </a:r>
            <a:endParaRPr lang="en-US" dirty="0"/>
          </a:p>
          <a:p>
            <a:r>
              <a:rPr lang="en-US" sz="1200" kern="1200" dirty="0">
                <a:solidFill>
                  <a:schemeClr val="tx1"/>
                </a:solidFill>
                <a:effectLst/>
                <a:latin typeface="Arial" charset="0"/>
                <a:ea typeface="宋体" pitchFamily="2" charset="-122"/>
                <a:cs typeface="+mn-cs"/>
              </a:rPr>
              <a:t>The definition of acquire() is as follows: </a:t>
            </a:r>
            <a:endParaRPr lang="en-US" dirty="0"/>
          </a:p>
          <a:p>
            <a:r>
              <a:rPr lang="en-US" sz="1200" kern="1200" dirty="0">
                <a:solidFill>
                  <a:schemeClr val="tx1"/>
                </a:solidFill>
                <a:effectLst/>
                <a:latin typeface="Arial" charset="0"/>
                <a:ea typeface="宋体" pitchFamily="2" charset="-122"/>
                <a:cs typeface="+mn-cs"/>
              </a:rPr>
              <a:t>acquire() {</a:t>
            </a:r>
            <a:br>
              <a:rPr lang="en-US" sz="1200" kern="1200" dirty="0">
                <a:solidFill>
                  <a:schemeClr val="tx1"/>
                </a:solidFill>
                <a:effectLst/>
                <a:latin typeface="Arial" charset="0"/>
                <a:ea typeface="宋体" pitchFamily="2" charset="-122"/>
                <a:cs typeface="+mn-cs"/>
              </a:rPr>
            </a:br>
            <a:r>
              <a:rPr lang="en-US" sz="1200" kern="1200" dirty="0">
                <a:solidFill>
                  <a:schemeClr val="tx1"/>
                </a:solidFill>
                <a:effectLst/>
                <a:latin typeface="Arial" charset="0"/>
                <a:ea typeface="宋体" pitchFamily="2" charset="-122"/>
                <a:cs typeface="+mn-cs"/>
              </a:rPr>
              <a:t>while (!available) </a:t>
            </a:r>
            <a:endParaRPr lang="en-US" dirty="0"/>
          </a:p>
          <a:p>
            <a:r>
              <a:rPr lang="en-US" sz="1200" kern="1200" dirty="0">
                <a:solidFill>
                  <a:schemeClr val="tx1"/>
                </a:solidFill>
                <a:effectLst/>
                <a:latin typeface="Arial" charset="0"/>
                <a:ea typeface="宋体" pitchFamily="2" charset="-122"/>
                <a:cs typeface="+mn-cs"/>
              </a:rPr>
              <a:t>; /* busy wait */ available = false;; } </a:t>
            </a:r>
            <a:endParaRPr lang="en-US" dirty="0"/>
          </a:p>
          <a:p>
            <a:endParaRPr lang="en-CN" dirty="0"/>
          </a:p>
          <a:p>
            <a:r>
              <a:rPr lang="en-US" dirty="0"/>
              <a:t>F</a:t>
            </a:r>
            <a:r>
              <a:rPr lang="en-CN" dirty="0"/>
              <a:t>igure in the content;</a:t>
            </a:r>
          </a:p>
          <a:p>
            <a:endParaRPr lang="en-CN" dirty="0"/>
          </a:p>
          <a:p>
            <a:r>
              <a:rPr lang="en-US" sz="1200" kern="1200" dirty="0">
                <a:solidFill>
                  <a:schemeClr val="tx1"/>
                </a:solidFill>
                <a:effectLst/>
                <a:latin typeface="Arial" charset="0"/>
                <a:ea typeface="宋体" pitchFamily="2" charset="-122"/>
                <a:cs typeface="+mn-cs"/>
              </a:rPr>
              <a:t>The definition of release() is as follows: </a:t>
            </a:r>
            <a:endParaRPr lang="en-US" dirty="0"/>
          </a:p>
          <a:p>
            <a:r>
              <a:rPr lang="en-US" sz="1200" kern="1200" dirty="0">
                <a:solidFill>
                  <a:schemeClr val="tx1"/>
                </a:solidFill>
                <a:effectLst/>
                <a:latin typeface="Arial" charset="0"/>
                <a:ea typeface="宋体" pitchFamily="2" charset="-122"/>
                <a:cs typeface="+mn-cs"/>
              </a:rPr>
              <a:t>release() { available = true; </a:t>
            </a:r>
            <a:endParaRPr lang="en-US" dirty="0"/>
          </a:p>
          <a:p>
            <a:r>
              <a:rPr lang="en-US" sz="1200" kern="1200" dirty="0">
                <a:solidFill>
                  <a:schemeClr val="tx1"/>
                </a:solidFill>
                <a:effectLst/>
                <a:latin typeface="Arial" charset="0"/>
                <a:ea typeface="宋体" pitchFamily="2" charset="-122"/>
                <a:cs typeface="+mn-cs"/>
              </a:rPr>
              <a:t>} </a:t>
            </a:r>
            <a:endParaRPr lang="en-US" dirty="0"/>
          </a:p>
          <a:p>
            <a:r>
              <a:rPr lang="en-US" sz="1200" kern="1200" dirty="0">
                <a:solidFill>
                  <a:schemeClr val="tx1"/>
                </a:solidFill>
                <a:effectLst/>
                <a:latin typeface="Arial" charset="0"/>
                <a:ea typeface="宋体" pitchFamily="2" charset="-122"/>
                <a:cs typeface="+mn-cs"/>
              </a:rPr>
              <a:t>Calls to either acquire() or release() must be performed atomically. Thus, mutex locks are often implemented using one of the hardware </a:t>
            </a:r>
            <a:r>
              <a:rPr lang="en-US" sz="1200" kern="1200" dirty="0" err="1">
                <a:solidFill>
                  <a:schemeClr val="tx1"/>
                </a:solidFill>
                <a:effectLst/>
                <a:latin typeface="Arial" charset="0"/>
                <a:ea typeface="宋体" pitchFamily="2" charset="-122"/>
                <a:cs typeface="+mn-cs"/>
              </a:rPr>
              <a:t>mecha</a:t>
            </a:r>
            <a:r>
              <a:rPr lang="en-US" sz="1200" kern="1200" dirty="0">
                <a:solidFill>
                  <a:schemeClr val="tx1"/>
                </a:solidFill>
                <a:effectLst/>
                <a:latin typeface="Arial" charset="0"/>
                <a:ea typeface="宋体" pitchFamily="2" charset="-122"/>
                <a:cs typeface="+mn-cs"/>
              </a:rPr>
              <a:t>- </a:t>
            </a:r>
            <a:r>
              <a:rPr lang="en-US" sz="1200" kern="1200" dirty="0" err="1">
                <a:solidFill>
                  <a:schemeClr val="tx1"/>
                </a:solidFill>
                <a:effectLst/>
                <a:latin typeface="Arial" charset="0"/>
                <a:ea typeface="宋体" pitchFamily="2" charset="-122"/>
                <a:cs typeface="+mn-cs"/>
              </a:rPr>
              <a:t>nisms</a:t>
            </a:r>
            <a:r>
              <a:rPr lang="en-US" sz="1200" kern="1200" dirty="0">
                <a:solidFill>
                  <a:schemeClr val="tx1"/>
                </a:solidFill>
                <a:effectLst/>
                <a:latin typeface="Arial" charset="0"/>
                <a:ea typeface="宋体" pitchFamily="2" charset="-122"/>
                <a:cs typeface="+mn-cs"/>
              </a:rPr>
              <a:t> described in Section 5.4, and we leave the description of this technique as an exercise. </a:t>
            </a:r>
            <a:endParaRPr lang="en-US" dirty="0"/>
          </a:p>
          <a:p>
            <a:r>
              <a:rPr lang="en-US" sz="1200" kern="1200" dirty="0">
                <a:solidFill>
                  <a:schemeClr val="tx1"/>
                </a:solidFill>
                <a:effectLst/>
                <a:latin typeface="Arial" charset="0"/>
                <a:ea typeface="宋体" pitchFamily="2" charset="-122"/>
                <a:cs typeface="+mn-cs"/>
              </a:rPr>
              <a:t>The main disadvantage of the implementation given here is that it requires </a:t>
            </a:r>
            <a:r>
              <a:rPr lang="en-US" sz="1200" b="1" kern="1200" dirty="0">
                <a:solidFill>
                  <a:schemeClr val="tx1"/>
                </a:solidFill>
                <a:effectLst/>
                <a:latin typeface="Arial" charset="0"/>
                <a:ea typeface="宋体" pitchFamily="2" charset="-122"/>
                <a:cs typeface="+mn-cs"/>
              </a:rPr>
              <a:t>busy waiting</a:t>
            </a:r>
            <a:r>
              <a:rPr lang="en-US" sz="1200" kern="1200" dirty="0">
                <a:solidFill>
                  <a:schemeClr val="tx1"/>
                </a:solidFill>
                <a:effectLst/>
                <a:latin typeface="Arial" charset="0"/>
                <a:ea typeface="宋体" pitchFamily="2" charset="-122"/>
                <a:cs typeface="+mn-cs"/>
              </a:rPr>
              <a:t>. While a process is in its critical section, any other process that tries to enter its critical section must loop continuously in the call to acquire(). In fact, this type of mutex lock is also called a </a:t>
            </a:r>
            <a:r>
              <a:rPr lang="en-US" sz="1200" b="1" kern="1200" dirty="0">
                <a:solidFill>
                  <a:schemeClr val="tx1"/>
                </a:solidFill>
                <a:effectLst/>
                <a:latin typeface="Arial" charset="0"/>
                <a:ea typeface="宋体" pitchFamily="2" charset="-122"/>
                <a:cs typeface="+mn-cs"/>
              </a:rPr>
              <a:t>spinlock </a:t>
            </a:r>
            <a:r>
              <a:rPr lang="en-US" sz="1200" kern="1200" dirty="0">
                <a:solidFill>
                  <a:schemeClr val="tx1"/>
                </a:solidFill>
                <a:effectLst/>
                <a:latin typeface="Arial" charset="0"/>
                <a:ea typeface="宋体" pitchFamily="2" charset="-122"/>
                <a:cs typeface="+mn-cs"/>
              </a:rPr>
              <a:t>because the process “spins” while waiting for the lock to become available. (We see the same issue with the code examples illustrating the test and set() instruction and the compare and swap() instruction.) This continual looping is clearly a problem in a real multiprogramming system, where a single CPU is shared among many processes. Busy waiting wastes CPU cycles that some other process might be able to use productively. </a:t>
            </a:r>
            <a:endParaRPr lang="en-US" dirty="0"/>
          </a:p>
          <a:p>
            <a:r>
              <a:rPr lang="en-US" sz="1200" kern="1200" dirty="0">
                <a:solidFill>
                  <a:schemeClr val="tx1"/>
                </a:solidFill>
                <a:effectLst/>
                <a:latin typeface="Arial" charset="0"/>
                <a:ea typeface="宋体" pitchFamily="2" charset="-122"/>
                <a:cs typeface="+mn-cs"/>
              </a:rPr>
              <a:t>Spinlocks do have an advantage, however, in that no context switch is required when a process must wait on a lock, and a context switch may take considerable time. Thus, when locks are expected to be held for short times, spinlocks are useful. They are often employed on multiprocessor systems where one thread can “spin” on one processor while another thread performs its critical section on another processor. </a:t>
            </a:r>
            <a:endParaRPr lang="en-US" dirty="0"/>
          </a:p>
          <a:p>
            <a:r>
              <a:rPr lang="en-US" sz="1200" kern="1200" dirty="0">
                <a:solidFill>
                  <a:schemeClr val="tx1"/>
                </a:solidFill>
                <a:effectLst/>
                <a:latin typeface="Arial" charset="0"/>
                <a:ea typeface="宋体" pitchFamily="2" charset="-122"/>
                <a:cs typeface="+mn-cs"/>
              </a:rPr>
              <a:t>Later in this chapter (Section 5.7), we examine how mutex locks can be used to solve classical synchronization problems. We also discuss how these locks are used in several operating systems, as well as in </a:t>
            </a:r>
            <a:r>
              <a:rPr lang="en-US" sz="1200" kern="1200" dirty="0" err="1">
                <a:solidFill>
                  <a:schemeClr val="tx1"/>
                </a:solidFill>
                <a:effectLst/>
                <a:latin typeface="Arial" charset="0"/>
                <a:ea typeface="宋体" pitchFamily="2" charset="-122"/>
                <a:cs typeface="+mn-cs"/>
              </a:rPr>
              <a:t>Pthreads</a:t>
            </a:r>
            <a:r>
              <a:rPr lang="en-US" sz="1200" kern="1200" dirty="0">
                <a:solidFill>
                  <a:schemeClr val="tx1"/>
                </a:solidFill>
                <a:effectLst/>
                <a:latin typeface="Arial" charset="0"/>
                <a:ea typeface="宋体" pitchFamily="2" charset="-122"/>
                <a:cs typeface="+mn-cs"/>
              </a:rPr>
              <a:t>.</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221487232"/>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27082228"/>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There are a number of other atomic primitives that can be used to implement synchronization. They all have the key property that they read and update a memory value in such a manner that we can tell whether the two operations executed atom- </a:t>
            </a:r>
            <a:r>
              <a:rPr lang="en-US" sz="1200" kern="1200" dirty="0" err="1">
                <a:solidFill>
                  <a:schemeClr val="tx1"/>
                </a:solidFill>
                <a:effectLst/>
                <a:latin typeface="Arial" charset="0"/>
                <a:ea typeface="宋体" charset="-122"/>
                <a:cs typeface="+mn-cs"/>
              </a:rPr>
              <a:t>ically</a:t>
            </a:r>
            <a:r>
              <a:rPr lang="en-US" sz="1200" kern="1200" dirty="0">
                <a:solidFill>
                  <a:schemeClr val="tx1"/>
                </a:solidFill>
                <a:effectLst/>
                <a:latin typeface="Arial" charset="0"/>
                <a:ea typeface="宋体" charset="-122"/>
                <a:cs typeface="+mn-cs"/>
              </a:rPr>
              <a:t>. One operation, present in many older multiprocessors, is test-and-set, which tests a value and sets it if the value passes the test. For example, we could define an operation that tested for 0 and set the value to 1, which can be used in a fashion sim- </a:t>
            </a:r>
            <a:r>
              <a:rPr lang="en-US" sz="1200" kern="1200" dirty="0" err="1">
                <a:solidFill>
                  <a:schemeClr val="tx1"/>
                </a:solidFill>
                <a:effectLst/>
                <a:latin typeface="Arial" charset="0"/>
                <a:ea typeface="宋体" charset="-122"/>
                <a:cs typeface="+mn-cs"/>
              </a:rPr>
              <a:t>ilar</a:t>
            </a:r>
            <a:r>
              <a:rPr lang="en-US" sz="1200" kern="1200" dirty="0">
                <a:solidFill>
                  <a:schemeClr val="tx1"/>
                </a:solidFill>
                <a:effectLst/>
                <a:latin typeface="Arial" charset="0"/>
                <a:ea typeface="宋体" charset="-122"/>
                <a:cs typeface="+mn-cs"/>
              </a:rPr>
              <a:t> to how we used atomic exchange. Another atomic synchronization primitive is fetch-and-increment: it returns the value of a memory location and atomically </a:t>
            </a:r>
            <a:r>
              <a:rPr lang="en-US" sz="1200" kern="1200" dirty="0" err="1">
                <a:solidFill>
                  <a:schemeClr val="tx1"/>
                </a:solidFill>
                <a:effectLst/>
                <a:latin typeface="Arial" charset="0"/>
                <a:ea typeface="宋体" charset="-122"/>
                <a:cs typeface="+mn-cs"/>
              </a:rPr>
              <a:t>incre</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ments</a:t>
            </a:r>
            <a:r>
              <a:rPr lang="en-US" sz="1200" kern="1200" dirty="0">
                <a:solidFill>
                  <a:schemeClr val="tx1"/>
                </a:solidFill>
                <a:effectLst/>
                <a:latin typeface="Arial" charset="0"/>
                <a:ea typeface="宋体" charset="-122"/>
                <a:cs typeface="+mn-cs"/>
              </a:rPr>
              <a:t> it. By using the value 0 to indicate that the synchronization variable is unclaimed, we can use fetch-and-increment, just as we used exchange.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0547126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幻灯片图像占位符 1">
            <a:extLst>
              <a:ext uri="{FF2B5EF4-FFF2-40B4-BE49-F238E27FC236}">
                <a16:creationId xmlns:a16="http://schemas.microsoft.com/office/drawing/2014/main" id="{F71C4037-8AF5-1D4B-A901-A4B414AF0AFA}"/>
              </a:ext>
            </a:extLst>
          </p:cNvPr>
          <p:cNvSpPr>
            <a:spLocks noGrp="1" noRot="1" noChangeAspect="1" noChangeArrowheads="1" noTextEdit="1"/>
          </p:cNvSpPr>
          <p:nvPr>
            <p:ph type="sldImg"/>
          </p:nvPr>
        </p:nvSpPr>
        <p:spPr>
          <a:ln/>
        </p:spPr>
      </p:sp>
      <p:sp>
        <p:nvSpPr>
          <p:cNvPr id="98306" name="备注占位符 2">
            <a:extLst>
              <a:ext uri="{FF2B5EF4-FFF2-40B4-BE49-F238E27FC236}">
                <a16:creationId xmlns:a16="http://schemas.microsoft.com/office/drawing/2014/main" id="{EF1FB43C-1F63-AF4B-909A-B6E061893AE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We introduce a special cache called TLB to cache previous address translations;</a:t>
            </a:r>
          </a:p>
          <a:p>
            <a:r>
              <a:rPr lang="en-US" altLang="zh-CN">
                <a:latin typeface="Arial" panose="020B0604020202020204" pitchFamily="34" charset="0"/>
                <a:ea typeface="宋体" panose="02010600030101010101" pitchFamily="2" charset="-122"/>
              </a:rPr>
              <a:t>Each entry in TLB records a previous mapping from a virtual page number to a physical page number.</a:t>
            </a:r>
          </a:p>
          <a:p>
            <a:r>
              <a:rPr lang="en-US" altLang="zh-CN">
                <a:latin typeface="Arial" panose="020B0604020202020204" pitchFamily="34" charset="0"/>
                <a:ea typeface="宋体" panose="02010600030101010101" pitchFamily="2" charset="-122"/>
              </a:rPr>
              <a:t>Specifically, two major parts of each entry work for this:</a:t>
            </a:r>
          </a:p>
          <a:p>
            <a:r>
              <a:rPr lang="en-US" altLang="zh-CN">
                <a:latin typeface="Arial" panose="020B0604020202020204" pitchFamily="34" charset="0"/>
                <a:ea typeface="宋体" panose="02010600030101010101" pitchFamily="2" charset="-122"/>
              </a:rPr>
              <a:t>The tag part records virtual page number while the virtual address part records the physical page number.</a:t>
            </a:r>
          </a:p>
          <a:p>
            <a:endParaRPr lang="en-US" altLang="zh-CN">
              <a:latin typeface="Arial" panose="020B0604020202020204" pitchFamily="34" charset="0"/>
              <a:ea typeface="宋体" panose="02010600030101010101" pitchFamily="2" charset="-122"/>
            </a:endParaRPr>
          </a:p>
          <a:p>
            <a:r>
              <a:rPr lang="en-US" altLang="zh-CN">
                <a:latin typeface="Arial" panose="020B0604020202020204" pitchFamily="34" charset="0"/>
                <a:ea typeface="宋体" panose="02010600030101010101" pitchFamily="2" charset="-122"/>
              </a:rPr>
              <a:t>Use</a:t>
            </a:r>
            <a:r>
              <a:rPr lang="zh-CN" altLang="en-US">
                <a:latin typeface="Arial" panose="020B0604020202020204" pitchFamily="34" charset="0"/>
                <a:ea typeface="宋体" panose="02010600030101010101" pitchFamily="2" charset="-122"/>
              </a:rPr>
              <a:t> </a:t>
            </a:r>
            <a:r>
              <a:rPr lang="en-US" altLang="zh-CN">
                <a:latin typeface="Arial" panose="020B0604020202020204" pitchFamily="34" charset="0"/>
                <a:ea typeface="宋体" panose="02010600030101010101" pitchFamily="2" charset="-122"/>
              </a:rPr>
              <a:t>bit to track accessed pages;</a:t>
            </a:r>
          </a:p>
          <a:p>
            <a:endParaRPr lang="en-US" altLang="zh-CN">
              <a:latin typeface="Arial" panose="020B0604020202020204" pitchFamily="34" charset="0"/>
              <a:ea typeface="宋体" panose="02010600030101010101" pitchFamily="2" charset="-122"/>
            </a:endParaRPr>
          </a:p>
          <a:p>
            <a:r>
              <a:rPr lang="en-US" altLang="zh-CN">
                <a:latin typeface="Arial" panose="020B0604020202020204" pitchFamily="34" charset="0"/>
                <a:ea typeface="宋体" panose="02010600030101010101" pitchFamily="2" charset="-122"/>
              </a:rPr>
              <a:t>Dirty bit to track modified pages;</a:t>
            </a:r>
          </a:p>
          <a:p>
            <a:endParaRPr lang="en-US" altLang="zh-CN">
              <a:latin typeface="Arial" panose="020B0604020202020204" pitchFamily="34" charset="0"/>
              <a:ea typeface="宋体" panose="02010600030101010101" pitchFamily="2" charset="-122"/>
            </a:endParaRPr>
          </a:p>
          <a:p>
            <a:r>
              <a:rPr lang="en-US" altLang="zh-CN">
                <a:latin typeface="Arial" panose="020B0604020202020204" pitchFamily="34" charset="0"/>
                <a:ea typeface="宋体" panose="02010600030101010101" pitchFamily="2" charset="-122"/>
              </a:rPr>
              <a:t>Valid bit: the tag of a tlb entry must be marked valid to allow a match;</a:t>
            </a:r>
          </a:p>
        </p:txBody>
      </p:sp>
      <p:sp>
        <p:nvSpPr>
          <p:cNvPr id="98307" name="灯片编号占位符 3">
            <a:extLst>
              <a:ext uri="{FF2B5EF4-FFF2-40B4-BE49-F238E27FC236}">
                <a16:creationId xmlns:a16="http://schemas.microsoft.com/office/drawing/2014/main" id="{9370DFDE-76D9-8843-83EC-120FA42154A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EBA18C5-FF63-CB4D-B93A-B2FA85E6D57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There are a number of other atomic primitives that can be used to implement synchronization. They all have the key property that they read and update a memory value in such a manner that we can tell whether the two operations executed atom- </a:t>
            </a:r>
            <a:r>
              <a:rPr lang="en-US" sz="1200" kern="1200" dirty="0" err="1">
                <a:solidFill>
                  <a:schemeClr val="tx1"/>
                </a:solidFill>
                <a:effectLst/>
                <a:latin typeface="Arial" charset="0"/>
                <a:ea typeface="宋体" charset="-122"/>
                <a:cs typeface="+mn-cs"/>
              </a:rPr>
              <a:t>ically</a:t>
            </a:r>
            <a:r>
              <a:rPr lang="en-US" sz="1200" kern="1200" dirty="0">
                <a:solidFill>
                  <a:schemeClr val="tx1"/>
                </a:solidFill>
                <a:effectLst/>
                <a:latin typeface="Arial" charset="0"/>
                <a:ea typeface="宋体" charset="-122"/>
                <a:cs typeface="+mn-cs"/>
              </a:rPr>
              <a:t>. One operation, present in many older multiprocessors, is test-and-set, which tests a value and sets it if the value passes the test. For example, we could define an operation that tested for 0 and set the value to 1, which can be used in a fashion sim- </a:t>
            </a:r>
            <a:r>
              <a:rPr lang="en-US" sz="1200" kern="1200" dirty="0" err="1">
                <a:solidFill>
                  <a:schemeClr val="tx1"/>
                </a:solidFill>
                <a:effectLst/>
                <a:latin typeface="Arial" charset="0"/>
                <a:ea typeface="宋体" charset="-122"/>
                <a:cs typeface="+mn-cs"/>
              </a:rPr>
              <a:t>ilar</a:t>
            </a:r>
            <a:r>
              <a:rPr lang="en-US" sz="1200" kern="1200" dirty="0">
                <a:solidFill>
                  <a:schemeClr val="tx1"/>
                </a:solidFill>
                <a:effectLst/>
                <a:latin typeface="Arial" charset="0"/>
                <a:ea typeface="宋体" charset="-122"/>
                <a:cs typeface="+mn-cs"/>
              </a:rPr>
              <a:t> to how we used atomic exchange. Another atomic synchronization primitive is fetch-and-increment: it returns the value of a memory location and atomically </a:t>
            </a:r>
            <a:r>
              <a:rPr lang="en-US" sz="1200" kern="1200" dirty="0" err="1">
                <a:solidFill>
                  <a:schemeClr val="tx1"/>
                </a:solidFill>
                <a:effectLst/>
                <a:latin typeface="Arial" charset="0"/>
                <a:ea typeface="宋体" charset="-122"/>
                <a:cs typeface="+mn-cs"/>
              </a:rPr>
              <a:t>incre</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ments</a:t>
            </a:r>
            <a:r>
              <a:rPr lang="en-US" sz="1200" kern="1200" dirty="0">
                <a:solidFill>
                  <a:schemeClr val="tx1"/>
                </a:solidFill>
                <a:effectLst/>
                <a:latin typeface="Arial" charset="0"/>
                <a:ea typeface="宋体" charset="-122"/>
                <a:cs typeface="+mn-cs"/>
              </a:rPr>
              <a:t> it. By using the value 0 to indicate that the synchronization variable is unclaimed, we can use fetch-and-increment, just as we used exchange.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03030504"/>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414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978270066"/>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415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35606700"/>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416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865146504"/>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417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208990080"/>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418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851206064"/>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419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266448038"/>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538465789"/>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347074068"/>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967214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737" name="Slide Image Placeholder 1">
            <a:extLst>
              <a:ext uri="{FF2B5EF4-FFF2-40B4-BE49-F238E27FC236}">
                <a16:creationId xmlns:a16="http://schemas.microsoft.com/office/drawing/2014/main" id="{547232BF-C42C-2B4A-80FF-5EFCCDC3F4E7}"/>
              </a:ext>
            </a:extLst>
          </p:cNvPr>
          <p:cNvSpPr>
            <a:spLocks noGrp="1" noRot="1" noChangeAspect="1" noChangeArrowheads="1" noTextEdit="1"/>
          </p:cNvSpPr>
          <p:nvPr>
            <p:ph type="sldImg"/>
          </p:nvPr>
        </p:nvSpPr>
        <p:spPr>
          <a:ln/>
        </p:spPr>
      </p:sp>
      <p:sp>
        <p:nvSpPr>
          <p:cNvPr id="500738" name="Notes Placeholder 2">
            <a:extLst>
              <a:ext uri="{FF2B5EF4-FFF2-40B4-BE49-F238E27FC236}">
                <a16:creationId xmlns:a16="http://schemas.microsoft.com/office/drawing/2014/main" id="{3BA4B902-0A95-9C4D-8E3D-1D96BEED70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However, </a:t>
            </a:r>
            <a:r>
              <a:rPr lang="en-CN" altLang="en-CN">
                <a:latin typeface="Arial" panose="020B0604020202020204" pitchFamily="34" charset="0"/>
              </a:rPr>
              <a:t>DLP, TLP, and request-level paral require the restructuring of the application, a major new burden for programmers</a:t>
            </a:r>
          </a:p>
          <a:p>
            <a:endParaRPr lang="en-CN" altLang="en-CN">
              <a:latin typeface="Arial" panose="020B0604020202020204" pitchFamily="34" charset="0"/>
            </a:endParaRPr>
          </a:p>
          <a:p>
            <a:r>
              <a:rPr lang="en-US" altLang="en-CN">
                <a:latin typeface="Arial" panose="020B0604020202020204" pitchFamily="34" charset="0"/>
              </a:rPr>
              <a:t>T</a:t>
            </a:r>
            <a:r>
              <a:rPr lang="en-CN" altLang="en-CN">
                <a:latin typeface="Arial" panose="020B0604020202020204" pitchFamily="34" charset="0"/>
              </a:rPr>
              <a:t>o what extent can parallelism speed up program?</a:t>
            </a:r>
          </a:p>
          <a:p>
            <a:r>
              <a:rPr lang="en-US" altLang="en-CN">
                <a:latin typeface="Arial" panose="020B0604020202020204" pitchFamily="34" charset="0"/>
              </a:rPr>
              <a:t>Q</a:t>
            </a:r>
            <a:r>
              <a:rPr lang="en-CN" altLang="en-CN">
                <a:latin typeface="Arial" panose="020B0604020202020204" pitchFamily="34" charset="0"/>
              </a:rPr>
              <a:t>uantified by Amdahl’s Law: Equation</a:t>
            </a:r>
          </a:p>
          <a:p>
            <a:endParaRPr lang="en-CN" altLang="en-CN">
              <a:latin typeface="Arial" panose="020B0604020202020204" pitchFamily="34" charset="0"/>
            </a:endParaRPr>
          </a:p>
          <a:p>
            <a:r>
              <a:rPr lang="en-US" altLang="en-CN">
                <a:latin typeface="Arial" panose="020B0604020202020204" pitchFamily="34" charset="0"/>
              </a:rPr>
              <a:t>It prescribes practical limits to the number of useful cores per chip. </a:t>
            </a:r>
            <a:endParaRPr lang="en-CN" altLang="en-CN">
              <a:latin typeface="Arial" panose="020B0604020202020204" pitchFamily="34" charset="0"/>
            </a:endParaRPr>
          </a:p>
          <a:p>
            <a:r>
              <a:rPr lang="en-US" altLang="en-CN">
                <a:latin typeface="Arial" panose="020B0604020202020204" pitchFamily="34" charset="0"/>
              </a:rPr>
              <a:t>Example: I</a:t>
            </a:r>
            <a:r>
              <a:rPr lang="en-CN" altLang="en-CN">
                <a:latin typeface="Arial" panose="020B0604020202020204" pitchFamily="34" charset="0"/>
              </a:rPr>
              <a:t>f 10% of the task is serial, then the maximum performance benefit from parallelism is 10 no matter how many cores you put on the chip</a:t>
            </a:r>
          </a:p>
          <a:p>
            <a:endParaRPr lang="en-CN" altLang="en-CN">
              <a:latin typeface="Arial" panose="020B0604020202020204" pitchFamily="34" charset="0"/>
            </a:endParaRPr>
          </a:p>
          <a:p>
            <a:endParaRPr lang="en-CN" altLang="en-CN">
              <a:latin typeface="Arial" panose="020B0604020202020204" pitchFamily="34" charset="0"/>
            </a:endParaRPr>
          </a:p>
          <a:p>
            <a:endParaRPr lang="en-CN" altLang="en-CN">
              <a:latin typeface="Arial" panose="020B0604020202020204" pitchFamily="34" charset="0"/>
            </a:endParaRPr>
          </a:p>
        </p:txBody>
      </p:sp>
      <p:sp>
        <p:nvSpPr>
          <p:cNvPr id="500739" name="Slide Number Placeholder 3">
            <a:extLst>
              <a:ext uri="{FF2B5EF4-FFF2-40B4-BE49-F238E27FC236}">
                <a16:creationId xmlns:a16="http://schemas.microsoft.com/office/drawing/2014/main" id="{CECF14F4-400A-504A-BA1A-4C31E0F4DC8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30C8699-383A-994E-B10E-AD22169C7DF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幻灯片图像占位符 1">
            <a:extLst>
              <a:ext uri="{FF2B5EF4-FFF2-40B4-BE49-F238E27FC236}">
                <a16:creationId xmlns:a16="http://schemas.microsoft.com/office/drawing/2014/main" id="{D6E0BDB8-903F-8B4A-9D6A-4D06330301E7}"/>
              </a:ext>
            </a:extLst>
          </p:cNvPr>
          <p:cNvSpPr>
            <a:spLocks noGrp="1" noRot="1" noChangeAspect="1" noChangeArrowheads="1" noTextEdit="1"/>
          </p:cNvSpPr>
          <p:nvPr>
            <p:ph type="sldImg"/>
          </p:nvPr>
        </p:nvSpPr>
        <p:spPr>
          <a:ln/>
        </p:spPr>
      </p:sp>
      <p:sp>
        <p:nvSpPr>
          <p:cNvPr id="126978" name="备注占位符 2">
            <a:extLst>
              <a:ext uri="{FF2B5EF4-FFF2-40B4-BE49-F238E27FC236}">
                <a16:creationId xmlns:a16="http://schemas.microsoft.com/office/drawing/2014/main" id="{5BDA1783-F419-E24F-A980-0E4833768AB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So let’s review address translation once again, but with cache jumping in this time</a:t>
            </a:r>
            <a:endParaRPr lang="zh-CN" altLang="en-US">
              <a:latin typeface="Arial" panose="020B0604020202020204" pitchFamily="34" charset="0"/>
              <a:ea typeface="宋体" panose="02010600030101010101" pitchFamily="2" charset="-122"/>
            </a:endParaRPr>
          </a:p>
        </p:txBody>
      </p:sp>
      <p:sp>
        <p:nvSpPr>
          <p:cNvPr id="126979" name="灯片编号占位符 3">
            <a:extLst>
              <a:ext uri="{FF2B5EF4-FFF2-40B4-BE49-F238E27FC236}">
                <a16:creationId xmlns:a16="http://schemas.microsoft.com/office/drawing/2014/main" id="{A2F62705-4085-2F49-957E-6445F7D806E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1256E9C-2660-A945-BC9E-10120417665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021503690"/>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Thus we should modify our spin lock procedure so that it spins by doing reads on a local copy of the lock until it successfully sees that the lock is available. Then it attempts to acquire the lock by doing a swap operation. A processor first reads the lock variable to test its state. A processor keeps reading and testing until the value of the read indicates that the lock is unlocked. The processor then races against all other processes that were similarly “spin waiting” to see which can lock the var- </a:t>
            </a:r>
            <a:r>
              <a:rPr lang="en-US" sz="1200" kern="1200" dirty="0" err="1">
                <a:solidFill>
                  <a:schemeClr val="tx1"/>
                </a:solidFill>
                <a:effectLst/>
                <a:latin typeface="Arial" charset="0"/>
                <a:ea typeface="宋体" charset="-122"/>
                <a:cs typeface="+mn-cs"/>
              </a:rPr>
              <a:t>iable</a:t>
            </a:r>
            <a:r>
              <a:rPr lang="en-US" sz="1200" kern="1200" dirty="0">
                <a:solidFill>
                  <a:schemeClr val="tx1"/>
                </a:solidFill>
                <a:effectLst/>
                <a:latin typeface="Arial" charset="0"/>
                <a:ea typeface="宋体" charset="-122"/>
                <a:cs typeface="+mn-cs"/>
              </a:rPr>
              <a:t> first. All processes use a swap instruction that reads the old value and stores a 1 into the lock variable. The single winner will see the 0, and the losers will see a 1 that was placed there by the winner. (The losers will continue to set the variable to the locked value, but that doesn’t matter.) The winning processor executes the code after the lock and, when finished, stores a 0 into the lock variable to release the lock, which starts the race all over again. Here is the code to perform this spin lock (remember that 0 is unlocked and 1 is locked):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552629780"/>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Thus we should modify our spin lock procedure so that it spins by doing reads on a local copy of the lock until it successfully sees that the lock is available. Then it attempts to acquire the lock by doing a swap operation. A processor first reads the lock variable to test its state. A processor keeps reading and testing until the value of the read indicates that the lock is unlocked. The processor then races against all other processes that were similarly “spin waiting” to see which can lock the var- </a:t>
            </a:r>
            <a:r>
              <a:rPr lang="en-US" sz="1200" kern="1200" dirty="0" err="1">
                <a:solidFill>
                  <a:schemeClr val="tx1"/>
                </a:solidFill>
                <a:effectLst/>
                <a:latin typeface="Arial" charset="0"/>
                <a:ea typeface="宋体" charset="-122"/>
                <a:cs typeface="+mn-cs"/>
              </a:rPr>
              <a:t>iable</a:t>
            </a:r>
            <a:r>
              <a:rPr lang="en-US" sz="1200" kern="1200" dirty="0">
                <a:solidFill>
                  <a:schemeClr val="tx1"/>
                </a:solidFill>
                <a:effectLst/>
                <a:latin typeface="Arial" charset="0"/>
                <a:ea typeface="宋体" charset="-122"/>
                <a:cs typeface="+mn-cs"/>
              </a:rPr>
              <a:t> first. All processes use a swap instruction that reads the old value and stores a 1 into the lock variable. The single winner will see the 0, and the losers will see a 1 that was placed there by the winner. (The losers will continue to set the variable to the locked value, but that doesn’t matter.) The winning processor executes the code after the lock and, when finished, stores a 0 into the lock variable to release the lock, which starts the race all over again. Here is the code to perform this spin lock (remember that 0 is unlocked and 1 is locked):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50934049"/>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Thus we should modify our spin lock procedure so that it spins by doing reads on a local copy of the lock until it successfully sees that the lock is available. Then it attempts to acquire the lock by doing a swap operation. A processor first reads the lock variable to test its state. A processor keeps reading and testing until the value of the read indicates that the lock is unlocked. The processor then races against all other processes that were similarly “spin waiting” to see which can lock the var- </a:t>
            </a:r>
            <a:r>
              <a:rPr lang="en-US" sz="1200" kern="1200" dirty="0" err="1">
                <a:solidFill>
                  <a:schemeClr val="tx1"/>
                </a:solidFill>
                <a:effectLst/>
                <a:latin typeface="Arial" charset="0"/>
                <a:ea typeface="宋体" charset="-122"/>
                <a:cs typeface="+mn-cs"/>
              </a:rPr>
              <a:t>iable</a:t>
            </a:r>
            <a:r>
              <a:rPr lang="en-US" sz="1200" kern="1200" dirty="0">
                <a:solidFill>
                  <a:schemeClr val="tx1"/>
                </a:solidFill>
                <a:effectLst/>
                <a:latin typeface="Arial" charset="0"/>
                <a:ea typeface="宋体" charset="-122"/>
                <a:cs typeface="+mn-cs"/>
              </a:rPr>
              <a:t> first. All processes use a swap instruction that reads the old value and stores a 1 into the lock variable. The single winner will see the 0, and the losers will see a 1 that was placed there by the winner. (The losers will continue to set the variable to the locked value, but that doesn’t matter.) The winning processor executes the code after the lock and, when finished, stores a 0 into the lock variable to release the lock, which starts the race all over again. Here is the code to perform this spin lock (remember that 0 is unlocked and 1 is locked):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624085470"/>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Thus we should modify our spin lock procedure so that it spins by doing reads on a local copy of the lock until it successfully sees that the lock is available. Then it attempts to acquire the lock by doing a swap operation. A processor first reads the lock variable to test its state. A processor keeps reading and testing until the value of the read indicates that the lock is unlocked. The processor then races against all other processes that were similarly “spin waiting” to see which can lock the var- </a:t>
            </a:r>
            <a:r>
              <a:rPr lang="en-US" sz="1200" kern="1200" dirty="0" err="1">
                <a:solidFill>
                  <a:schemeClr val="tx1"/>
                </a:solidFill>
                <a:effectLst/>
                <a:latin typeface="Arial" charset="0"/>
                <a:ea typeface="宋体" charset="-122"/>
                <a:cs typeface="+mn-cs"/>
              </a:rPr>
              <a:t>iable</a:t>
            </a:r>
            <a:r>
              <a:rPr lang="en-US" sz="1200" kern="1200" dirty="0">
                <a:solidFill>
                  <a:schemeClr val="tx1"/>
                </a:solidFill>
                <a:effectLst/>
                <a:latin typeface="Arial" charset="0"/>
                <a:ea typeface="宋体" charset="-122"/>
                <a:cs typeface="+mn-cs"/>
              </a:rPr>
              <a:t> first. All processes use a swap instruction that reads the old value and stores a 1 into the lock variable. The single winner will see the 0, and the losers will see a 1 that was placed there by the winner. (The losers will continue to set the variable to the locked value, but that doesn’t matter.) The winning processor executes the code after the lock and, when finished, stores a 0 into the lock variable to release the lock, which starts the race all over again. Here is the code to perform this spin lock (remember that 0 is unlocked and 1 is locked):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53371371"/>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Figure5.22 Cache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coherence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steps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traffic</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for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three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processors,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P0,</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P1,</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P2.</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figure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assumes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 invalidate coherence. P0 starts with the lock (step 1), and the value of the lock is 1 (i.e., locked); it is initially </a:t>
            </a:r>
            <a:r>
              <a:rPr lang="en-US" sz="1200" kern="1200" dirty="0" err="1">
                <a:solidFill>
                  <a:schemeClr val="tx1"/>
                </a:solidFill>
                <a:effectLst/>
                <a:latin typeface="Arial" charset="0"/>
                <a:ea typeface="宋体" charset="-122"/>
                <a:cs typeface="+mn-cs"/>
              </a:rPr>
              <a:t>exclu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sive</a:t>
            </a:r>
            <a:r>
              <a:rPr lang="en-US" sz="1200" kern="1200" dirty="0">
                <a:solidFill>
                  <a:schemeClr val="tx1"/>
                </a:solidFill>
                <a:effectLst/>
                <a:latin typeface="Arial" charset="0"/>
                <a:ea typeface="宋体" charset="-122"/>
                <a:cs typeface="+mn-cs"/>
              </a:rPr>
              <a:t> and owned by P0 before step 1 begins. P0 exits and unlocks the lock (step 2). P1 and P2 race to see which reads the unlocked value during the swap (steps 3–5). P2 wins and enters the critical section (steps 6 and 7), while P1’s attempt fails, so it starts spin waiting (steps 7 and 8). In a real system, these events will take many more than 8 clock ticks because acquiring the bus and replying to misses take much longer. Once step 8 is reached, the process can repeat with P2, eventually getting exclusive access and setting the lock to 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Let’s examine how this “spin lock” scheme uses the cache coherence </a:t>
            </a:r>
            <a:r>
              <a:rPr lang="en-US" sz="1200" kern="1200" dirty="0" err="1">
                <a:solidFill>
                  <a:schemeClr val="tx1"/>
                </a:solidFill>
                <a:effectLst/>
                <a:latin typeface="Arial" charset="0"/>
                <a:ea typeface="宋体" charset="-122"/>
                <a:cs typeface="+mn-cs"/>
              </a:rPr>
              <a:t>mecha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nisms</a:t>
            </a:r>
            <a:r>
              <a:rPr lang="en-US" sz="1200" kern="1200" dirty="0">
                <a:solidFill>
                  <a:schemeClr val="tx1"/>
                </a:solidFill>
                <a:effectLst/>
                <a:latin typeface="Arial" charset="0"/>
                <a:ea typeface="宋体" charset="-122"/>
                <a:cs typeface="+mn-cs"/>
              </a:rPr>
              <a:t>. Figure 5.22 shows the processor and bus or directory operations for multiple processes trying to lock a variable using an atomic swap. Once the processor with the lock stores a 0 into the lock, all other caches are invalidated and must fetch the new value to update their copy of the lock. One such cache gets the copy of the unlocked value (0) first and performs the swap. When the cache miss of other pro- </a:t>
            </a:r>
            <a:r>
              <a:rPr lang="en-US" sz="1200" kern="1200" dirty="0" err="1">
                <a:solidFill>
                  <a:schemeClr val="tx1"/>
                </a:solidFill>
                <a:effectLst/>
                <a:latin typeface="Arial" charset="0"/>
                <a:ea typeface="宋体" charset="-122"/>
                <a:cs typeface="+mn-cs"/>
              </a:rPr>
              <a:t>cessors</a:t>
            </a:r>
            <a:r>
              <a:rPr lang="en-US" sz="1200" kern="1200" dirty="0">
                <a:solidFill>
                  <a:schemeClr val="tx1"/>
                </a:solidFill>
                <a:effectLst/>
                <a:latin typeface="Arial" charset="0"/>
                <a:ea typeface="宋体" charset="-122"/>
                <a:cs typeface="+mn-cs"/>
              </a:rPr>
              <a:t> is satisfied, they find that the variable is already locked, so they must return to testing and spinning.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67872067"/>
      </p:ext>
    </p:extLst>
  </p:cSld>
  <p:clrMapOvr>
    <a:masterClrMapping/>
  </p:clrMapOvr>
</p:notes>
</file>

<file path=ppt/notesSlides/notesSlide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Figure5.22 Cache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coherence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steps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traffic</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for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three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processors,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P0,</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P1,</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P2.</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figure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assumes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 invalidate coherence. P0 starts with the lock (step 1), and the value of the lock is 1 (i.e., locked); it is initially </a:t>
            </a:r>
            <a:r>
              <a:rPr lang="en-US" sz="1200" kern="1200" dirty="0" err="1">
                <a:solidFill>
                  <a:schemeClr val="tx1"/>
                </a:solidFill>
                <a:effectLst/>
                <a:latin typeface="Arial" charset="0"/>
                <a:ea typeface="宋体" charset="-122"/>
                <a:cs typeface="+mn-cs"/>
              </a:rPr>
              <a:t>exclu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sive</a:t>
            </a:r>
            <a:r>
              <a:rPr lang="en-US" sz="1200" kern="1200" dirty="0">
                <a:solidFill>
                  <a:schemeClr val="tx1"/>
                </a:solidFill>
                <a:effectLst/>
                <a:latin typeface="Arial" charset="0"/>
                <a:ea typeface="宋体" charset="-122"/>
                <a:cs typeface="+mn-cs"/>
              </a:rPr>
              <a:t> and owned by P0 before step 1 begins. P0 exits and unlocks the lock (step 2). P1 and P2 race to see which reads the unlocked value during the swap (steps 3–5). P2 wins and enters the critical section (steps 6 and 7), while P1’s attempt fails, so it starts spin waiting (steps 7 and 8). In a real system, these events will take many more than 8 clock ticks because acquiring the bus and replying to misses take much longer. Once step 8 is reached, the process can repeat with P2, eventually getting exclusive access and setting the lock to 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Let’s examine how this “spin lock” scheme uses the cache coherence </a:t>
            </a:r>
            <a:r>
              <a:rPr lang="en-US" sz="1200" kern="1200" dirty="0" err="1">
                <a:solidFill>
                  <a:schemeClr val="tx1"/>
                </a:solidFill>
                <a:effectLst/>
                <a:latin typeface="Arial" charset="0"/>
                <a:ea typeface="宋体" charset="-122"/>
                <a:cs typeface="+mn-cs"/>
              </a:rPr>
              <a:t>mecha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nisms</a:t>
            </a:r>
            <a:r>
              <a:rPr lang="en-US" sz="1200" kern="1200" dirty="0">
                <a:solidFill>
                  <a:schemeClr val="tx1"/>
                </a:solidFill>
                <a:effectLst/>
                <a:latin typeface="Arial" charset="0"/>
                <a:ea typeface="宋体" charset="-122"/>
                <a:cs typeface="+mn-cs"/>
              </a:rPr>
              <a:t>. Figure 5.22 shows the processor and bus or directory operations for multiple processes trying to lock a variable using an atomic swap. Once the processor with the lock stores a 0 into the lock, all other caches are invalidated and must fetch the new value to update their copy of the lock. One such cache gets the copy of the unlocked value (0) first and performs the swap. When the cache miss of other pro- </a:t>
            </a:r>
            <a:r>
              <a:rPr lang="en-US" sz="1200" kern="1200" dirty="0" err="1">
                <a:solidFill>
                  <a:schemeClr val="tx1"/>
                </a:solidFill>
                <a:effectLst/>
                <a:latin typeface="Arial" charset="0"/>
                <a:ea typeface="宋体" charset="-122"/>
                <a:cs typeface="+mn-cs"/>
              </a:rPr>
              <a:t>cessors</a:t>
            </a:r>
            <a:r>
              <a:rPr lang="en-US" sz="1200" kern="1200" dirty="0">
                <a:solidFill>
                  <a:schemeClr val="tx1"/>
                </a:solidFill>
                <a:effectLst/>
                <a:latin typeface="Arial" charset="0"/>
                <a:ea typeface="宋体" charset="-122"/>
                <a:cs typeface="+mn-cs"/>
              </a:rPr>
              <a:t> is satisfied, they find that the variable is already locked, so they must return to testing and spinning.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099110268"/>
      </p:ext>
    </p:extLst>
  </p:cSld>
  <p:clrMapOvr>
    <a:masterClrMapping/>
  </p:clrMapOvr>
</p:notes>
</file>

<file path=ppt/notesSlides/notesSlide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This example shows another advantage of the load reserved/store conditional primitives: the read and write operations are explicitly separated. The load reserved need not cause any bus traffic. This fact allows the following simple code sequence, which has the same characteristics as the optimized version using exchange (x1 has the address of the lock,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has replaced the LD, and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has replaced the EXCH):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first branch forms the spinning loop; the second branch resolves races when two processors see the lock available simultaneously.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946562901"/>
      </p:ext>
    </p:extLst>
  </p:cSld>
  <p:clrMapOvr>
    <a:masterClrMapping/>
  </p:clrMapOvr>
</p:notes>
</file>

<file path=ppt/notesSlides/notesSlide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specifically, (of variables) f</a:t>
            </a:r>
            <a:r>
              <a:rPr lang="en-CN" dirty="0"/>
              <a:t>ocus more on shared data so far, should be ordered because of dependency</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526371371"/>
      </p:ext>
    </p:extLst>
  </p:cSld>
  <p:clrMapOvr>
    <a:masterClrMapping/>
  </p:clrMapOvr>
</p:notes>
</file>

<file path=ppt/notesSlides/notesSlide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2323199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幻灯片图像占位符 1">
            <a:extLst>
              <a:ext uri="{FF2B5EF4-FFF2-40B4-BE49-F238E27FC236}">
                <a16:creationId xmlns:a16="http://schemas.microsoft.com/office/drawing/2014/main" id="{B84F3792-430A-8845-A2BB-008A25B98751}"/>
              </a:ext>
            </a:extLst>
          </p:cNvPr>
          <p:cNvSpPr>
            <a:spLocks noGrp="1" noRot="1" noChangeAspect="1" noChangeArrowheads="1" noTextEdit="1"/>
          </p:cNvSpPr>
          <p:nvPr>
            <p:ph type="sldImg"/>
          </p:nvPr>
        </p:nvSpPr>
        <p:spPr>
          <a:ln/>
        </p:spPr>
      </p:sp>
      <p:sp>
        <p:nvSpPr>
          <p:cNvPr id="129026" name="备注占位符 2">
            <a:extLst>
              <a:ext uri="{FF2B5EF4-FFF2-40B4-BE49-F238E27FC236}">
                <a16:creationId xmlns:a16="http://schemas.microsoft.com/office/drawing/2014/main" id="{66D6EBA2-30C1-BE47-A1CB-FD20640F5D5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TLB index for set?</a:t>
            </a:r>
          </a:p>
          <a:p>
            <a:endParaRPr lang="en-US" altLang="zh-CN">
              <a:latin typeface="Arial" panose="020B0604020202020204" pitchFamily="34" charset="0"/>
              <a:ea typeface="宋体" panose="02010600030101010101" pitchFamily="2" charset="-122"/>
            </a:endParaRPr>
          </a:p>
          <a:p>
            <a:r>
              <a:rPr lang="en-US" altLang="en-CN">
                <a:latin typeface="Arial" panose="020B0604020202020204" pitchFamily="34" charset="0"/>
                <a:ea typeface="宋体" panose="02010600030101010101" pitchFamily="2" charset="-122"/>
              </a:rPr>
              <a:t>With virtual memory, TLBs, first-level caches, and second-level caches all map- ping portions of the virtual and physical address space, it can get confusing what bits go where. Figure B.25 gives a hypothetical example going from a 64-bit vir- tual address to a 41-bit physical address with two levels of cache. This L1 cache is virtually indexed, physically tagged since both the cache size and the page size are 8 KB. The L2 cache is 4 MB. The block size for both is 64 bytes. </a:t>
            </a:r>
          </a:p>
        </p:txBody>
      </p:sp>
      <p:sp>
        <p:nvSpPr>
          <p:cNvPr id="129027" name="灯片编号占位符 3">
            <a:extLst>
              <a:ext uri="{FF2B5EF4-FFF2-40B4-BE49-F238E27FC236}">
                <a16:creationId xmlns:a16="http://schemas.microsoft.com/office/drawing/2014/main" id="{2381A203-ACED-2648-B941-4E4E43C0C57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FA52500-5495-7741-BBC2-C5B1DE79740E}"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840343321"/>
      </p:ext>
    </p:extLst>
  </p:cSld>
  <p:clrMapOvr>
    <a:masterClrMapping/>
  </p:clrMapOvr>
</p:notes>
</file>

<file path=ppt/notesSlides/notesSlide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858416159"/>
      </p:ext>
    </p:extLst>
  </p:cSld>
  <p:clrMapOvr>
    <a:masterClrMapping/>
  </p:clrMapOvr>
</p:notes>
</file>

<file path=ppt/notesSlides/notesSlide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
            </a:r>
            <a:r>
              <a:rPr lang="en-CN" dirty="0"/>
              <a:t>ey is that </a:t>
            </a:r>
            <a:r>
              <a:rPr lang="en-US" dirty="0">
                <a:solidFill>
                  <a:srgbClr val="92D050"/>
                </a:solidFill>
              </a:rPr>
              <a:t>the result of any execution to be same</a:t>
            </a:r>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9233839"/>
      </p:ext>
    </p:extLst>
  </p:cSld>
  <p:clrMapOvr>
    <a:masterClrMapping/>
  </p:clrMapOvr>
</p:notes>
</file>

<file path=ppt/notesSlides/notesSlide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Related to the previous example, for this example, if use a design of sequential consistency to ensure program accuracy,</a:t>
            </a:r>
          </a:p>
          <a:p>
            <a:r>
              <a:rPr lang="en-US" dirty="0"/>
              <a:t>That is, even if various execution ordering of the two program segments on two processors are allowed,</a:t>
            </a:r>
          </a:p>
          <a:p>
            <a:r>
              <a:rPr lang="en-US" dirty="0"/>
              <a:t>The sequential consistency should ensure that they generate the same result</a:t>
            </a:r>
          </a:p>
          <a:p>
            <a:r>
              <a:rPr lang="en-US" dirty="0"/>
              <a:t>And to satisfy this requirement, the design principle of the possible sequential consistency should make sure that the assignments must be completed before the IF statements;</a:t>
            </a:r>
          </a:p>
          <a:p>
            <a:r>
              <a:rPr lang="en-US" dirty="0"/>
              <a:t>Therefore, the content herein is only about the definition of sequential consistency and the goal any of its design should meet,</a:t>
            </a:r>
          </a:p>
          <a:p>
            <a:r>
              <a:rPr lang="en-US" dirty="0"/>
              <a:t>A specific design of sequential consistency protocol still needs to enforce certain regulations on the ordering of memory accesses, as later examples will show.</a:t>
            </a:r>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481923718"/>
      </p:ext>
    </p:extLst>
  </p:cSld>
  <p:clrMapOvr>
    <a:masterClrMapping/>
  </p:clrMapOvr>
</p:notes>
</file>

<file path=ppt/notesSlides/notesSlide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r>
              <a:rPr lang="en-CN" dirty="0"/>
              <a:t>bout how to implement</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927079109"/>
      </p:ext>
    </p:extLst>
  </p:cSld>
  <p:clrMapOvr>
    <a:masterClrMapping/>
  </p:clrMapOvr>
</p:notes>
</file>

<file path=ppt/notesSlides/notesSlide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r>
              <a:rPr lang="en-CN" dirty="0"/>
              <a:t>bout how to implement</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440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008119330"/>
      </p:ext>
    </p:extLst>
  </p:cSld>
  <p:clrMapOvr>
    <a:masterClrMapping/>
  </p:clrMapOvr>
</p:notes>
</file>

<file path=ppt/notesSlides/notesSlide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441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36805683"/>
      </p:ext>
    </p:extLst>
  </p:cSld>
  <p:clrMapOvr>
    <a:masterClrMapping/>
  </p:clrMapOvr>
</p:notes>
</file>

<file path=ppt/notesSlides/notesSlide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t>
            </a:r>
            <a:r>
              <a:rPr lang="en-CN" dirty="0"/>
              <a:t>nforce orderings</a:t>
            </a:r>
          </a:p>
          <a:p>
            <a:r>
              <a:rPr lang="en-US" dirty="0"/>
              <a:t>H</a:t>
            </a:r>
            <a:r>
              <a:rPr lang="en-CN" dirty="0"/>
              <a:t>ow to define ordering</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442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166307902"/>
      </p:ext>
    </p:extLst>
  </p:cSld>
  <p:clrMapOvr>
    <a:masterClrMapping/>
  </p:clrMapOvr>
</p:notes>
</file>

<file path=ppt/notesSlides/notesSlide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Synchronization orderings: two types</a:t>
            </a:r>
          </a:p>
          <a:p>
            <a:r>
              <a:rPr lang="en-US" dirty="0"/>
              <a:t>B</a:t>
            </a:r>
            <a:r>
              <a:rPr lang="en-CN" dirty="0"/>
              <a:t>etween synchronization operations</a:t>
            </a:r>
          </a:p>
          <a:p>
            <a:r>
              <a:rPr lang="en-US" dirty="0"/>
              <a:t>B</a:t>
            </a:r>
            <a:r>
              <a:rPr lang="en-CN" dirty="0"/>
              <a:t>etween R/W and synchronization operations</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443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199568943"/>
      </p:ext>
    </p:extLst>
  </p:cSld>
  <p:clrMapOvr>
    <a:masterClrMapping/>
  </p:clrMapOvr>
</p:notes>
</file>

<file path=ppt/notesSlides/notesSlide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a:t>
            </a:r>
            <a:r>
              <a:rPr lang="en-CN" dirty="0"/>
              <a:t>therwise, shared data related to dependency cannot be arbitrarily re-ordered without affecting program accuray</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445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0508198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1" name="Slide Image Placeholder 1">
            <a:extLst>
              <a:ext uri="{FF2B5EF4-FFF2-40B4-BE49-F238E27FC236}">
                <a16:creationId xmlns:a16="http://schemas.microsoft.com/office/drawing/2014/main" id="{0D2D8B1F-1D70-3A4C-BB74-ECB5A4CE261C}"/>
              </a:ext>
            </a:extLst>
          </p:cNvPr>
          <p:cNvSpPr>
            <a:spLocks noGrp="1" noRot="1" noChangeAspect="1" noChangeArrowheads="1" noTextEdit="1"/>
          </p:cNvSpPr>
          <p:nvPr>
            <p:ph type="sldImg"/>
          </p:nvPr>
        </p:nvSpPr>
        <p:spPr>
          <a:ln/>
        </p:spPr>
      </p:sp>
      <p:sp>
        <p:nvSpPr>
          <p:cNvPr id="133122" name="Notes Placeholder 2">
            <a:extLst>
              <a:ext uri="{FF2B5EF4-FFF2-40B4-BE49-F238E27FC236}">
                <a16:creationId xmlns:a16="http://schemas.microsoft.com/office/drawing/2014/main" id="{3E3F3B19-9D98-6141-B1F7-9AAC6EB5BD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41-bit physical address</a:t>
            </a:r>
          </a:p>
          <a:p>
            <a:endParaRPr lang="en-US" altLang="en-CN">
              <a:latin typeface="Arial" panose="020B0604020202020204" pitchFamily="34" charset="0"/>
              <a:ea typeface="宋体" panose="02010600030101010101" pitchFamily="2" charset="-122"/>
            </a:endParaRPr>
          </a:p>
          <a:p>
            <a:r>
              <a:rPr lang="en-US" altLang="en-CN">
                <a:latin typeface="Arial" panose="020B0604020202020204" pitchFamily="34" charset="0"/>
                <a:ea typeface="宋体" panose="02010600030101010101" pitchFamily="2" charset="-122"/>
              </a:rPr>
              <a:t>13-bit offset</a:t>
            </a:r>
          </a:p>
          <a:p>
            <a:endParaRPr lang="en-US" altLang="en-CN">
              <a:latin typeface="Arial" panose="020B0604020202020204" pitchFamily="34" charset="0"/>
              <a:ea typeface="宋体" panose="02010600030101010101" pitchFamily="2" charset="-122"/>
            </a:endParaRPr>
          </a:p>
          <a:p>
            <a:r>
              <a:rPr lang="en-US" altLang="en-CN">
                <a:latin typeface="Arial" panose="020B0604020202020204" pitchFamily="34" charset="0"/>
                <a:ea typeface="宋体" panose="02010600030101010101" pitchFamily="2" charset="-122"/>
              </a:rPr>
              <a:t>Tag = 41– 28 bits, which is the data field of TLB entry</a:t>
            </a:r>
          </a:p>
        </p:txBody>
      </p:sp>
      <p:sp>
        <p:nvSpPr>
          <p:cNvPr id="133123" name="Slide Number Placeholder 3">
            <a:extLst>
              <a:ext uri="{FF2B5EF4-FFF2-40B4-BE49-F238E27FC236}">
                <a16:creationId xmlns:a16="http://schemas.microsoft.com/office/drawing/2014/main" id="{B5EB0C43-3A16-F744-8C14-0055A8D6D44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9798172-734D-7848-A5AB-B20A840EBAA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5.23 The orderings imposed by various consistency models are shown for both ordinary accesses and synchronization accesses. The models grow from most restrictive (sequential consistency) to least restrictive (release consistency), allowing increased flexibility in the implementation. The weaker models rely on fences created by synchronization operations, as opposed to an implicit fence at every memory operation. SA and SR stand for acquire and release operations, respectively, and are needed to define release consistency. If we were to use the notation SA and SR for each S consistently, each ordering with one S would become two orderings (e.g., S!W becomes SA!W, SR ! W), and each S ! S would become the four orderings shown in the last line of the bottom-right table entry.</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448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264228083"/>
      </p:ext>
    </p:extLst>
  </p:cSld>
  <p:clrMapOvr>
    <a:masterClrMapping/>
  </p:clrMapOvr>
</p:notes>
</file>

<file path=ppt/notesSlides/notesSlide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449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24899576"/>
      </p:ext>
    </p:extLst>
  </p:cSld>
  <p:clrMapOvr>
    <a:masterClrMapping/>
  </p:clrMapOvr>
</p:notes>
</file>

<file path=ppt/notesSlides/notesSlide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450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6817258"/>
      </p:ext>
    </p:extLst>
  </p:cSld>
  <p:clrMapOvr>
    <a:masterClrMapping/>
  </p:clrMapOvr>
</p:notes>
</file>

<file path=ppt/notesSlides/notesSlide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451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184455918"/>
      </p:ext>
    </p:extLst>
  </p:cSld>
  <p:clrMapOvr>
    <a:masterClrMapping/>
  </p:clrMapOvr>
</p:notes>
</file>

<file path=ppt/notesSlides/notesSlide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452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864492840"/>
      </p:ext>
    </p:extLst>
  </p:cSld>
  <p:clrMapOvr>
    <a:masterClrMapping/>
  </p:clrMapOvr>
</p:notes>
</file>

<file path=ppt/notesSlides/notesSlide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453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32242766"/>
      </p:ext>
    </p:extLst>
  </p:cSld>
  <p:clrMapOvr>
    <a:masterClrMapping/>
  </p:clrMapOvr>
</p:notes>
</file>

<file path=ppt/notesSlides/notesSlide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454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166199195"/>
      </p:ext>
    </p:extLst>
  </p:cSld>
  <p:clrMapOvr>
    <a:masterClrMapping/>
  </p:clrMapOvr>
</p:notes>
</file>

<file path=ppt/notesSlides/notesSlide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455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297395355"/>
      </p:ext>
    </p:extLst>
  </p:cSld>
  <p:clrMapOvr>
    <a:masterClrMapping/>
  </p:clrMapOvr>
</p:notes>
</file>

<file path=ppt/notesSlides/notesSlide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089" name="幻灯片图像占位符 1">
            <a:extLst>
              <a:ext uri="{FF2B5EF4-FFF2-40B4-BE49-F238E27FC236}">
                <a16:creationId xmlns:a16="http://schemas.microsoft.com/office/drawing/2014/main" id="{7553516D-ED83-9A49-B35B-208C96D48478}"/>
              </a:ext>
            </a:extLst>
          </p:cNvPr>
          <p:cNvSpPr>
            <a:spLocks noGrp="1" noRot="1" noChangeAspect="1" noChangeArrowheads="1" noTextEdit="1"/>
          </p:cNvSpPr>
          <p:nvPr>
            <p:ph type="sldImg"/>
          </p:nvPr>
        </p:nvSpPr>
        <p:spPr>
          <a:ln/>
        </p:spPr>
      </p:sp>
      <p:sp>
        <p:nvSpPr>
          <p:cNvPr id="473090" name="备注占位符 2">
            <a:extLst>
              <a:ext uri="{FF2B5EF4-FFF2-40B4-BE49-F238E27FC236}">
                <a16:creationId xmlns:a16="http://schemas.microsoft.com/office/drawing/2014/main" id="{B339E222-A470-A945-BB38-5F9D053B17C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https://www.youtube.com/watch?v=Oj2pRvcpaWw</a:t>
            </a:r>
            <a:endParaRPr lang="zh-CN" altLang="en-US">
              <a:latin typeface="Arial" panose="020B0604020202020204" pitchFamily="34" charset="0"/>
            </a:endParaRPr>
          </a:p>
        </p:txBody>
      </p:sp>
      <p:sp>
        <p:nvSpPr>
          <p:cNvPr id="473091" name="灯片编号占位符 3">
            <a:extLst>
              <a:ext uri="{FF2B5EF4-FFF2-40B4-BE49-F238E27FC236}">
                <a16:creationId xmlns:a16="http://schemas.microsoft.com/office/drawing/2014/main" id="{C76FC114-BD8B-3C41-B4E8-587BFD7DF17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D828323-2BBE-F641-B857-256E77F4980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459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3" name="Slide Image Placeholder 1">
            <a:extLst>
              <a:ext uri="{FF2B5EF4-FFF2-40B4-BE49-F238E27FC236}">
                <a16:creationId xmlns:a16="http://schemas.microsoft.com/office/drawing/2014/main" id="{09DCA4C2-1A42-C64A-B2DC-86D16720A393}"/>
              </a:ext>
            </a:extLst>
          </p:cNvPr>
          <p:cNvSpPr>
            <a:spLocks noGrp="1" noRot="1" noChangeAspect="1" noChangeArrowheads="1" noTextEdit="1"/>
          </p:cNvSpPr>
          <p:nvPr>
            <p:ph type="sldImg"/>
          </p:nvPr>
        </p:nvSpPr>
        <p:spPr>
          <a:ln/>
        </p:spPr>
      </p:sp>
      <p:sp>
        <p:nvSpPr>
          <p:cNvPr id="484354" name="Notes Placeholder 2">
            <a:extLst>
              <a:ext uri="{FF2B5EF4-FFF2-40B4-BE49-F238E27FC236}">
                <a16:creationId xmlns:a16="http://schemas.microsoft.com/office/drawing/2014/main" id="{F4B9A92B-355A-DA47-A517-C44243C0781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wow</a:t>
            </a:r>
            <a:r>
              <a:rPr lang="zh-CN" altLang="en-US">
                <a:latin typeface="Arial" panose="020B0604020202020204" pitchFamily="34" charset="0"/>
              </a:rPr>
              <a:t>，</a:t>
            </a:r>
            <a:r>
              <a:rPr lang="en-CN" altLang="en-CN">
                <a:latin typeface="Arial" panose="020B0604020202020204" pitchFamily="34" charset="0"/>
              </a:rPr>
              <a:t>祝满绩</a:t>
            </a:r>
            <a:r>
              <a:rPr lang="zh-CN" altLang="en-US">
                <a:latin typeface="Arial" panose="020B0604020202020204" pitchFamily="34" charset="0"/>
              </a:rPr>
              <a:t>，</a:t>
            </a:r>
            <a:r>
              <a:rPr lang="en-US" altLang="zh-CN">
                <a:latin typeface="Arial" panose="020B0604020202020204" pitchFamily="34" charset="0"/>
              </a:rPr>
              <a:t>xixi</a:t>
            </a:r>
            <a:endParaRPr lang="en-CN" altLang="en-CN">
              <a:latin typeface="Arial" panose="020B0604020202020204" pitchFamily="34" charset="0"/>
            </a:endParaRPr>
          </a:p>
        </p:txBody>
      </p:sp>
      <p:sp>
        <p:nvSpPr>
          <p:cNvPr id="484355" name="Slide Number Placeholder 3">
            <a:extLst>
              <a:ext uri="{FF2B5EF4-FFF2-40B4-BE49-F238E27FC236}">
                <a16:creationId xmlns:a16="http://schemas.microsoft.com/office/drawing/2014/main" id="{C5AE9625-0770-5549-9C74-96B6AAB651B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BE0466A-F80D-674D-A5FC-26688D96B94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463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953" name="Slide Image Placeholder 1">
            <a:extLst>
              <a:ext uri="{FF2B5EF4-FFF2-40B4-BE49-F238E27FC236}">
                <a16:creationId xmlns:a16="http://schemas.microsoft.com/office/drawing/2014/main" id="{CAAD1F79-44D3-EB4D-A1BB-125B771894E1}"/>
              </a:ext>
            </a:extLst>
          </p:cNvPr>
          <p:cNvSpPr>
            <a:spLocks noGrp="1" noRot="1" noChangeAspect="1" noChangeArrowheads="1" noTextEdit="1"/>
          </p:cNvSpPr>
          <p:nvPr>
            <p:ph type="sldImg"/>
          </p:nvPr>
        </p:nvSpPr>
        <p:spPr>
          <a:ln/>
        </p:spPr>
      </p:sp>
      <p:sp>
        <p:nvSpPr>
          <p:cNvPr id="509954" name="Notes Placeholder 2">
            <a:extLst>
              <a:ext uri="{FF2B5EF4-FFF2-40B4-BE49-F238E27FC236}">
                <a16:creationId xmlns:a16="http://schemas.microsoft.com/office/drawing/2014/main" id="{4AC5743B-9C2D-524E-9263-BFFA278C774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Alternatively, the processor can index the cache with an address that is completely or partially virtual. This is called a virtually addressed cache</a:t>
            </a:r>
            <a:r>
              <a:rPr lang="en-US" altLang="en-CN" i="1" dirty="0">
                <a:latin typeface="Arial" panose="020B0604020202020204" pitchFamily="34" charset="0"/>
              </a:rPr>
              <a:t>, </a:t>
            </a:r>
            <a:r>
              <a:rPr lang="en-US" altLang="en-CN" dirty="0">
                <a:latin typeface="Arial" panose="020B0604020202020204" pitchFamily="34" charset="0"/>
              </a:rPr>
              <a:t>and it uses tags that are virtual addresses; hence, such a cache is </a:t>
            </a:r>
            <a:r>
              <a:rPr lang="en-US" altLang="en-CN" i="1" dirty="0">
                <a:latin typeface="Arial" panose="020B0604020202020204" pitchFamily="34" charset="0"/>
              </a:rPr>
              <a:t>virtually indexed </a:t>
            </a:r>
            <a:r>
              <a:rPr lang="en-US" altLang="en-CN" dirty="0">
                <a:latin typeface="Arial" panose="020B0604020202020204" pitchFamily="34" charset="0"/>
              </a:rPr>
              <a:t>and </a:t>
            </a:r>
            <a:r>
              <a:rPr lang="en-US" altLang="en-CN" i="1" dirty="0">
                <a:latin typeface="Arial" panose="020B0604020202020204" pitchFamily="34" charset="0"/>
              </a:rPr>
              <a:t>virtually tagged</a:t>
            </a:r>
            <a:r>
              <a:rPr lang="en-US" altLang="en-CN" dirty="0">
                <a:latin typeface="Arial" panose="020B0604020202020204" pitchFamily="34" charset="0"/>
              </a:rPr>
              <a:t>. In such caches, the address translation hardware (TLB) is unused during the normal cache access, since the cache is accessed with a virtual address that has not been trans- </a:t>
            </a:r>
            <a:r>
              <a:rPr lang="en-US" altLang="en-CN" dirty="0" err="1">
                <a:latin typeface="Arial" panose="020B0604020202020204" pitchFamily="34" charset="0"/>
              </a:rPr>
              <a:t>lated</a:t>
            </a:r>
            <a:r>
              <a:rPr lang="en-US" altLang="en-CN" dirty="0">
                <a:latin typeface="Arial" panose="020B0604020202020204" pitchFamily="34" charset="0"/>
              </a:rPr>
              <a:t> to a physical address. This takes the TLB out of the critical path, reducing cache </a:t>
            </a:r>
          </a:p>
          <a:p>
            <a:r>
              <a:rPr lang="en-US" altLang="en-CN" dirty="0">
                <a:latin typeface="Arial" panose="020B0604020202020204" pitchFamily="34" charset="0"/>
              </a:rPr>
              <a:t>latency. When a cache miss occurs, however, the processor needs to translate the address to a physical address so that it can fetch the cache block from main memory. </a:t>
            </a:r>
          </a:p>
          <a:p>
            <a:r>
              <a:rPr lang="en-US" altLang="en-CN" dirty="0">
                <a:latin typeface="Arial" panose="020B0604020202020204" pitchFamily="34" charset="0"/>
              </a:rPr>
              <a:t>When the cache is accessed with a virtual address and pages are shared between programs (which may access them with different virtual addresses), there is the </a:t>
            </a:r>
            <a:r>
              <a:rPr lang="en-US" altLang="en-CN" dirty="0" err="1">
                <a:latin typeface="Arial" panose="020B0604020202020204" pitchFamily="34" charset="0"/>
              </a:rPr>
              <a:t>possi</a:t>
            </a:r>
            <a:r>
              <a:rPr lang="en-US" altLang="en-CN" dirty="0">
                <a:latin typeface="Arial" panose="020B0604020202020204" pitchFamily="34" charset="0"/>
              </a:rPr>
              <a:t>- </a:t>
            </a:r>
            <a:r>
              <a:rPr lang="en-US" altLang="en-CN" dirty="0" err="1">
                <a:latin typeface="Arial" panose="020B0604020202020204" pitchFamily="34" charset="0"/>
              </a:rPr>
              <a:t>bility</a:t>
            </a:r>
            <a:r>
              <a:rPr lang="en-US" altLang="en-CN" dirty="0">
                <a:latin typeface="Arial" panose="020B0604020202020204" pitchFamily="34" charset="0"/>
              </a:rPr>
              <a:t> of aliasing</a:t>
            </a:r>
            <a:r>
              <a:rPr lang="en-US" altLang="en-CN" i="1" dirty="0">
                <a:latin typeface="Arial" panose="020B0604020202020204" pitchFamily="34" charset="0"/>
              </a:rPr>
              <a:t>. </a:t>
            </a:r>
            <a:r>
              <a:rPr lang="en-US" altLang="en-CN" dirty="0">
                <a:latin typeface="Arial" panose="020B0604020202020204" pitchFamily="34" charset="0"/>
              </a:rPr>
              <a:t>Aliasing occurs when the same object has two names—in this case, two virtual addresses for the same page. This ambiguity creates a problem because a word on such a page may be cached in two different locations, each corresponding to different virtual addresses. This ambiguity would allow one program to write the data without the other program being aware that the data had changed. Completely virtually addressed caches either introduce design limitations on the cache and TLB to reduce aliases or require the operating system, and possibly the user, to take steps to ensure that aliases do not occur. </a:t>
            </a:r>
          </a:p>
          <a:p>
            <a:endParaRPr lang="en-CN" altLang="en-CN" dirty="0">
              <a:latin typeface="Arial" panose="020B0604020202020204" pitchFamily="34" charset="0"/>
            </a:endParaRPr>
          </a:p>
        </p:txBody>
      </p:sp>
      <p:sp>
        <p:nvSpPr>
          <p:cNvPr id="509955" name="Slide Number Placeholder 3">
            <a:extLst>
              <a:ext uri="{FF2B5EF4-FFF2-40B4-BE49-F238E27FC236}">
                <a16:creationId xmlns:a16="http://schemas.microsoft.com/office/drawing/2014/main" id="{7F04DF9B-AFE9-354F-A7E2-5C452857870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90ACD49-60B7-4747-9BDE-26C1633036E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849300712"/>
      </p:ext>
    </p:extLst>
  </p:cSld>
  <p:clrMapOvr>
    <a:masterClrMapping/>
  </p:clrMapOvr>
</p:notes>
</file>

<file path=ppt/notesSlides/notesSlide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21" name="幻灯片图像占位符 1">
            <a:extLst>
              <a:ext uri="{FF2B5EF4-FFF2-40B4-BE49-F238E27FC236}">
                <a16:creationId xmlns:a16="http://schemas.microsoft.com/office/drawing/2014/main" id="{EA0A9B4F-128F-2045-B954-B86D3749A109}"/>
              </a:ext>
            </a:extLst>
          </p:cNvPr>
          <p:cNvSpPr>
            <a:spLocks noGrp="1" noRot="1" noChangeAspect="1" noChangeArrowheads="1" noTextEdit="1"/>
          </p:cNvSpPr>
          <p:nvPr>
            <p:ph type="sldImg"/>
          </p:nvPr>
        </p:nvSpPr>
        <p:spPr>
          <a:ln/>
        </p:spPr>
      </p:sp>
      <p:sp>
        <p:nvSpPr>
          <p:cNvPr id="491522" name="备注占位符 2">
            <a:extLst>
              <a:ext uri="{FF2B5EF4-FFF2-40B4-BE49-F238E27FC236}">
                <a16:creationId xmlns:a16="http://schemas.microsoft.com/office/drawing/2014/main" id="{C7B7FDC4-F7E7-BD4A-88D0-9C5D91934D4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https://</a:t>
            </a:r>
            <a:r>
              <a:rPr lang="en-US" altLang="zh-CN" dirty="0" err="1">
                <a:latin typeface="Arial" panose="020B0604020202020204" pitchFamily="34" charset="0"/>
              </a:rPr>
              <a:t>www.youtube.com</a:t>
            </a:r>
            <a:r>
              <a:rPr lang="en-US" altLang="zh-CN" dirty="0">
                <a:latin typeface="Arial" panose="020B0604020202020204" pitchFamily="34" charset="0"/>
              </a:rPr>
              <a:t>/</a:t>
            </a:r>
            <a:r>
              <a:rPr lang="en-US" altLang="zh-CN" dirty="0" err="1">
                <a:latin typeface="Arial" panose="020B0604020202020204" pitchFamily="34" charset="0"/>
              </a:rPr>
              <a:t>watch?v</a:t>
            </a:r>
            <a:r>
              <a:rPr lang="en-US" altLang="zh-CN" dirty="0">
                <a:latin typeface="Arial" panose="020B0604020202020204" pitchFamily="34" charset="0"/>
              </a:rPr>
              <a:t>=6lMlGDZ5xBo</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CN" altLang="en-CN" dirty="0">
                <a:latin typeface="Arial" panose="020B0604020202020204" pitchFamily="34" charset="0"/>
              </a:rPr>
              <a:t>期待再见</a:t>
            </a:r>
            <a:endParaRPr lang="en-US" altLang="zh-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So, this is it. </a:t>
            </a:r>
          </a:p>
          <a:p>
            <a:r>
              <a:rPr lang="en-US" altLang="zh-CN" dirty="0">
                <a:latin typeface="Arial" panose="020B0604020202020204" pitchFamily="34" charset="0"/>
              </a:rPr>
              <a:t>One of the emotional moments for instructors.</a:t>
            </a:r>
          </a:p>
          <a:p>
            <a:endParaRPr lang="en-US" altLang="zh-CN" dirty="0">
              <a:latin typeface="Arial" panose="020B0604020202020204" pitchFamily="34" charset="0"/>
            </a:endParaRPr>
          </a:p>
          <a:p>
            <a:r>
              <a:rPr lang="en-US" altLang="zh-CN" dirty="0">
                <a:latin typeface="Arial" panose="020B0604020202020204" pitchFamily="34" charset="0"/>
              </a:rPr>
              <a:t>Hope to see you in future occasions.</a:t>
            </a:r>
          </a:p>
          <a:p>
            <a:endParaRPr lang="en-US" altLang="zh-CN" dirty="0">
              <a:latin typeface="Arial" panose="020B0604020202020204" pitchFamily="34" charset="0"/>
            </a:endParaRPr>
          </a:p>
          <a:p>
            <a:endParaRPr lang="zh-CN" altLang="en-US" dirty="0">
              <a:latin typeface="Arial" panose="020B0604020202020204" pitchFamily="34" charset="0"/>
            </a:endParaRPr>
          </a:p>
        </p:txBody>
      </p:sp>
      <p:sp>
        <p:nvSpPr>
          <p:cNvPr id="491523" name="灯片编号占位符 3">
            <a:extLst>
              <a:ext uri="{FF2B5EF4-FFF2-40B4-BE49-F238E27FC236}">
                <a16:creationId xmlns:a16="http://schemas.microsoft.com/office/drawing/2014/main" id="{F1E7310B-23ED-6740-B6D1-540594A0F13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649C11D-90CA-ED47-9534-AEFD07825E23}"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464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569" name="幻灯片图像占位符 1">
            <a:extLst>
              <a:ext uri="{FF2B5EF4-FFF2-40B4-BE49-F238E27FC236}">
                <a16:creationId xmlns:a16="http://schemas.microsoft.com/office/drawing/2014/main" id="{C87672CA-6D4A-984B-B3FB-5DE4E9926226}"/>
              </a:ext>
            </a:extLst>
          </p:cNvPr>
          <p:cNvSpPr>
            <a:spLocks noGrp="1" noRot="1" noChangeAspect="1" noChangeArrowheads="1" noTextEdit="1"/>
          </p:cNvSpPr>
          <p:nvPr>
            <p:ph type="sldImg"/>
          </p:nvPr>
        </p:nvSpPr>
        <p:spPr>
          <a:ln/>
        </p:spPr>
      </p:sp>
      <p:sp>
        <p:nvSpPr>
          <p:cNvPr id="493570" name="备注占位符 2">
            <a:extLst>
              <a:ext uri="{FF2B5EF4-FFF2-40B4-BE49-F238E27FC236}">
                <a16:creationId xmlns:a16="http://schemas.microsoft.com/office/drawing/2014/main" id="{F5B98B4D-0193-3E41-9651-C4B9ADFFBD5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https://www.youtube.com/watch?v=GHLB7h1UjkI</a:t>
            </a:r>
          </a:p>
          <a:p>
            <a:endParaRPr lang="en-US" altLang="zh-CN">
              <a:latin typeface="Arial" panose="020B0604020202020204" pitchFamily="34" charset="0"/>
            </a:endParaRPr>
          </a:p>
          <a:p>
            <a:r>
              <a:rPr lang="en-US" altLang="zh-CN">
                <a:latin typeface="Arial" panose="020B0604020202020204" pitchFamily="34" charset="0"/>
              </a:rPr>
              <a:t>Good luck, in whatever you do.</a:t>
            </a:r>
            <a:endParaRPr lang="zh-CN" altLang="en-US">
              <a:latin typeface="Arial" panose="020B0604020202020204" pitchFamily="34" charset="0"/>
            </a:endParaRPr>
          </a:p>
        </p:txBody>
      </p:sp>
      <p:sp>
        <p:nvSpPr>
          <p:cNvPr id="493571" name="灯片编号占位符 3">
            <a:extLst>
              <a:ext uri="{FF2B5EF4-FFF2-40B4-BE49-F238E27FC236}">
                <a16:creationId xmlns:a16="http://schemas.microsoft.com/office/drawing/2014/main" id="{B9683054-70B7-4443-9457-86B2D2DD2FC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2D5E322-32C4-DD46-86ED-EA09FA5EF2F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465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617" name="幻灯片图像占位符 1">
            <a:extLst>
              <a:ext uri="{FF2B5EF4-FFF2-40B4-BE49-F238E27FC236}">
                <a16:creationId xmlns:a16="http://schemas.microsoft.com/office/drawing/2014/main" id="{439CC5E9-F734-104B-9582-5CBA0290F934}"/>
              </a:ext>
            </a:extLst>
          </p:cNvPr>
          <p:cNvSpPr>
            <a:spLocks noGrp="1" noRot="1" noChangeAspect="1" noChangeArrowheads="1" noTextEdit="1"/>
          </p:cNvSpPr>
          <p:nvPr>
            <p:ph type="sldImg"/>
          </p:nvPr>
        </p:nvSpPr>
        <p:spPr>
          <a:ln/>
        </p:spPr>
      </p:sp>
      <p:sp>
        <p:nvSpPr>
          <p:cNvPr id="495618" name="备注占位符 2">
            <a:extLst>
              <a:ext uri="{FF2B5EF4-FFF2-40B4-BE49-F238E27FC236}">
                <a16:creationId xmlns:a16="http://schemas.microsoft.com/office/drawing/2014/main" id="{0CCD5530-CF66-8C47-97CA-8A9ED1DE782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https://music.163.com/#/song?id=1498098612</a:t>
            </a:r>
          </a:p>
          <a:p>
            <a:endParaRPr lang="en-US" altLang="zh-CN">
              <a:latin typeface="Arial" panose="020B0604020202020204" pitchFamily="34" charset="0"/>
            </a:endParaRPr>
          </a:p>
          <a:p>
            <a:r>
              <a:rPr lang="zh-CN" altLang="en-US">
                <a:latin typeface="Arial" panose="020B0604020202020204" pitchFamily="34" charset="0"/>
              </a:rPr>
              <a:t>加油吧体系萌新，照亮整个世界！！！</a:t>
            </a:r>
            <a:endParaRPr lang="en-US" altLang="zh-CN">
              <a:latin typeface="Arial" panose="020B0604020202020204" pitchFamily="34" charset="0"/>
            </a:endParaRPr>
          </a:p>
          <a:p>
            <a:endParaRPr lang="zh-CN" altLang="en-US">
              <a:latin typeface="Arial" panose="020B0604020202020204" pitchFamily="34" charset="0"/>
            </a:endParaRPr>
          </a:p>
        </p:txBody>
      </p:sp>
      <p:sp>
        <p:nvSpPr>
          <p:cNvPr id="495619" name="灯片编号占位符 3">
            <a:extLst>
              <a:ext uri="{FF2B5EF4-FFF2-40B4-BE49-F238E27FC236}">
                <a16:creationId xmlns:a16="http://schemas.microsoft.com/office/drawing/2014/main" id="{35389734-8C74-DB43-8259-7CEF6AEA685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E2D9CB9-324D-6944-A816-4A95562F284E}"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466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89" name="幻灯片图像占位符 1">
            <a:extLst>
              <a:ext uri="{FF2B5EF4-FFF2-40B4-BE49-F238E27FC236}">
                <a16:creationId xmlns:a16="http://schemas.microsoft.com/office/drawing/2014/main" id="{186837CA-3D17-3046-BEF5-3E12D03C43F7}"/>
              </a:ext>
            </a:extLst>
          </p:cNvPr>
          <p:cNvSpPr>
            <a:spLocks noGrp="1" noRot="1" noChangeAspect="1" noChangeArrowheads="1" noTextEdit="1"/>
          </p:cNvSpPr>
          <p:nvPr>
            <p:ph type="sldImg"/>
          </p:nvPr>
        </p:nvSpPr>
        <p:spPr>
          <a:ln/>
        </p:spPr>
      </p:sp>
      <p:sp>
        <p:nvSpPr>
          <p:cNvPr id="293890" name="备注占位符 2">
            <a:extLst>
              <a:ext uri="{FF2B5EF4-FFF2-40B4-BE49-F238E27FC236}">
                <a16:creationId xmlns:a16="http://schemas.microsoft.com/office/drawing/2014/main" id="{F93F6EAA-49F5-F54D-9F53-FD7AA2C0903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Their goal is still to reduce average memory access time.</a:t>
            </a:r>
          </a:p>
          <a:p>
            <a:r>
              <a:rPr lang="en-US" altLang="zh-CN" dirty="0">
                <a:latin typeface="Arial" panose="020B0604020202020204" pitchFamily="34" charset="0"/>
              </a:rPr>
              <a:t>Besides hit time, miss rate, and miss penalty, they also try to increase cache bandwidth and reduce power consumption.</a:t>
            </a:r>
            <a:endParaRPr lang="zh-CN" altLang="en-US" dirty="0">
              <a:latin typeface="Arial" panose="020B0604020202020204" pitchFamily="34" charset="0"/>
            </a:endParaRPr>
          </a:p>
        </p:txBody>
      </p:sp>
      <p:sp>
        <p:nvSpPr>
          <p:cNvPr id="293891" name="灯片编号占位符 3">
            <a:extLst>
              <a:ext uri="{FF2B5EF4-FFF2-40B4-BE49-F238E27FC236}">
                <a16:creationId xmlns:a16="http://schemas.microsoft.com/office/drawing/2014/main" id="{3B4C059B-50A4-E244-9975-27F73C8901A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76BD765-8177-4B42-8579-A4A8C842C07E}"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幻灯片图像占位符 1"/>
          <p:cNvSpPr>
            <a:spLocks noGrp="1" noRot="1" noChangeAspect="1" noTextEdit="1"/>
          </p:cNvSpPr>
          <p:nvPr>
            <p:ph type="sldImg"/>
          </p:nvPr>
        </p:nvSpPr>
        <p:spPr>
          <a:ln/>
        </p:spPr>
      </p:sp>
      <p:sp>
        <p:nvSpPr>
          <p:cNvPr id="10035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Here’s an overview of which optimizations to enhance which metrics.</a:t>
            </a:r>
          </a:p>
          <a:p>
            <a:r>
              <a:rPr lang="en-US" altLang="zh-CN" dirty="0">
                <a:latin typeface="Arial" panose="020B0604020202020204" pitchFamily="34" charset="0"/>
                <a:ea typeface="宋体" panose="02010600030101010101" pitchFamily="2" charset="-122"/>
              </a:rPr>
              <a:t>Now let’s discuss each one in detail. </a:t>
            </a:r>
          </a:p>
        </p:txBody>
      </p:sp>
      <p:sp>
        <p:nvSpPr>
          <p:cNvPr id="10035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6E4EE20-D450-48EA-9C37-7485061568F4}" type="slidenum">
              <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092698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幻灯片图像占位符 1"/>
          <p:cNvSpPr>
            <a:spLocks noGrp="1" noRot="1" noChangeAspect="1" noTextEdit="1"/>
          </p:cNvSpPr>
          <p:nvPr>
            <p:ph type="sldImg"/>
          </p:nvPr>
        </p:nvSpPr>
        <p:spPr>
          <a:ln/>
        </p:spPr>
      </p:sp>
      <p:sp>
        <p:nvSpPr>
          <p:cNvPr id="10137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The first optimization advocates small and simple first-level caches.</a:t>
            </a:r>
          </a:p>
          <a:p>
            <a:r>
              <a:rPr lang="en-US" altLang="zh-CN" dirty="0">
                <a:latin typeface="Arial" panose="020B0604020202020204" pitchFamily="34" charset="0"/>
                <a:ea typeface="宋体" panose="02010600030101010101" pitchFamily="2" charset="-122"/>
              </a:rPr>
              <a:t>When the cache is small enough, it delivers fast hit time to support a fast clock cycle. Meanwhile, it reduces power consumption.</a:t>
            </a:r>
          </a:p>
          <a:p>
            <a:r>
              <a:rPr lang="en-US" altLang="zh-CN" dirty="0">
                <a:latin typeface="Arial" panose="020B0604020202020204" pitchFamily="34" charset="0"/>
                <a:ea typeface="宋体" panose="02010600030101010101" pitchFamily="2" charset="-122"/>
              </a:rPr>
              <a:t>By simple, it advocates lower associativity. This also reduces both hit time and power.</a:t>
            </a:r>
          </a:p>
          <a:p>
            <a:endParaRPr lang="en-US" altLang="zh-CN" dirty="0">
              <a:latin typeface="Arial" panose="020B0604020202020204" pitchFamily="34" charset="0"/>
              <a:ea typeface="宋体" panose="02010600030101010101" pitchFamily="2" charset="-122"/>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critical timing path in a cache hit is the three-step process of addressing the tag memory using the index portion of the address, comparing the read tag value to the address, and setting the multiplexor to choose the correct data item if the cache is set associative. Direct-mapped caches can overlap the tag check with the </a:t>
            </a:r>
            <a:r>
              <a:rPr lang="en-US" sz="1200" kern="1200" dirty="0" err="1">
                <a:solidFill>
                  <a:schemeClr val="tx1"/>
                </a:solidFill>
                <a:effectLst/>
                <a:latin typeface="Arial" charset="0"/>
                <a:ea typeface="宋体" charset="-122"/>
                <a:cs typeface="+mn-cs"/>
              </a:rPr>
              <a:t>transmis</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sion</a:t>
            </a:r>
            <a:r>
              <a:rPr lang="en-US" sz="1200" kern="1200" dirty="0">
                <a:solidFill>
                  <a:schemeClr val="tx1"/>
                </a:solidFill>
                <a:effectLst/>
                <a:latin typeface="Arial" charset="0"/>
                <a:ea typeface="宋体" charset="-122"/>
                <a:cs typeface="+mn-cs"/>
              </a:rPr>
              <a:t> of the data, effectively reducing hit time. Furthermore, lower levels of </a:t>
            </a:r>
            <a:r>
              <a:rPr lang="en-US" sz="1200" kern="1200" dirty="0" err="1">
                <a:solidFill>
                  <a:schemeClr val="tx1"/>
                </a:solidFill>
                <a:effectLst/>
                <a:latin typeface="Arial" charset="0"/>
                <a:ea typeface="宋体" charset="-122"/>
                <a:cs typeface="+mn-cs"/>
              </a:rPr>
              <a:t>associa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tivity</a:t>
            </a:r>
            <a:r>
              <a:rPr lang="en-US" sz="1200" kern="1200" dirty="0">
                <a:solidFill>
                  <a:schemeClr val="tx1"/>
                </a:solidFill>
                <a:effectLst/>
                <a:latin typeface="Arial" charset="0"/>
                <a:ea typeface="宋体" charset="-122"/>
                <a:cs typeface="+mn-cs"/>
              </a:rPr>
              <a:t> will usually reduce power because fewer cache lines must be accessed. </a:t>
            </a:r>
            <a:endParaRPr lang="en-US" dirty="0"/>
          </a:p>
          <a:p>
            <a:endParaRPr lang="zh-CN" altLang="en-US" dirty="0">
              <a:latin typeface="Arial" panose="020B0604020202020204" pitchFamily="34" charset="0"/>
              <a:ea typeface="宋体" panose="02010600030101010101" pitchFamily="2" charset="-122"/>
            </a:endParaRPr>
          </a:p>
        </p:txBody>
      </p:sp>
      <p:sp>
        <p:nvSpPr>
          <p:cNvPr id="10138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E320575-4EF3-4A4E-9D3A-D37D40F991CE}" type="slidenum">
              <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106900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 extended form of way prediction can also be used to reduce power con- </a:t>
            </a:r>
            <a:r>
              <a:rPr lang="en-US" sz="1200" kern="1200" dirty="0" err="1">
                <a:solidFill>
                  <a:schemeClr val="tx1"/>
                </a:solidFill>
                <a:effectLst/>
                <a:latin typeface="Arial" charset="0"/>
                <a:ea typeface="宋体" charset="-122"/>
                <a:cs typeface="+mn-cs"/>
              </a:rPr>
              <a:t>sumption</a:t>
            </a:r>
            <a:r>
              <a:rPr lang="en-US" sz="1200" kern="1200" dirty="0">
                <a:solidFill>
                  <a:schemeClr val="tx1"/>
                </a:solidFill>
                <a:effectLst/>
                <a:latin typeface="Arial" charset="0"/>
                <a:ea typeface="宋体" charset="-122"/>
                <a:cs typeface="+mn-cs"/>
              </a:rPr>
              <a:t> by using the way prediction bits to decide which cache block to </a:t>
            </a:r>
            <a:r>
              <a:rPr lang="en-US" sz="1200" kern="1200" dirty="0" err="1">
                <a:solidFill>
                  <a:schemeClr val="tx1"/>
                </a:solidFill>
                <a:effectLst/>
                <a:latin typeface="Arial" charset="0"/>
                <a:ea typeface="宋体" charset="-122"/>
                <a:cs typeface="+mn-cs"/>
              </a:rPr>
              <a:t>actu</a:t>
            </a:r>
            <a:r>
              <a:rPr lang="en-US" sz="1200" kern="1200" dirty="0">
                <a:solidFill>
                  <a:schemeClr val="tx1"/>
                </a:solidFill>
                <a:effectLst/>
                <a:latin typeface="Arial" charset="0"/>
                <a:ea typeface="宋体" charset="-122"/>
                <a:cs typeface="+mn-cs"/>
              </a:rPr>
              <a:t>- ally access (the way prediction bits are essentially extra address bits); this approach, which might be called </a:t>
            </a:r>
            <a:r>
              <a:rPr lang="en-US" sz="1200" i="1" kern="1200" dirty="0">
                <a:solidFill>
                  <a:schemeClr val="tx1"/>
                </a:solidFill>
                <a:effectLst/>
                <a:latin typeface="Arial" charset="0"/>
                <a:ea typeface="宋体" charset="-122"/>
                <a:cs typeface="+mn-cs"/>
              </a:rPr>
              <a:t>way selection</a:t>
            </a:r>
            <a:r>
              <a:rPr lang="en-US" sz="1200" kern="1200" dirty="0">
                <a:solidFill>
                  <a:schemeClr val="tx1"/>
                </a:solidFill>
                <a:effectLst/>
                <a:latin typeface="Arial" charset="0"/>
                <a:ea typeface="宋体" charset="-122"/>
                <a:cs typeface="+mn-cs"/>
              </a:rPr>
              <a:t>, saves power when the way pre- diction is correct but adds significant time on a way misprediction, since the access, not just the tag match and selection, must be repeated. Such an </a:t>
            </a:r>
            <a:r>
              <a:rPr lang="en-US" sz="1200" kern="1200" dirty="0" err="1">
                <a:solidFill>
                  <a:schemeClr val="tx1"/>
                </a:solidFill>
                <a:effectLst/>
                <a:latin typeface="Arial" charset="0"/>
                <a:ea typeface="宋体" charset="-122"/>
                <a:cs typeface="+mn-cs"/>
              </a:rPr>
              <a:t>optimiza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is likely to make sense only in low-power processors.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2438894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96633912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Clearly, banking works best when the accesses naturally spread themselves across the banks, so the mapping of addresses to banks affects the behavior of the memory system. A simple mapping that works well is to spread the addresses of the block sequentially across the banks, called </a:t>
            </a:r>
            <a:r>
              <a:rPr lang="en-US" sz="1200" i="1" kern="1200" dirty="0">
                <a:solidFill>
                  <a:schemeClr val="tx1"/>
                </a:solidFill>
                <a:effectLst/>
                <a:latin typeface="Arial" charset="0"/>
                <a:ea typeface="宋体" charset="-122"/>
                <a:cs typeface="+mn-cs"/>
              </a:rPr>
              <a:t>sequential interleaving</a:t>
            </a:r>
            <a:r>
              <a:rPr lang="en-US" sz="1200" kern="1200" dirty="0">
                <a:solidFill>
                  <a:schemeClr val="tx1"/>
                </a:solidFill>
                <a:effectLst/>
                <a:latin typeface="Arial" charset="0"/>
                <a:ea typeface="宋体" charset="-122"/>
                <a:cs typeface="+mn-cs"/>
              </a:rPr>
              <a:t>. For example, if there are four banks, bank 0 has all blocks whose address modulo 4 is 0, bank 1 has all blocks whose address modulo 4 is 1, and so 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686183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err="1"/>
              <a:t>Lhadma's</a:t>
            </a:r>
            <a:r>
              <a:rPr lang="en-US" dirty="0"/>
              <a:t> Law cautions that in pursuit of optimizing the common case, the uncommon case shouldn't be slowed down too much.</a:t>
            </a:r>
            <a:endParaRPr lang="en-CN" dirty="0"/>
          </a:p>
        </p:txBody>
      </p:sp>
      <p:sp>
        <p:nvSpPr>
          <p:cNvPr id="4" name="Slide Number Placeholder 3"/>
          <p:cNvSpPr>
            <a:spLocks noGrp="1"/>
          </p:cNvSpPr>
          <p:nvPr>
            <p:ph type="sldNum" sz="quarter" idx="5"/>
          </p:nvPr>
        </p:nvSpPr>
        <p:spPr/>
        <p:txBody>
          <a:bodyPr/>
          <a:lstStyle/>
          <a:p>
            <a:fld id="{93B86E86-DB0D-4E00-B1FF-AB0D7FF3C965}" type="slidenum">
              <a:rPr lang="en-US" altLang="zh-CN" smtClean="0"/>
              <a:pPr/>
              <a:t>13</a:t>
            </a:fld>
            <a:endParaRPr lang="en-US" altLang="zh-CN"/>
          </a:p>
        </p:txBody>
      </p:sp>
    </p:spTree>
    <p:extLst>
      <p:ext uri="{BB962C8B-B14F-4D97-AF65-F5344CB8AC3E}">
        <p14:creationId xmlns:p14="http://schemas.microsoft.com/office/powerpoint/2010/main" val="20351348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Mor</a:t>
            </a:r>
            <a:r>
              <a:rPr lang="en-CN" altLang="zh-CN" dirty="0"/>
              <a:t>e details in next chapter:</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When a miss returns, the processor must know which load or store caused the miss, so that instruction can now go forward; and it must know where in the cache the data should be placed (as well as the setting of tags for that block). In recent processors, this information is kept in a set of registers, typically called the Miss Status Handling Registers (MSHRs). If we allow n outstanding misses, there will be n MSHRs, each holding the information about where a miss goes in the cache and the value of any tag bits for that miss, as well as the information indicating which load or store caused the miss (in the next chapter, you will see how this is tracked). Thus, when a miss occurs, we allocate an MSHR for handling that miss, enter the appropriate information about the miss, and tag the memory request with the index of the MSHR. The memory system uses that tag when it returns the data, allowing the cache system to transfer the data and tag information to the </a:t>
            </a:r>
            <a:r>
              <a:rPr lang="en-US" sz="1200" kern="1200" dirty="0" err="1">
                <a:solidFill>
                  <a:schemeClr val="tx1"/>
                </a:solidFill>
                <a:effectLst/>
                <a:latin typeface="Arial" charset="0"/>
                <a:ea typeface="宋体" charset="-122"/>
                <a:cs typeface="+mn-cs"/>
              </a:rPr>
              <a:t>appropri</a:t>
            </a:r>
            <a:r>
              <a:rPr lang="en-US" sz="1200" kern="1200" dirty="0">
                <a:solidFill>
                  <a:schemeClr val="tx1"/>
                </a:solidFill>
                <a:effectLst/>
                <a:latin typeface="Arial" charset="0"/>
                <a:ea typeface="宋体" charset="-122"/>
                <a:cs typeface="+mn-cs"/>
              </a:rPr>
              <a:t>- ate cache block and “notify” the load or store that generated the miss that the data is now available and that it can resume operation. Nonblocking caches clearly require extra logic and thus have some cost in energy. It is difficult, however, to assess their energy costs exactly because they may reduce stall time, thereby decreasing execution time and resulting energy consumption.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8336701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幻灯片图像占位符 1"/>
          <p:cNvSpPr>
            <a:spLocks noGrp="1" noRot="1" noChangeAspect="1" noTextEdit="1"/>
          </p:cNvSpPr>
          <p:nvPr>
            <p:ph type="sldImg"/>
          </p:nvPr>
        </p:nvSpPr>
        <p:spPr>
          <a:ln/>
        </p:spPr>
      </p:sp>
      <p:sp>
        <p:nvSpPr>
          <p:cNvPr id="10342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kern="1200" dirty="0">
                <a:solidFill>
                  <a:schemeClr val="tx1"/>
                </a:solidFill>
                <a:effectLst/>
                <a:latin typeface="Arial" charset="0"/>
                <a:ea typeface="宋体" charset="-122"/>
                <a:cs typeface="+mn-cs"/>
              </a:rPr>
              <a:t>Figure2.12 In</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illustration</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of</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merging,</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buffer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on</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top</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does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not</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use write merging while the write buffer on the bottom does. The four writes are merged into a single buffer entry with write merging; without it, the buffer is full even though three-fourths of each entry is wasted. The buffer has four entries, and each entry holds four 64-bit words. The address for each entry is on the left, with a valid bit (V) indicating whether the next sequential 8 bytes in this entry are occupied. (Without write merging, the words to the right in the upper part of the figure would be used only for instructions that wrote multiple words at the same time.) </a:t>
            </a:r>
            <a:endParaRPr lang="en-US" dirty="0"/>
          </a:p>
        </p:txBody>
      </p:sp>
      <p:sp>
        <p:nvSpPr>
          <p:cNvPr id="10342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B4FCEFD-BB9F-49E5-BD34-920878848CD7}" type="slidenum">
              <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7256555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幻灯片图像占位符 1"/>
          <p:cNvSpPr>
            <a:spLocks noGrp="1" noRot="1" noChangeAspect="1" noTextEdit="1"/>
          </p:cNvSpPr>
          <p:nvPr>
            <p:ph type="sldImg"/>
          </p:nvPr>
        </p:nvSpPr>
        <p:spPr>
          <a:ln/>
        </p:spPr>
      </p:sp>
      <p:sp>
        <p:nvSpPr>
          <p:cNvPr id="10445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Without hardware changes</a:t>
            </a:r>
            <a:endParaRPr lang="zh-CN" altLang="en-US">
              <a:latin typeface="Arial" panose="020B0604020202020204" pitchFamily="34" charset="0"/>
              <a:ea typeface="宋体" panose="02010600030101010101" pitchFamily="2" charset="-122"/>
            </a:endParaRPr>
          </a:p>
        </p:txBody>
      </p:sp>
      <p:sp>
        <p:nvSpPr>
          <p:cNvPr id="10445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2E14489-F06E-4C86-AB2C-659952C70FD2}" type="slidenum">
              <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0950730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幻灯片图像占位符 1"/>
          <p:cNvSpPr>
            <a:spLocks noGrp="1" noRot="1" noChangeAspect="1" noTextEdit="1"/>
          </p:cNvSpPr>
          <p:nvPr>
            <p:ph type="sldImg"/>
          </p:nvPr>
        </p:nvSpPr>
        <p:spPr>
          <a:ln/>
        </p:spPr>
      </p:sp>
      <p:sp>
        <p:nvSpPr>
          <p:cNvPr id="1054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This optimization tries to reduce misses via improved temporal locality. We are</a:t>
            </a:r>
          </a:p>
          <a:p>
            <a:r>
              <a:rPr lang="en-US" altLang="zh-CN" dirty="0">
                <a:latin typeface="Arial" panose="020B0604020202020204" pitchFamily="34" charset="0"/>
                <a:ea typeface="宋体" panose="02010600030101010101" pitchFamily="2" charset="-122"/>
              </a:rPr>
              <a:t>again dealing with multiple arrays, with some arrays accessed by rows and some</a:t>
            </a:r>
          </a:p>
          <a:p>
            <a:r>
              <a:rPr lang="en-US" altLang="zh-CN" dirty="0">
                <a:latin typeface="Arial" panose="020B0604020202020204" pitchFamily="34" charset="0"/>
                <a:ea typeface="宋体" panose="02010600030101010101" pitchFamily="2" charset="-122"/>
              </a:rPr>
              <a:t>by columns. Storing the arrays row by row (</a:t>
            </a:r>
            <a:r>
              <a:rPr lang="en-US" altLang="zh-CN" i="1" dirty="0">
                <a:latin typeface="Arial" panose="020B0604020202020204" pitchFamily="34" charset="0"/>
                <a:ea typeface="宋体" panose="02010600030101010101" pitchFamily="2" charset="-122"/>
              </a:rPr>
              <a:t>row major order) or column by column</a:t>
            </a:r>
          </a:p>
          <a:p>
            <a:r>
              <a:rPr lang="en-US" altLang="zh-CN" dirty="0">
                <a:latin typeface="Arial" panose="020B0604020202020204" pitchFamily="34" charset="0"/>
                <a:ea typeface="宋体" panose="02010600030101010101" pitchFamily="2" charset="-122"/>
              </a:rPr>
              <a:t>(</a:t>
            </a:r>
            <a:r>
              <a:rPr lang="en-US" altLang="zh-CN" i="1" dirty="0">
                <a:latin typeface="Arial" panose="020B0604020202020204" pitchFamily="34" charset="0"/>
                <a:ea typeface="宋体" panose="02010600030101010101" pitchFamily="2" charset="-122"/>
              </a:rPr>
              <a:t>column major order) does not solve the problem because both rows and</a:t>
            </a:r>
          </a:p>
          <a:p>
            <a:r>
              <a:rPr lang="en-US" altLang="zh-CN" dirty="0">
                <a:latin typeface="Arial" panose="020B0604020202020204" pitchFamily="34" charset="0"/>
                <a:ea typeface="宋体" panose="02010600030101010101" pitchFamily="2" charset="-122"/>
              </a:rPr>
              <a:t>columns are used in every iteration of the loop. Such orthogonal accesses mean</a:t>
            </a:r>
          </a:p>
          <a:p>
            <a:r>
              <a:rPr lang="en-US" altLang="zh-CN" dirty="0">
                <a:latin typeface="Arial" panose="020B0604020202020204" pitchFamily="34" charset="0"/>
                <a:ea typeface="宋体" panose="02010600030101010101" pitchFamily="2" charset="-122"/>
              </a:rPr>
              <a:t>the transformations such as loop interchange are not helpful.</a:t>
            </a:r>
          </a:p>
          <a:p>
            <a:r>
              <a:rPr lang="en-US" altLang="zh-CN" dirty="0">
                <a:latin typeface="Arial" panose="020B0604020202020204" pitchFamily="34" charset="0"/>
                <a:ea typeface="宋体" panose="02010600030101010101" pitchFamily="2" charset="-122"/>
              </a:rPr>
              <a:t>Instead of operating on entire rows or columns of an array, blocked algorithms</a:t>
            </a:r>
          </a:p>
          <a:p>
            <a:r>
              <a:rPr lang="en-US" altLang="zh-CN" dirty="0">
                <a:latin typeface="Arial" panose="020B0604020202020204" pitchFamily="34" charset="0"/>
                <a:ea typeface="宋体" panose="02010600030101010101" pitchFamily="2" charset="-122"/>
              </a:rPr>
              <a:t>operate on submatrices or </a:t>
            </a:r>
            <a:r>
              <a:rPr lang="en-US" altLang="zh-CN" i="1" dirty="0">
                <a:latin typeface="Arial" panose="020B0604020202020204" pitchFamily="34" charset="0"/>
                <a:ea typeface="宋体" panose="02010600030101010101" pitchFamily="2" charset="-122"/>
              </a:rPr>
              <a:t>blocks. The goal is to maximize accesses to the data</a:t>
            </a:r>
          </a:p>
          <a:p>
            <a:r>
              <a:rPr lang="en-US" altLang="zh-CN" dirty="0">
                <a:latin typeface="Arial" panose="020B0604020202020204" pitchFamily="34" charset="0"/>
                <a:ea typeface="宋体" panose="02010600030101010101" pitchFamily="2" charset="-122"/>
              </a:rPr>
              <a:t>loaded into the cache before the data are replaced.</a:t>
            </a:r>
            <a:endParaRPr lang="zh-CN" altLang="en-US" dirty="0">
              <a:latin typeface="Arial" panose="020B0604020202020204" pitchFamily="34" charset="0"/>
              <a:ea typeface="宋体" panose="02010600030101010101" pitchFamily="2" charset="-122"/>
            </a:endParaRPr>
          </a:p>
        </p:txBody>
      </p:sp>
      <p:sp>
        <p:nvSpPr>
          <p:cNvPr id="1054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155F5DF-6398-42D8-9230-420050C6EA6B}" type="slidenum">
              <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4973878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幻灯片图像占位符 1"/>
          <p:cNvSpPr>
            <a:spLocks noGrp="1" noRot="1" noChangeAspect="1" noTextEdit="1"/>
          </p:cNvSpPr>
          <p:nvPr>
            <p:ph type="sldImg"/>
          </p:nvPr>
        </p:nvSpPr>
        <p:spPr>
          <a:ln/>
        </p:spPr>
      </p:sp>
      <p:sp>
        <p:nvSpPr>
          <p:cNvPr id="10649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More in textbook;</a:t>
            </a:r>
            <a:endParaRPr lang="zh-CN" altLang="en-US">
              <a:latin typeface="Arial" panose="020B0604020202020204" pitchFamily="34" charset="0"/>
              <a:ea typeface="宋体" panose="02010600030101010101" pitchFamily="2" charset="-122"/>
            </a:endParaRPr>
          </a:p>
        </p:txBody>
      </p:sp>
      <p:sp>
        <p:nvSpPr>
          <p:cNvPr id="10650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EF20D3-DD19-4BA4-A4C7-5A4884CB2C25}" type="slidenum">
              <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64116759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幻灯片图像占位符 1"/>
          <p:cNvSpPr>
            <a:spLocks noGrp="1" noRot="1" noChangeAspect="1" noTextEdit="1"/>
          </p:cNvSpPr>
          <p:nvPr>
            <p:ph type="sldImg"/>
          </p:nvPr>
        </p:nvSpPr>
        <p:spPr>
          <a:ln/>
        </p:spPr>
      </p:sp>
      <p:sp>
        <p:nvSpPr>
          <p:cNvPr id="10649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More in textbook;</a:t>
            </a:r>
            <a:endParaRPr lang="zh-CN" altLang="en-US">
              <a:latin typeface="Arial" panose="020B0604020202020204" pitchFamily="34" charset="0"/>
              <a:ea typeface="宋体" panose="02010600030101010101" pitchFamily="2" charset="-122"/>
            </a:endParaRPr>
          </a:p>
        </p:txBody>
      </p:sp>
      <p:sp>
        <p:nvSpPr>
          <p:cNvPr id="10650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EF20D3-DD19-4BA4-A4C7-5A4884CB2C25}" type="slidenum">
              <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4262018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New to 6</a:t>
            </a:r>
            <a:r>
              <a:rPr lang="en-US" sz="1200" kern="1200" baseline="30000" dirty="0">
                <a:solidFill>
                  <a:schemeClr val="tx1"/>
                </a:solidFill>
                <a:effectLst/>
                <a:latin typeface="Arial" charset="0"/>
                <a:ea typeface="宋体" charset="-122"/>
                <a:cs typeface="+mn-cs"/>
              </a:rPr>
              <a:t>th</a:t>
            </a:r>
            <a:r>
              <a:rPr lang="en-US" sz="1200" kern="1200" dirty="0">
                <a:solidFill>
                  <a:schemeClr val="tx1"/>
                </a:solidFill>
                <a:effectLst/>
                <a:latin typeface="Arial" charset="0"/>
                <a:ea typeface="宋体" charset="-122"/>
                <a:cs typeface="+mn-cs"/>
              </a:rPr>
              <a:t> Edition</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05084139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2.18 Summary of 10 advanced cache optimizations showing impact on cache performance, power consumption, and complexity. Although generally a technique helps only one factor, prefetching can reduce misses if donesufficientlyearly;ifnot,itcanreducemisspenalty.+meansthatthetechniqueimprovesthefactor,% means it hurts that factor, and blank means it has no impact. The complexity measure is subjective, with 0 being the easiest and 3 being a challenge.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937856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C.19 The data path is pipelined by adding a set of registers, one between each pair of pipe stages. The registers serve to convey values and control information from one stage to the next. We can also think of the PC as a pipeline register, which sits before the IF stage of the pipeline, leading to one pipeline register for each pipe stage. Recall that the PC is an edge-triggered register written at the end of the clock cycle; hence, there is no race condition in writing the PC. The selection multiplexer for the PC has been moved so that the PC is written in exactly one stage (IF). If we didn’t move it, there would be a conflict when a branch occurred, because two instructions would try to write different values into the PC. Most of the data paths flow from left to right, which is from earlier in time to later. The paths flowing from right to left (which carry the register write-back information and PC information on a branch) introduce complications into our pipeline.</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To control this simple pipeline we need only determine how to set the con- </a:t>
            </a:r>
            <a:r>
              <a:rPr lang="en-US" sz="1200" kern="1200" dirty="0" err="1">
                <a:solidFill>
                  <a:schemeClr val="tx1"/>
                </a:solidFill>
                <a:effectLst/>
                <a:latin typeface="Arial" charset="0"/>
                <a:ea typeface="宋体" charset="-122"/>
                <a:cs typeface="+mn-cs"/>
              </a:rPr>
              <a:t>trol</a:t>
            </a:r>
            <a:r>
              <a:rPr lang="en-US" sz="1200" kern="1200" dirty="0">
                <a:solidFill>
                  <a:schemeClr val="tx1"/>
                </a:solidFill>
                <a:effectLst/>
                <a:latin typeface="Arial" charset="0"/>
                <a:ea typeface="宋体" charset="-122"/>
                <a:cs typeface="+mn-cs"/>
              </a:rPr>
              <a:t> for the four multiplexers in the data path of Figure C.19. The two multi- </a:t>
            </a:r>
            <a:r>
              <a:rPr lang="en-US" sz="1200" kern="1200" dirty="0" err="1">
                <a:solidFill>
                  <a:schemeClr val="tx1"/>
                </a:solidFill>
                <a:effectLst/>
                <a:latin typeface="Arial" charset="0"/>
                <a:ea typeface="宋体" charset="-122"/>
                <a:cs typeface="+mn-cs"/>
              </a:rPr>
              <a:t>plexers</a:t>
            </a:r>
            <a:r>
              <a:rPr lang="en-US" sz="1200" kern="1200" dirty="0">
                <a:solidFill>
                  <a:schemeClr val="tx1"/>
                </a:solidFill>
                <a:effectLst/>
                <a:latin typeface="Arial" charset="0"/>
                <a:ea typeface="宋体" charset="-122"/>
                <a:cs typeface="+mn-cs"/>
              </a:rPr>
              <a:t> in the ALU stage are set depending on the instruction type, which is dictated by the IR field of the ID/EX register. The top ALU input multiplexer is set by whether the instruction is a branch or not, and the bottom multiplexer is set by whether the instruction is a register-register ALU operation or any other type of operation. The multiplexer in the IF stage chooses whether to use the value of the incremented PC or the value of the EX/</a:t>
            </a:r>
            <a:r>
              <a:rPr lang="en-US" sz="1200" kern="1200" dirty="0" err="1">
                <a:solidFill>
                  <a:schemeClr val="tx1"/>
                </a:solidFill>
                <a:effectLst/>
                <a:latin typeface="Arial" charset="0"/>
                <a:ea typeface="宋体" charset="-122"/>
                <a:cs typeface="+mn-cs"/>
              </a:rPr>
              <a:t>MEM.ALUOutput</a:t>
            </a:r>
            <a:r>
              <a:rPr lang="en-US" sz="1200" kern="1200" dirty="0">
                <a:solidFill>
                  <a:schemeClr val="tx1"/>
                </a:solidFill>
                <a:effectLst/>
                <a:latin typeface="Arial" charset="0"/>
                <a:ea typeface="宋体" charset="-122"/>
                <a:cs typeface="+mn-cs"/>
              </a:rPr>
              <a:t> (the branch target) to write into the PC. This multiplexer is controlled by the field EX/</a:t>
            </a:r>
            <a:r>
              <a:rPr lang="en-US" sz="1200" kern="1200" dirty="0" err="1">
                <a:solidFill>
                  <a:schemeClr val="tx1"/>
                </a:solidFill>
                <a:effectLst/>
                <a:latin typeface="Arial" charset="0"/>
                <a:ea typeface="宋体" charset="-122"/>
                <a:cs typeface="+mn-cs"/>
              </a:rPr>
              <a:t>MEM.cond</a:t>
            </a:r>
            <a:r>
              <a:rPr lang="en-US" sz="1200" kern="1200" dirty="0">
                <a:solidFill>
                  <a:schemeClr val="tx1"/>
                </a:solidFill>
                <a:effectLst/>
                <a:latin typeface="Arial" charset="0"/>
                <a:ea typeface="宋体" charset="-122"/>
                <a:cs typeface="+mn-cs"/>
              </a:rPr>
              <a:t>. The fourth multiplexer is controlled by whether the instruction in the WB stage is a load or an ALU operation. In addition to these four </a:t>
            </a:r>
            <a:r>
              <a:rPr lang="en-US" sz="1200" kern="1200" dirty="0" err="1">
                <a:solidFill>
                  <a:schemeClr val="tx1"/>
                </a:solidFill>
                <a:effectLst/>
                <a:latin typeface="Arial" charset="0"/>
                <a:ea typeface="宋体" charset="-122"/>
                <a:cs typeface="+mn-cs"/>
              </a:rPr>
              <a:t>mul</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tiplexers</a:t>
            </a:r>
            <a:r>
              <a:rPr lang="en-US" sz="1200" kern="1200" dirty="0">
                <a:solidFill>
                  <a:schemeClr val="tx1"/>
                </a:solidFill>
                <a:effectLst/>
                <a:latin typeface="Arial" charset="0"/>
                <a:ea typeface="宋体" charset="-122"/>
                <a:cs typeface="+mn-cs"/>
              </a:rPr>
              <a:t>, there is one additional multiplexer needed that is not drawn in Figure C.19, but whose existence is clear from looking at the WB stage of an ALU operation. The destination register field is in one of two different places depending on the instruction type (register-register ALU versus either ALU immediate or load). Thus, we will need a multiplexer to choose the correct por-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of the IR in the MEM/WB register to specify the register destination field, assuming the instruction writes a register.</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8268689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FigureC.20 EventsoneverypipestageoftheRISCVpipeline.Let’sreviewtheactionsinthestagesthatarespecific to the pipeline organization. In IF, in addition to fetching the instruction and computing the new PC, we store the incremented PC both into the PC and into a pipeline register (NPC) for later use in computing the branch-target address. This structure is the same as the organization in Figure C.19, where the PC is updated in IF from one of two sources. In ID, we fetch the registers, extend the sign of the 12 bits of the IR (the immediate field), and pass along the IR and NPC. During EX, we perform an ALU operation or an address calculation; we pass along the IR and the B register (if the instruction is a store). We also set the value of </a:t>
            </a:r>
            <a:r>
              <a:rPr lang="en-US" sz="1200" kern="1200" dirty="0" err="1">
                <a:solidFill>
                  <a:schemeClr val="tx1"/>
                </a:solidFill>
                <a:effectLst/>
                <a:latin typeface="Arial" charset="0"/>
                <a:ea typeface="宋体" charset="-122"/>
                <a:cs typeface="+mn-cs"/>
              </a:rPr>
              <a:t>cond</a:t>
            </a:r>
            <a:r>
              <a:rPr lang="en-US" sz="1200" kern="1200" dirty="0">
                <a:solidFill>
                  <a:schemeClr val="tx1"/>
                </a:solidFill>
                <a:effectLst/>
                <a:latin typeface="Arial" charset="0"/>
                <a:ea typeface="宋体" charset="-122"/>
                <a:cs typeface="+mn-cs"/>
              </a:rPr>
              <a:t> to 1 if the instruction is a taken branch. During the MEM phase, we cycle the memory, write the PC if needed, and pass along values needed in the final pipe stage. Finally, during WB, we update the register field from either the ALU output or the loaded value. For simplicity we always pass the entire IR from one stage to the next, although as an instruction proceeds down the pipeline, less and less of the IR is needed.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763644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5" name="幻灯片图像占位符 1">
            <a:extLst>
              <a:ext uri="{FF2B5EF4-FFF2-40B4-BE49-F238E27FC236}">
                <a16:creationId xmlns:a16="http://schemas.microsoft.com/office/drawing/2014/main" id="{63180C3D-2DFD-CB40-A5C2-8AD8D2D83497}"/>
              </a:ext>
            </a:extLst>
          </p:cNvPr>
          <p:cNvSpPr>
            <a:spLocks noGrp="1" noRot="1" noChangeAspect="1" noChangeArrowheads="1" noTextEdit="1"/>
          </p:cNvSpPr>
          <p:nvPr>
            <p:ph type="sldImg"/>
          </p:nvPr>
        </p:nvSpPr>
        <p:spPr>
          <a:ln/>
        </p:spPr>
      </p:sp>
      <p:sp>
        <p:nvSpPr>
          <p:cNvPr id="251906" name="备注占位符 2">
            <a:extLst>
              <a:ext uri="{FF2B5EF4-FFF2-40B4-BE49-F238E27FC236}">
                <a16:creationId xmlns:a16="http://schemas.microsoft.com/office/drawing/2014/main" id="{91B4008B-68B3-064C-A287-D57EF719B40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A hybrid design: Set Associative </a:t>
            </a:r>
          </a:p>
          <a:p>
            <a:pPr eaLnBrk="1" hangingPunct="1"/>
            <a:r>
              <a:rPr lang="en-US" altLang="zh-CN">
                <a:latin typeface="Arial" panose="020B0604020202020204" pitchFamily="34" charset="0"/>
              </a:rPr>
              <a:t>To reap the benefits of both</a:t>
            </a:r>
          </a:p>
        </p:txBody>
      </p:sp>
      <p:sp>
        <p:nvSpPr>
          <p:cNvPr id="251907" name="灯片编号占位符 3">
            <a:extLst>
              <a:ext uri="{FF2B5EF4-FFF2-40B4-BE49-F238E27FC236}">
                <a16:creationId xmlns:a16="http://schemas.microsoft.com/office/drawing/2014/main" id="{1147D527-4F05-6743-9F14-3DD24ABBA1B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0CF49F3-3DFC-2D4B-97D1-B6CCFAC1F51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1" name="Rectangle 7">
            <a:extLst>
              <a:ext uri="{FF2B5EF4-FFF2-40B4-BE49-F238E27FC236}">
                <a16:creationId xmlns:a16="http://schemas.microsoft.com/office/drawing/2014/main" id="{C81BDC23-7B8A-0957-1FC6-A2CB95FFC39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528E1AF-7CDB-7443-B562-334F709AC9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94562" name="Rectangle 2">
            <a:extLst>
              <a:ext uri="{FF2B5EF4-FFF2-40B4-BE49-F238E27FC236}">
                <a16:creationId xmlns:a16="http://schemas.microsoft.com/office/drawing/2014/main" id="{9F2D2EC3-7FB1-4290-1104-3910AEC3682B}"/>
              </a:ext>
            </a:extLst>
          </p:cNvPr>
          <p:cNvSpPr>
            <a:spLocks noGrp="1" noRot="1" noChangeAspect="1" noChangeArrowheads="1" noTextEdit="1"/>
          </p:cNvSpPr>
          <p:nvPr>
            <p:ph type="sldImg"/>
          </p:nvPr>
        </p:nvSpPr>
        <p:spPr>
          <a:ln/>
        </p:spPr>
      </p:sp>
      <p:sp>
        <p:nvSpPr>
          <p:cNvPr id="194563" name="Rectangle 3">
            <a:extLst>
              <a:ext uri="{FF2B5EF4-FFF2-40B4-BE49-F238E27FC236}">
                <a16:creationId xmlns:a16="http://schemas.microsoft.com/office/drawing/2014/main" id="{C2ACD9F6-B543-BEB1-D68E-F4BF5765A7E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dirty="0">
                <a:latin typeface="Arial" panose="020B0604020202020204" pitchFamily="34" charset="0"/>
              </a:rPr>
              <a:t>Specifically, pipeline hazards are situations that prevent the next instruction from executing in the designated clock cycle.</a:t>
            </a:r>
          </a:p>
          <a:p>
            <a:pPr eaLnBrk="1" hangingPunct="1"/>
            <a:r>
              <a:rPr lang="en-US" altLang="zh-CN" dirty="0">
                <a:latin typeface="Arial" panose="020B0604020202020204" pitchFamily="34" charset="0"/>
              </a:rPr>
              <a:t>There are 3 classes of hazards. Structural hazard due to resource conflicts, data hazard due to data dependency, and control hazard due to pc changes.</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076B6E33-54E5-49AB-98DE-CF915AE9F7D1}" type="slidenum">
              <a:rPr lang="en-US" altLang="zh-CN"/>
              <a:pPr eaLnBrk="1" hangingPunct="1"/>
              <a:t>95</a:t>
            </a:fld>
            <a:endParaRPr lang="en-US" altLang="zh-CN"/>
          </a:p>
        </p:txBody>
      </p:sp>
      <p:sp>
        <p:nvSpPr>
          <p:cNvPr id="140291" name="Rectangle 2"/>
          <p:cNvSpPr>
            <a:spLocks noGrp="1" noRot="1" noChangeAspect="1" noChangeArrowheads="1" noTextEdit="1"/>
          </p:cNvSpPr>
          <p:nvPr>
            <p:ph type="sldImg"/>
          </p:nvPr>
        </p:nvSpPr>
        <p:spPr>
          <a:ln/>
        </p:spPr>
      </p:sp>
      <p:sp>
        <p:nvSpPr>
          <p:cNvPr id="140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dirty="0">
                <a:latin typeface="Arial" panose="020B0604020202020204" pitchFamily="34" charset="0"/>
              </a:rPr>
              <a:t>Here’s an example of structural hazard due to memory conflict.</a:t>
            </a:r>
          </a:p>
          <a:p>
            <a:pPr eaLnBrk="1" hangingPunct="1"/>
            <a:r>
              <a:rPr lang="en-US" altLang="zh-CN" dirty="0">
                <a:latin typeface="Arial" panose="020B0604020202020204" pitchFamily="34" charset="0"/>
              </a:rPr>
              <a:t>Assume the processor has only memory port.</a:t>
            </a:r>
          </a:p>
          <a:p>
            <a:pPr eaLnBrk="1" hangingPunct="1"/>
            <a:r>
              <a:rPr lang="en-US" altLang="zh-CN" dirty="0">
                <a:latin typeface="Arial" panose="020B0604020202020204" pitchFamily="34" charset="0"/>
              </a:rPr>
              <a:t>A structural hazard will arise in clock cycle 4 when the load instruction reads data from memory and instruction </a:t>
            </a:r>
            <a:r>
              <a:rPr lang="en-US" altLang="zh-CN" dirty="0" err="1">
                <a:latin typeface="Arial" panose="020B0604020202020204" pitchFamily="34" charset="0"/>
              </a:rPr>
              <a:t>i</a:t>
            </a:r>
            <a:r>
              <a:rPr lang="en-US" altLang="zh-CN" dirty="0">
                <a:latin typeface="Arial" panose="020B0604020202020204" pitchFamily="34" charset="0"/>
              </a:rPr>
              <a:t> plus 3 fetches instruction from memory. </a:t>
            </a:r>
          </a:p>
        </p:txBody>
      </p:sp>
    </p:spTree>
    <p:extLst>
      <p:ext uri="{BB962C8B-B14F-4D97-AF65-F5344CB8AC3E}">
        <p14:creationId xmlns:p14="http://schemas.microsoft.com/office/powerpoint/2010/main" val="240045788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D36149-F3E6-4484-8020-1A39C6A42B30}" type="slidenum">
              <a:rPr lang="en-US" altLang="zh-CN"/>
              <a:pPr eaLnBrk="1" hangingPunct="1"/>
              <a:t>96</a:t>
            </a:fld>
            <a:endParaRPr lang="en-US" altLang="zh-CN"/>
          </a:p>
        </p:txBody>
      </p:sp>
      <p:sp>
        <p:nvSpPr>
          <p:cNvPr id="141315" name="Rectangle 2"/>
          <p:cNvSpPr>
            <a:spLocks noGrp="1" noRot="1" noChangeAspect="1" noChangeArrowheads="1" noTextEdit="1"/>
          </p:cNvSpPr>
          <p:nvPr>
            <p:ph type="sldImg"/>
          </p:nvPr>
        </p:nvSpPr>
        <p:spPr>
          <a:ln/>
        </p:spPr>
      </p:sp>
      <p:sp>
        <p:nvSpPr>
          <p:cNvPr id="1413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dirty="0">
                <a:latin typeface="Arial" panose="020B0604020202020204" pitchFamily="34" charset="0"/>
              </a:rPr>
              <a:t>In this example, the subtract and AND instructions need R1 before the add instruction prepares it. So R1 causes a data hazard that prevents normal pipelining of the subtract and AND instructions.</a:t>
            </a:r>
          </a:p>
          <a:p>
            <a:pPr eaLnBrk="1" hangingPunct="1"/>
            <a:r>
              <a:rPr lang="en-US" altLang="zh-CN" dirty="0">
                <a:latin typeface="Arial" panose="020B0604020202020204" pitchFamily="34" charset="0"/>
              </a:rPr>
              <a:t>Note that the OR instruction has no hazard because the add instruction prepares R1 in the first half of the clock cycle while the OR instruction needs R1 till the second half.</a:t>
            </a:r>
          </a:p>
        </p:txBody>
      </p:sp>
    </p:spTree>
    <p:extLst>
      <p:ext uri="{BB962C8B-B14F-4D97-AF65-F5344CB8AC3E}">
        <p14:creationId xmlns:p14="http://schemas.microsoft.com/office/powerpoint/2010/main" val="376369014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If two instructions are parallel, they can execute simultaneously in a pipeline of arbitrary depth without causing any stalls, assuming the pipeline has sufficient resources (and thus no structural hazards exist). </a:t>
            </a:r>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5849004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If two instructions are dependent, they are not parallel and must be executed in order, although they may often be partially overlapped. The key in both cases is to determine whether an instruction is dependent on another instruction.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32572631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There are three different types of dependences: data dependences (also called true data dependences), name dependences, and control dependences.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45990046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Note that a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a:t>
            </a:r>
            <a:r>
              <a:rPr lang="en-US" sz="1200" kern="1200" dirty="0">
                <a:solidFill>
                  <a:schemeClr val="tx1"/>
                </a:solidFill>
                <a:effectLst/>
                <a:latin typeface="Arial" charset="0"/>
                <a:ea typeface="宋体" charset="-122"/>
                <a:cs typeface="+mn-cs"/>
              </a:rPr>
              <a:t> within a single instruction (such as add x1,x1,x1) is not considered a dependence. </a:t>
            </a:r>
            <a:endParaRPr lang="en-US" dirty="0">
              <a:effectLst/>
            </a:endParaRPr>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21630179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t>
            </a:r>
            <a:r>
              <a:rPr lang="en-CN" dirty="0"/>
              <a:t>add.d: add double-precision floating-point numbers</a:t>
            </a:r>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For example, consider the following RISC-V code sequence that increments a vector of values in memory (starting at 0(x1) ending with the last element at 0(x2)) by a scalar in register f2. </a:t>
            </a:r>
            <a:endParaRPr lang="en-US" dirty="0">
              <a:effectLst/>
            </a:endParaRPr>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2692546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t>
            </a:r>
            <a:r>
              <a:rPr lang="en-CN" dirty="0"/>
              <a:t>add.d: add double-precision floating-point numbers</a:t>
            </a:r>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For example, consider the following RISC-V code sequence that increments a vector of values in memory (starting at 0(x1) ending with the last element at 0(x2)) by a scalar in register f2. </a:t>
            </a:r>
            <a:endParaRPr lang="en-US" dirty="0">
              <a:effectLst/>
            </a:endParaRPr>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62967761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second type of dependence is a name dependence. A name dependence occurs when two instructions use the same register or memory location, called a name, but there is no flow of data between the instructions associated with that name. There are two types of name dependences between an instruction </a:t>
            </a:r>
            <a:r>
              <a:rPr lang="en-US" sz="1200" kern="1200" dirty="0" err="1">
                <a:solidFill>
                  <a:schemeClr val="tx1"/>
                </a:solidFill>
                <a:effectLst/>
                <a:latin typeface="Arial" charset="0"/>
                <a:ea typeface="宋体" charset="-122"/>
                <a:cs typeface="+mn-cs"/>
              </a:rPr>
              <a:t>i</a:t>
            </a:r>
            <a:r>
              <a:rPr lang="en-US" sz="1200" kern="1200" dirty="0">
                <a:solidFill>
                  <a:schemeClr val="tx1"/>
                </a:solidFill>
                <a:effectLst/>
                <a:latin typeface="Arial" charset="0"/>
                <a:ea typeface="宋体" charset="-122"/>
                <a:cs typeface="+mn-cs"/>
              </a:rPr>
              <a:t> that precedes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j in program order: </a:t>
            </a:r>
            <a:endParaRPr lang="en-US" dirty="0"/>
          </a:p>
          <a:p>
            <a:endParaRPr lang="en-CN" dirty="0"/>
          </a:p>
          <a:p>
            <a:r>
              <a:rPr lang="en-US" sz="1200" kern="1200" dirty="0">
                <a:solidFill>
                  <a:schemeClr val="tx1"/>
                </a:solidFill>
                <a:effectLst/>
                <a:latin typeface="Arial" charset="0"/>
                <a:ea typeface="宋体" charset="-122"/>
                <a:cs typeface="+mn-cs"/>
              </a:rPr>
              <a:t>1. An </a:t>
            </a:r>
            <a:r>
              <a:rPr lang="en-US" sz="1200" kern="1200" dirty="0" err="1">
                <a:solidFill>
                  <a:schemeClr val="tx1"/>
                </a:solidFill>
                <a:effectLst/>
                <a:latin typeface="Arial" charset="0"/>
                <a:ea typeface="宋体" charset="-122"/>
                <a:cs typeface="+mn-cs"/>
              </a:rPr>
              <a:t>antidependence</a:t>
            </a:r>
            <a:r>
              <a:rPr lang="en-US" sz="1200" kern="1200" dirty="0">
                <a:solidFill>
                  <a:schemeClr val="tx1"/>
                </a:solidFill>
                <a:effectLst/>
                <a:latin typeface="Arial" charset="0"/>
                <a:ea typeface="宋体" charset="-122"/>
                <a:cs typeface="+mn-cs"/>
              </a:rPr>
              <a:t> between instruction </a:t>
            </a:r>
            <a:r>
              <a:rPr lang="en-US" sz="1200" kern="1200" dirty="0" err="1">
                <a:solidFill>
                  <a:schemeClr val="tx1"/>
                </a:solidFill>
                <a:effectLst/>
                <a:latin typeface="Arial" charset="0"/>
                <a:ea typeface="宋体" charset="-122"/>
                <a:cs typeface="+mn-cs"/>
              </a:rPr>
              <a:t>i</a:t>
            </a:r>
            <a:r>
              <a:rPr lang="en-US" sz="1200" kern="1200" dirty="0">
                <a:solidFill>
                  <a:schemeClr val="tx1"/>
                </a:solidFill>
                <a:effectLst/>
                <a:latin typeface="Arial" charset="0"/>
                <a:ea typeface="宋体" charset="-122"/>
                <a:cs typeface="+mn-cs"/>
              </a:rPr>
              <a:t> and instruction j occurs when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j writes a register or memory location that instruction </a:t>
            </a:r>
            <a:r>
              <a:rPr lang="en-US" sz="1200" kern="1200" dirty="0" err="1">
                <a:solidFill>
                  <a:schemeClr val="tx1"/>
                </a:solidFill>
                <a:effectLst/>
                <a:latin typeface="Arial" charset="0"/>
                <a:ea typeface="宋体" charset="-122"/>
                <a:cs typeface="+mn-cs"/>
              </a:rPr>
              <a:t>i</a:t>
            </a:r>
            <a:r>
              <a:rPr lang="en-US" sz="1200" kern="1200" dirty="0">
                <a:solidFill>
                  <a:schemeClr val="tx1"/>
                </a:solidFill>
                <a:effectLst/>
                <a:latin typeface="Arial" charset="0"/>
                <a:ea typeface="宋体" charset="-122"/>
                <a:cs typeface="+mn-cs"/>
              </a:rPr>
              <a:t> reads. The original ordering must be preserved to ensure that </a:t>
            </a:r>
            <a:r>
              <a:rPr lang="en-US" sz="1200" kern="1200" dirty="0" err="1">
                <a:solidFill>
                  <a:schemeClr val="tx1"/>
                </a:solidFill>
                <a:effectLst/>
                <a:latin typeface="Arial" charset="0"/>
                <a:ea typeface="宋体" charset="-122"/>
                <a:cs typeface="+mn-cs"/>
              </a:rPr>
              <a:t>i</a:t>
            </a:r>
            <a:r>
              <a:rPr lang="en-US" sz="1200" kern="1200" dirty="0">
                <a:solidFill>
                  <a:schemeClr val="tx1"/>
                </a:solidFill>
                <a:effectLst/>
                <a:latin typeface="Arial" charset="0"/>
                <a:ea typeface="宋体" charset="-122"/>
                <a:cs typeface="+mn-cs"/>
              </a:rPr>
              <a:t> reads the correct value. In the example </a:t>
            </a:r>
            <a:endParaRPr lang="en-US" dirty="0"/>
          </a:p>
          <a:p>
            <a:r>
              <a:rPr lang="en-US" sz="1200" kern="1200" dirty="0">
                <a:solidFill>
                  <a:schemeClr val="tx1"/>
                </a:solidFill>
                <a:effectLst/>
                <a:latin typeface="Arial" charset="0"/>
                <a:ea typeface="宋体" charset="-122"/>
                <a:cs typeface="+mn-cs"/>
              </a:rPr>
              <a:t>on page 171, there is an </a:t>
            </a:r>
            <a:r>
              <a:rPr lang="en-US" sz="1200" kern="1200" dirty="0" err="1">
                <a:solidFill>
                  <a:schemeClr val="tx1"/>
                </a:solidFill>
                <a:effectLst/>
                <a:latin typeface="Arial" charset="0"/>
                <a:ea typeface="宋体" charset="-122"/>
                <a:cs typeface="+mn-cs"/>
              </a:rPr>
              <a:t>antidependence</a:t>
            </a:r>
            <a:r>
              <a:rPr lang="en-US" sz="1200" kern="1200" dirty="0">
                <a:solidFill>
                  <a:schemeClr val="tx1"/>
                </a:solidFill>
                <a:effectLst/>
                <a:latin typeface="Arial" charset="0"/>
                <a:ea typeface="宋体" charset="-122"/>
                <a:cs typeface="+mn-cs"/>
              </a:rPr>
              <a:t> between </a:t>
            </a:r>
            <a:r>
              <a:rPr lang="en-US" sz="1200" kern="1200" dirty="0" err="1">
                <a:solidFill>
                  <a:schemeClr val="tx1"/>
                </a:solidFill>
                <a:effectLst/>
                <a:latin typeface="Arial" charset="0"/>
                <a:ea typeface="宋体" charset="-122"/>
                <a:cs typeface="+mn-cs"/>
              </a:rPr>
              <a:t>fsd</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addi</a:t>
            </a:r>
            <a:r>
              <a:rPr lang="en-US" sz="1200" kern="1200" dirty="0">
                <a:solidFill>
                  <a:schemeClr val="tx1"/>
                </a:solidFill>
                <a:effectLst/>
                <a:latin typeface="Arial" charset="0"/>
                <a:ea typeface="宋体" charset="-122"/>
                <a:cs typeface="+mn-cs"/>
              </a:rPr>
              <a:t> on register x1. </a:t>
            </a:r>
            <a:endParaRPr lang="en-US" dirty="0"/>
          </a:p>
          <a:p>
            <a:r>
              <a:rPr lang="en-US" sz="1200" kern="1200" dirty="0">
                <a:solidFill>
                  <a:schemeClr val="tx1"/>
                </a:solidFill>
                <a:effectLst/>
                <a:latin typeface="Arial" charset="0"/>
                <a:ea typeface="宋体" charset="-122"/>
                <a:cs typeface="+mn-cs"/>
              </a:rPr>
              <a:t>2. Anoutputdependenceoccurswheninstructioniandinstructionjwritethesame register or memory location. The ordering between the instructions must be preserved to ensure that the value finally written corresponds to instruction j.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3357469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3" name="幻灯片图像占位符 1">
            <a:extLst>
              <a:ext uri="{FF2B5EF4-FFF2-40B4-BE49-F238E27FC236}">
                <a16:creationId xmlns:a16="http://schemas.microsoft.com/office/drawing/2014/main" id="{22F4DFB2-BEB0-A54C-8483-55DCA1AAF83E}"/>
              </a:ext>
            </a:extLst>
          </p:cNvPr>
          <p:cNvSpPr>
            <a:spLocks noGrp="1" noRot="1" noChangeAspect="1" noChangeArrowheads="1" noTextEdit="1"/>
          </p:cNvSpPr>
          <p:nvPr>
            <p:ph type="sldImg"/>
          </p:nvPr>
        </p:nvSpPr>
        <p:spPr>
          <a:ln/>
        </p:spPr>
      </p:sp>
      <p:sp>
        <p:nvSpPr>
          <p:cNvPr id="253954" name="备注占位符 2">
            <a:extLst>
              <a:ext uri="{FF2B5EF4-FFF2-40B4-BE49-F238E27FC236}">
                <a16:creationId xmlns:a16="http://schemas.microsoft.com/office/drawing/2014/main" id="{537C4B34-EEE5-334B-966F-9AB40E8C618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for direct mapped, it’s easy to place and find a block, but low space usage efficiency;</a:t>
            </a:r>
          </a:p>
          <a:p>
            <a:r>
              <a:rPr lang="en-US" altLang="zh-CN">
                <a:latin typeface="Arial" panose="020B0604020202020204" pitchFamily="34" charset="0"/>
              </a:rPr>
              <a:t>for fully associative, it achieves the highest space efficiency, right, cause as long as there is an empty block, you can put your block there;</a:t>
            </a:r>
          </a:p>
          <a:p>
            <a:r>
              <a:rPr lang="en-US" altLang="zh-CN">
                <a:latin typeface="Arial" panose="020B0604020202020204" pitchFamily="34" charset="0"/>
              </a:rPr>
              <a:t>But, its down side is that you need to search over the entire cache to find a block.</a:t>
            </a:r>
          </a:p>
          <a:p>
            <a:r>
              <a:rPr lang="en-US" altLang="zh-CN">
                <a:latin typeface="Arial" panose="020B0604020202020204" pitchFamily="34" charset="0"/>
              </a:rPr>
              <a:t>A hybrid design, set associative.</a:t>
            </a:r>
            <a:endParaRPr lang="zh-CN" altLang="en-US">
              <a:latin typeface="Arial" panose="020B0604020202020204" pitchFamily="34" charset="0"/>
            </a:endParaRPr>
          </a:p>
        </p:txBody>
      </p:sp>
      <p:sp>
        <p:nvSpPr>
          <p:cNvPr id="253955" name="灯片编号占位符 3">
            <a:extLst>
              <a:ext uri="{FF2B5EF4-FFF2-40B4-BE49-F238E27FC236}">
                <a16:creationId xmlns:a16="http://schemas.microsoft.com/office/drawing/2014/main" id="{5916AFB0-6015-7E43-B334-26786229D1C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F900061-1AC0-434B-B6A8-B2D6A6AF50D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97029317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9494857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en-CN" dirty="0"/>
              <a:t>more in subsequent lectures</a:t>
            </a:r>
            <a:endParaRPr lang="en-CN" altLang="en-CN"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55651086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5" name="Slide Image Placeholder 1">
            <a:extLst>
              <a:ext uri="{FF2B5EF4-FFF2-40B4-BE49-F238E27FC236}">
                <a16:creationId xmlns:a16="http://schemas.microsoft.com/office/drawing/2014/main" id="{345B3F07-1349-1043-8C1D-2F55A7A5F8BC}"/>
              </a:ext>
            </a:extLst>
          </p:cNvPr>
          <p:cNvSpPr>
            <a:spLocks noGrp="1" noRot="1" noChangeAspect="1" noChangeArrowheads="1" noTextEdit="1"/>
          </p:cNvSpPr>
          <p:nvPr>
            <p:ph type="sldImg"/>
          </p:nvPr>
        </p:nvSpPr>
        <p:spPr>
          <a:ln/>
        </p:spPr>
      </p:sp>
      <p:sp>
        <p:nvSpPr>
          <p:cNvPr id="226306" name="Notes Placeholder 2">
            <a:extLst>
              <a:ext uri="{FF2B5EF4-FFF2-40B4-BE49-F238E27FC236}">
                <a16:creationId xmlns:a16="http://schemas.microsoft.com/office/drawing/2014/main" id="{BB7389F1-DBBF-6B4A-BBE5-35A3155612C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kern="1200" dirty="0">
                <a:solidFill>
                  <a:schemeClr val="tx1"/>
                </a:solidFill>
                <a:effectLst/>
                <a:latin typeface="Arial" charset="0"/>
                <a:ea typeface="宋体" charset="-122"/>
                <a:cs typeface="+mn-cs"/>
              </a:rPr>
              <a:t>A hazard exists whenever there is a name or data dependence between instructions, and they are close enough that the overlap during execution would change the order of access to the operand involved in the dependence. Because of the </a:t>
            </a:r>
            <a:r>
              <a:rPr lang="en-US" sz="1200" kern="1200" dirty="0" err="1">
                <a:solidFill>
                  <a:schemeClr val="tx1"/>
                </a:solidFill>
                <a:effectLst/>
                <a:latin typeface="Arial" charset="0"/>
                <a:ea typeface="宋体" charset="-122"/>
                <a:cs typeface="+mn-cs"/>
              </a:rPr>
              <a:t>depen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dence</a:t>
            </a:r>
            <a:r>
              <a:rPr lang="en-US" sz="1200" kern="1200" dirty="0">
                <a:solidFill>
                  <a:schemeClr val="tx1"/>
                </a:solidFill>
                <a:effectLst/>
                <a:latin typeface="Arial" charset="0"/>
                <a:ea typeface="宋体" charset="-122"/>
                <a:cs typeface="+mn-cs"/>
              </a:rPr>
              <a:t>, we must preserve what is called program order—that is, the order that the instructions would execute in if executed sequentially one at a time as determined by the original source program. The goal of both our software and hardware tech- </a:t>
            </a:r>
            <a:r>
              <a:rPr lang="en-US" sz="1200" kern="1200" dirty="0" err="1">
                <a:solidFill>
                  <a:schemeClr val="tx1"/>
                </a:solidFill>
                <a:effectLst/>
                <a:latin typeface="Arial" charset="0"/>
                <a:ea typeface="宋体" charset="-122"/>
                <a:cs typeface="+mn-cs"/>
              </a:rPr>
              <a:t>niques</a:t>
            </a:r>
            <a:r>
              <a:rPr lang="en-US" sz="1200" kern="1200" dirty="0">
                <a:solidFill>
                  <a:schemeClr val="tx1"/>
                </a:solidFill>
                <a:effectLst/>
                <a:latin typeface="Arial" charset="0"/>
                <a:ea typeface="宋体" charset="-122"/>
                <a:cs typeface="+mn-cs"/>
              </a:rPr>
              <a:t> is to exploit parallelism by preserving program order only where it affects the outcome of the program. Detecting and avoiding hazards ensures that </a:t>
            </a:r>
            <a:r>
              <a:rPr lang="en-US" sz="1200" kern="1200" dirty="0" err="1">
                <a:solidFill>
                  <a:schemeClr val="tx1"/>
                </a:solidFill>
                <a:effectLst/>
                <a:latin typeface="Arial" charset="0"/>
                <a:ea typeface="宋体" charset="-122"/>
                <a:cs typeface="+mn-cs"/>
              </a:rPr>
              <a:t>neces</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sary</a:t>
            </a:r>
            <a:r>
              <a:rPr lang="en-US" sz="1200" kern="1200" dirty="0">
                <a:solidFill>
                  <a:schemeClr val="tx1"/>
                </a:solidFill>
                <a:effectLst/>
                <a:latin typeface="Arial" charset="0"/>
                <a:ea typeface="宋体" charset="-122"/>
                <a:cs typeface="+mn-cs"/>
              </a:rPr>
              <a:t> program order is preserved. </a:t>
            </a:r>
            <a:endParaRPr lang="en-US" dirty="0"/>
          </a:p>
          <a:p>
            <a:endParaRPr lang="en-CN" altLang="en-CN" dirty="0">
              <a:latin typeface="Arial" panose="020B0604020202020204" pitchFamily="34" charset="0"/>
            </a:endParaRPr>
          </a:p>
        </p:txBody>
      </p:sp>
      <p:sp>
        <p:nvSpPr>
          <p:cNvPr id="226307" name="Slide Number Placeholder 3">
            <a:extLst>
              <a:ext uri="{FF2B5EF4-FFF2-40B4-BE49-F238E27FC236}">
                <a16:creationId xmlns:a16="http://schemas.microsoft.com/office/drawing/2014/main" id="{CE2DCB4D-9BD8-3049-97DD-D0C453F7667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252CF6C-541A-6C40-A516-F44C01F2A8F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5" name="Slide Image Placeholder 1">
            <a:extLst>
              <a:ext uri="{FF2B5EF4-FFF2-40B4-BE49-F238E27FC236}">
                <a16:creationId xmlns:a16="http://schemas.microsoft.com/office/drawing/2014/main" id="{345B3F07-1349-1043-8C1D-2F55A7A5F8BC}"/>
              </a:ext>
            </a:extLst>
          </p:cNvPr>
          <p:cNvSpPr>
            <a:spLocks noGrp="1" noRot="1" noChangeAspect="1" noChangeArrowheads="1" noTextEdit="1"/>
          </p:cNvSpPr>
          <p:nvPr>
            <p:ph type="sldImg"/>
          </p:nvPr>
        </p:nvSpPr>
        <p:spPr>
          <a:ln/>
        </p:spPr>
      </p:sp>
      <p:sp>
        <p:nvSpPr>
          <p:cNvPr id="226306" name="Notes Placeholder 2">
            <a:extLst>
              <a:ext uri="{FF2B5EF4-FFF2-40B4-BE49-F238E27FC236}">
                <a16:creationId xmlns:a16="http://schemas.microsoft.com/office/drawing/2014/main" id="{BB7389F1-DBBF-6B4A-BBE5-35A3155612C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CN" altLang="en-CN" dirty="0">
                <a:latin typeface="Arial" panose="020B0604020202020204" pitchFamily="34" charset="0"/>
              </a:rPr>
              <a:t>Reader After Write is what it should be enforced by program order, then the associated data hazard is when instruction execution violates this order </a:t>
            </a:r>
            <a:r>
              <a:rPr lang="en-CN" altLang="en-CN" dirty="0">
                <a:latin typeface="Arial" panose="020B0604020202020204" pitchFamily="34" charset="0"/>
                <a:sym typeface="Wingdings" pitchFamily="2" charset="2"/>
              </a:rPr>
              <a:t> read before write / write after read (for example)</a:t>
            </a:r>
          </a:p>
          <a:p>
            <a:endParaRPr lang="en-CN" altLang="en-CN" dirty="0">
              <a:latin typeface="Arial" panose="020B0604020202020204" pitchFamily="34" charset="0"/>
              <a:sym typeface="Wingdings" pitchFamily="2" charset="2"/>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altLang="en-CN" dirty="0">
              <a:latin typeface="Arial" panose="020B0604020202020204" pitchFamily="34" charset="0"/>
            </a:endParaRPr>
          </a:p>
        </p:txBody>
      </p:sp>
      <p:sp>
        <p:nvSpPr>
          <p:cNvPr id="226307" name="Slide Number Placeholder 3">
            <a:extLst>
              <a:ext uri="{FF2B5EF4-FFF2-40B4-BE49-F238E27FC236}">
                <a16:creationId xmlns:a16="http://schemas.microsoft.com/office/drawing/2014/main" id="{CE2DCB4D-9BD8-3049-97DD-D0C453F7667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252CF6C-541A-6C40-A516-F44C01F2A8F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98073735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89" name="Slide Image Placeholder 1">
            <a:extLst>
              <a:ext uri="{FF2B5EF4-FFF2-40B4-BE49-F238E27FC236}">
                <a16:creationId xmlns:a16="http://schemas.microsoft.com/office/drawing/2014/main" id="{625FEDD8-98FA-DA41-AA16-ACB292EE3AA8}"/>
              </a:ext>
            </a:extLst>
          </p:cNvPr>
          <p:cNvSpPr>
            <a:spLocks noGrp="1" noRot="1" noChangeAspect="1" noChangeArrowheads="1" noTextEdit="1"/>
          </p:cNvSpPr>
          <p:nvPr>
            <p:ph type="sldImg"/>
          </p:nvPr>
        </p:nvSpPr>
        <p:spPr>
          <a:ln/>
        </p:spPr>
      </p:sp>
      <p:sp>
        <p:nvSpPr>
          <p:cNvPr id="217090" name="Notes Placeholder 2">
            <a:extLst>
              <a:ext uri="{FF2B5EF4-FFF2-40B4-BE49-F238E27FC236}">
                <a16:creationId xmlns:a16="http://schemas.microsoft.com/office/drawing/2014/main" id="{B6A173AA-19F0-B948-BD04-5D0E83DD9B7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The basic action that the processor must perform when an exception occurs is to save the address of the offending instruction in the </a:t>
            </a:r>
            <a:r>
              <a:rPr lang="en-US" altLang="en-CN" i="1" dirty="0">
                <a:latin typeface="Arial" panose="020B0604020202020204" pitchFamily="34" charset="0"/>
              </a:rPr>
              <a:t>exception program counter </a:t>
            </a:r>
            <a:r>
              <a:rPr lang="en-US" altLang="en-CN" dirty="0">
                <a:latin typeface="Arial" panose="020B0604020202020204" pitchFamily="34" charset="0"/>
              </a:rPr>
              <a:t>(EPC) and then transfer control to the operating system at some specified address. </a:t>
            </a:r>
          </a:p>
          <a:p>
            <a:r>
              <a:rPr lang="en-US" altLang="en-CN" dirty="0">
                <a:latin typeface="Arial" panose="020B0604020202020204" pitchFamily="34" charset="0"/>
              </a:rPr>
              <a:t>The operating system can then take the appropriate action, which may involve providing some service to the user program, taking some predefined action in response to an overflow, or stopping the execution of the program and reporting an error. After performing whatever action is required because of the exception, the operating system can terminate the program or may continue its execution, using the EPC to determine where to restart the execution of the program. </a:t>
            </a:r>
          </a:p>
          <a:p>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217091" name="Slide Number Placeholder 3">
            <a:extLst>
              <a:ext uri="{FF2B5EF4-FFF2-40B4-BE49-F238E27FC236}">
                <a16:creationId xmlns:a16="http://schemas.microsoft.com/office/drawing/2014/main" id="{F9F2C58C-88EF-BD4E-ADFC-7EA6ABBE246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9A164ED-1E4E-3F41-B909-B7CFBCA7272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042091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a:extLst>
              <a:ext uri="{FF2B5EF4-FFF2-40B4-BE49-F238E27FC236}">
                <a16:creationId xmlns:a16="http://schemas.microsoft.com/office/drawing/2014/main" id="{B70A209D-AECD-8A46-BFDB-42F44D412904}"/>
              </a:ext>
            </a:extLst>
          </p:cNvPr>
          <p:cNvSpPr>
            <a:spLocks noGrp="1" noRot="1" noChangeAspect="1" noChangeArrowheads="1" noTextEdit="1"/>
          </p:cNvSpPr>
          <p:nvPr>
            <p:ph type="sldImg"/>
          </p:nvPr>
        </p:nvSpPr>
        <p:spPr>
          <a:ln/>
        </p:spPr>
      </p:sp>
      <p:sp>
        <p:nvSpPr>
          <p:cNvPr id="219138" name="Notes Placeholder 2">
            <a:extLst>
              <a:ext uri="{FF2B5EF4-FFF2-40B4-BE49-F238E27FC236}">
                <a16:creationId xmlns:a16="http://schemas.microsoft.com/office/drawing/2014/main" id="{9856914A-B990-104A-8C1D-071EA11D600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CN" altLang="en-CN">
              <a:latin typeface="Arial" panose="020B0604020202020204" pitchFamily="34" charset="0"/>
            </a:endParaRPr>
          </a:p>
        </p:txBody>
      </p:sp>
      <p:sp>
        <p:nvSpPr>
          <p:cNvPr id="219139" name="Slide Number Placeholder 3">
            <a:extLst>
              <a:ext uri="{FF2B5EF4-FFF2-40B4-BE49-F238E27FC236}">
                <a16:creationId xmlns:a16="http://schemas.microsoft.com/office/drawing/2014/main" id="{A40CFD37-8025-6F4C-A115-C6F7CB7FBA7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A6B39F6-92C5-2447-9582-0A69EDD7FCEE}"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67983088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5" name="Slide Image Placeholder 1">
            <a:extLst>
              <a:ext uri="{FF2B5EF4-FFF2-40B4-BE49-F238E27FC236}">
                <a16:creationId xmlns:a16="http://schemas.microsoft.com/office/drawing/2014/main" id="{E76C205B-6B93-2841-886E-9FBBD9D1F0A0}"/>
              </a:ext>
            </a:extLst>
          </p:cNvPr>
          <p:cNvSpPr>
            <a:spLocks noGrp="1" noRot="1" noChangeAspect="1" noChangeArrowheads="1" noTextEdit="1"/>
          </p:cNvSpPr>
          <p:nvPr>
            <p:ph type="sldImg"/>
          </p:nvPr>
        </p:nvSpPr>
        <p:spPr>
          <a:ln/>
        </p:spPr>
      </p:sp>
      <p:sp>
        <p:nvSpPr>
          <p:cNvPr id="221186" name="Notes Placeholder 2">
            <a:extLst>
              <a:ext uri="{FF2B5EF4-FFF2-40B4-BE49-F238E27FC236}">
                <a16:creationId xmlns:a16="http://schemas.microsoft.com/office/drawing/2014/main" id="{5C9AC986-A32A-0149-9A99-94B9D52ABB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We can perform the processing required for exceptions by adding a few extra registers and control signals to our basic implementation and by slightly extending control. We will need to add two additional registers to our current MIPS implementation: </a:t>
            </a:r>
            <a:endParaRPr lang="en-US" altLang="en-CN" i="1" dirty="0">
              <a:latin typeface="Arial" panose="020B0604020202020204" pitchFamily="34" charset="0"/>
            </a:endParaRPr>
          </a:p>
          <a:p>
            <a:endParaRPr lang="en-US" altLang="en-CN" i="1" dirty="0">
              <a:latin typeface="Arial" panose="020B0604020202020204" pitchFamily="34" charset="0"/>
            </a:endParaRPr>
          </a:p>
          <a:p>
            <a:r>
              <a:rPr lang="en-US" altLang="en-CN" i="1" dirty="0">
                <a:latin typeface="Arial" panose="020B0604020202020204" pitchFamily="34" charset="0"/>
              </a:rPr>
              <a:t>EPC: </a:t>
            </a:r>
            <a:r>
              <a:rPr lang="en-US" altLang="en-CN" dirty="0">
                <a:latin typeface="Arial" panose="020B0604020202020204" pitchFamily="34" charset="0"/>
              </a:rPr>
              <a:t>A 32-bit register used to hold the address of the affected instruction. (Such a register is needed even when exceptions are vectored.) </a:t>
            </a:r>
          </a:p>
          <a:p>
            <a:r>
              <a:rPr lang="en-US" altLang="en-CN" dirty="0">
                <a:latin typeface="Arial" panose="020B0604020202020204" pitchFamily="34" charset="0"/>
              </a:rPr>
              <a:t>(The final step is to save the address of the offending instruction in the </a:t>
            </a:r>
            <a:r>
              <a:rPr lang="en-US" altLang="en-CN" i="1" dirty="0">
                <a:latin typeface="Arial" panose="020B0604020202020204" pitchFamily="34" charset="0"/>
              </a:rPr>
              <a:t>exception program counter </a:t>
            </a:r>
            <a:r>
              <a:rPr lang="en-US" altLang="en-CN" dirty="0">
                <a:latin typeface="Arial" panose="020B0604020202020204" pitchFamily="34" charset="0"/>
              </a:rPr>
              <a:t>(EPC). In reality, we save the address +4, so the exception handling the software routine must first subtract 4 from the saved value. )</a:t>
            </a:r>
          </a:p>
          <a:p>
            <a:endParaRPr lang="en-US" altLang="en-CN" dirty="0">
              <a:latin typeface="Arial" panose="020B0604020202020204" pitchFamily="34" charset="0"/>
            </a:endParaRPr>
          </a:p>
          <a:p>
            <a:r>
              <a:rPr lang="en-US" altLang="en-CN" i="1" dirty="0">
                <a:latin typeface="Arial" panose="020B0604020202020204" pitchFamily="34" charset="0"/>
              </a:rPr>
              <a:t>Cause: </a:t>
            </a:r>
            <a:r>
              <a:rPr lang="en-US" altLang="en-CN" dirty="0">
                <a:latin typeface="Arial" panose="020B0604020202020204" pitchFamily="34" charset="0"/>
              </a:rPr>
              <a:t>A register used to record the cause of the exception. In the MIPS architecture, this register is 32 bits, although some bits are currently unused. Assume there is a five-bit field that encodes the two possible exception sources mentioned above, with 10 representing an undefined instruction and 12 representing arithmetic overflow. </a:t>
            </a:r>
          </a:p>
          <a:p>
            <a:endParaRPr lang="en-US" altLang="en-CN" dirty="0">
              <a:latin typeface="Arial" panose="020B0604020202020204" pitchFamily="34" charset="0"/>
            </a:endParaRPr>
          </a:p>
          <a:p>
            <a:r>
              <a:rPr lang="en-US" altLang="en-CN" dirty="0">
                <a:latin typeface="Arial" panose="020B0604020202020204" pitchFamily="34" charset="0"/>
              </a:rPr>
              <a:t>Cause register records all possible exceptions in a clock cycle, so the exception software must match the exception to the instruction. An important clue is knowing in which pipeline stage a type of exception can occur. For example, an undefined instruction is discovered in the ID stage, and invoking the operating system occurs in the EX stage. Exceptions are collected in the Cause register in a pending exception field so that the hardware can interrupt based on later exceptions, once the earliest one has been serviced.</a:t>
            </a:r>
          </a:p>
          <a:p>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221187" name="Slide Number Placeholder 3">
            <a:extLst>
              <a:ext uri="{FF2B5EF4-FFF2-40B4-BE49-F238E27FC236}">
                <a16:creationId xmlns:a16="http://schemas.microsoft.com/office/drawing/2014/main" id="{FFAAC441-84DF-944D-AC95-14474F27C84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12061CF-D63B-CD47-80C6-6B99E62BF12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17945561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3" name="Slide Image Placeholder 1">
            <a:extLst>
              <a:ext uri="{FF2B5EF4-FFF2-40B4-BE49-F238E27FC236}">
                <a16:creationId xmlns:a16="http://schemas.microsoft.com/office/drawing/2014/main" id="{4082ED91-4FA0-CF42-8D52-017A256B5A07}"/>
              </a:ext>
            </a:extLst>
          </p:cNvPr>
          <p:cNvSpPr>
            <a:spLocks noGrp="1" noRot="1" noChangeAspect="1" noChangeArrowheads="1" noTextEdit="1"/>
          </p:cNvSpPr>
          <p:nvPr>
            <p:ph type="sldImg"/>
          </p:nvPr>
        </p:nvSpPr>
        <p:spPr>
          <a:ln/>
        </p:spPr>
      </p:sp>
      <p:sp>
        <p:nvSpPr>
          <p:cNvPr id="223234" name="Notes Placeholder 2">
            <a:extLst>
              <a:ext uri="{FF2B5EF4-FFF2-40B4-BE49-F238E27FC236}">
                <a16:creationId xmlns:a16="http://schemas.microsoft.com/office/drawing/2014/main" id="{3DC316CD-0CD8-D140-85D8-DAC07248F40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We can perform the processing required for exceptions by adding a few extra registers and control signals to our basic implementation and by slightly extending control. We will need to add two additional registers to our current MIPS implementation: </a:t>
            </a:r>
            <a:endParaRPr lang="en-US" altLang="en-CN" i="1" dirty="0">
              <a:latin typeface="Arial" panose="020B0604020202020204" pitchFamily="34" charset="0"/>
            </a:endParaRPr>
          </a:p>
          <a:p>
            <a:endParaRPr lang="en-US" altLang="en-CN" i="1" dirty="0">
              <a:latin typeface="Arial" panose="020B0604020202020204" pitchFamily="34" charset="0"/>
            </a:endParaRPr>
          </a:p>
          <a:p>
            <a:r>
              <a:rPr lang="en-US" altLang="en-CN" i="1" dirty="0">
                <a:latin typeface="Arial" panose="020B0604020202020204" pitchFamily="34" charset="0"/>
              </a:rPr>
              <a:t>EPC: </a:t>
            </a:r>
            <a:r>
              <a:rPr lang="en-US" altLang="en-CN" dirty="0">
                <a:latin typeface="Arial" panose="020B0604020202020204" pitchFamily="34" charset="0"/>
              </a:rPr>
              <a:t>A 32-bit register used to hold the address of the affected instruction. (Such a register is needed even when exceptions are vectored.) </a:t>
            </a:r>
          </a:p>
          <a:p>
            <a:r>
              <a:rPr lang="en-US" altLang="en-CN" dirty="0">
                <a:latin typeface="Arial" panose="020B0604020202020204" pitchFamily="34" charset="0"/>
              </a:rPr>
              <a:t>(The final step is to save the address of the offending instruction in the </a:t>
            </a:r>
            <a:r>
              <a:rPr lang="en-US" altLang="en-CN" i="1" dirty="0">
                <a:latin typeface="Arial" panose="020B0604020202020204" pitchFamily="34" charset="0"/>
              </a:rPr>
              <a:t>exception program counter </a:t>
            </a:r>
            <a:r>
              <a:rPr lang="en-US" altLang="en-CN" dirty="0">
                <a:latin typeface="Arial" panose="020B0604020202020204" pitchFamily="34" charset="0"/>
              </a:rPr>
              <a:t>(EPC). In reality, we save the address +4, so the exception handling the software routine must first subtract 4 from the saved value. )</a:t>
            </a:r>
          </a:p>
          <a:p>
            <a:endParaRPr lang="en-US" altLang="en-CN" dirty="0">
              <a:latin typeface="Arial" panose="020B0604020202020204" pitchFamily="34" charset="0"/>
            </a:endParaRPr>
          </a:p>
          <a:p>
            <a:r>
              <a:rPr lang="en-US" altLang="en-CN" i="1" dirty="0">
                <a:latin typeface="Arial" panose="020B0604020202020204" pitchFamily="34" charset="0"/>
              </a:rPr>
              <a:t>Cause: </a:t>
            </a:r>
            <a:r>
              <a:rPr lang="en-US" altLang="en-CN" dirty="0">
                <a:latin typeface="Arial" panose="020B0604020202020204" pitchFamily="34" charset="0"/>
              </a:rPr>
              <a:t>A register used to record the cause of the exception. In the MIPS architecture, this register is 32 bits, although some bits are currently unused. Assume there is a five-bit field that encodes the two possible exception sources mentioned above, with 10 representing an undefined instruction and 12 representing arithmetic overflow. </a:t>
            </a:r>
          </a:p>
          <a:p>
            <a:endParaRPr lang="en-CN" altLang="en-CN" dirty="0">
              <a:latin typeface="Arial" panose="020B0604020202020204" pitchFamily="34" charset="0"/>
            </a:endParaRPr>
          </a:p>
        </p:txBody>
      </p:sp>
      <p:sp>
        <p:nvSpPr>
          <p:cNvPr id="223235" name="Slide Number Placeholder 3">
            <a:extLst>
              <a:ext uri="{FF2B5EF4-FFF2-40B4-BE49-F238E27FC236}">
                <a16:creationId xmlns:a16="http://schemas.microsoft.com/office/drawing/2014/main" id="{1548766F-7403-3441-9AB6-5BE3769865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DC466DC-D239-0A4A-939D-CBD4949DFA1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2259388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1" name="Slide Image Placeholder 1">
            <a:extLst>
              <a:ext uri="{FF2B5EF4-FFF2-40B4-BE49-F238E27FC236}">
                <a16:creationId xmlns:a16="http://schemas.microsoft.com/office/drawing/2014/main" id="{11D4482A-2208-2349-BC42-E2726F82D861}"/>
              </a:ext>
            </a:extLst>
          </p:cNvPr>
          <p:cNvSpPr>
            <a:spLocks noGrp="1" noRot="1" noChangeAspect="1" noChangeArrowheads="1" noTextEdit="1"/>
          </p:cNvSpPr>
          <p:nvPr>
            <p:ph type="sldImg"/>
          </p:nvPr>
        </p:nvSpPr>
        <p:spPr>
          <a:ln/>
        </p:spPr>
      </p:sp>
      <p:sp>
        <p:nvSpPr>
          <p:cNvPr id="225282" name="Notes Placeholder 2">
            <a:extLst>
              <a:ext uri="{FF2B5EF4-FFF2-40B4-BE49-F238E27FC236}">
                <a16:creationId xmlns:a16="http://schemas.microsoft.com/office/drawing/2014/main" id="{ECF2F05E-EC56-6D4D-9F18-640E0458C9E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In a vectored interrupt, the address to which control is transferred is determined by the cause of the exception. For example, to accommodate the two exception types listed above, we might define the following two exception vector addresses: (in the table)</a:t>
            </a:r>
            <a:endParaRPr lang="en-CN" altLang="en-CN" dirty="0">
              <a:latin typeface="Arial" panose="020B0604020202020204" pitchFamily="34" charset="0"/>
            </a:endParaRPr>
          </a:p>
          <a:p>
            <a:endParaRPr lang="en-CN" altLang="en-CN" dirty="0">
              <a:latin typeface="Arial" panose="020B0604020202020204" pitchFamily="34" charset="0"/>
            </a:endParaRPr>
          </a:p>
          <a:p>
            <a:r>
              <a:rPr lang="en-US" altLang="en-CN" dirty="0">
                <a:latin typeface="Arial" panose="020B0604020202020204" pitchFamily="34" charset="0"/>
              </a:rPr>
              <a:t>The operating system knows the reason for the exception by the address at which it is initiated. The addresses are separated by 32 bytes or eight instructions, and the operating system must record the reason for the exception and may perform some limited processing in this sequence. When the exception is not vectored, a single entry point for all exceptions can be used, and the operating system decodes the status register to find the cause. </a:t>
            </a:r>
          </a:p>
          <a:p>
            <a:endParaRPr lang="en-CN" altLang="en-CN" dirty="0">
              <a:latin typeface="Arial" panose="020B0604020202020204" pitchFamily="34" charset="0"/>
            </a:endParaRPr>
          </a:p>
        </p:txBody>
      </p:sp>
      <p:sp>
        <p:nvSpPr>
          <p:cNvPr id="225283" name="Slide Number Placeholder 3">
            <a:extLst>
              <a:ext uri="{FF2B5EF4-FFF2-40B4-BE49-F238E27FC236}">
                <a16:creationId xmlns:a16="http://schemas.microsoft.com/office/drawing/2014/main" id="{B519E95B-2C69-6645-BFF2-25A8E474E5F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49A3B8D-A73F-4541-B2BC-456D87A7F88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245573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1" name="幻灯片图像占位符 1">
            <a:extLst>
              <a:ext uri="{FF2B5EF4-FFF2-40B4-BE49-F238E27FC236}">
                <a16:creationId xmlns:a16="http://schemas.microsoft.com/office/drawing/2014/main" id="{3371A907-3B96-E349-8442-A6778CDD20EA}"/>
              </a:ext>
            </a:extLst>
          </p:cNvPr>
          <p:cNvSpPr>
            <a:spLocks noGrp="1" noRot="1" noChangeAspect="1" noChangeArrowheads="1" noTextEdit="1"/>
          </p:cNvSpPr>
          <p:nvPr>
            <p:ph type="sldImg"/>
          </p:nvPr>
        </p:nvSpPr>
        <p:spPr>
          <a:ln/>
        </p:spPr>
      </p:sp>
      <p:sp>
        <p:nvSpPr>
          <p:cNvPr id="261122" name="备注占位符 2">
            <a:extLst>
              <a:ext uri="{FF2B5EF4-FFF2-40B4-BE49-F238E27FC236}">
                <a16:creationId xmlns:a16="http://schemas.microsoft.com/office/drawing/2014/main" id="{DA92D464-4960-A442-83C1-B9BC759B1BA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261123" name="灯片编号占位符 3">
            <a:extLst>
              <a:ext uri="{FF2B5EF4-FFF2-40B4-BE49-F238E27FC236}">
                <a16:creationId xmlns:a16="http://schemas.microsoft.com/office/drawing/2014/main" id="{656D72A4-2030-5A45-84C6-7D05243172D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33526F3-ECF7-ED4F-A95F-E6C8D7E9525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29" name="Slide Image Placeholder 1">
            <a:extLst>
              <a:ext uri="{FF2B5EF4-FFF2-40B4-BE49-F238E27FC236}">
                <a16:creationId xmlns:a16="http://schemas.microsoft.com/office/drawing/2014/main" id="{E82818FD-EB16-1D49-9988-F4B6691C3097}"/>
              </a:ext>
            </a:extLst>
          </p:cNvPr>
          <p:cNvSpPr>
            <a:spLocks noGrp="1" noRot="1" noChangeAspect="1" noChangeArrowheads="1" noTextEdit="1"/>
          </p:cNvSpPr>
          <p:nvPr>
            <p:ph type="sldImg"/>
          </p:nvPr>
        </p:nvSpPr>
        <p:spPr>
          <a:ln/>
        </p:spPr>
      </p:sp>
      <p:sp>
        <p:nvSpPr>
          <p:cNvPr id="227330" name="Notes Placeholder 2">
            <a:extLst>
              <a:ext uri="{FF2B5EF4-FFF2-40B4-BE49-F238E27FC236}">
                <a16:creationId xmlns:a16="http://schemas.microsoft.com/office/drawing/2014/main" id="{962F9248-833E-354E-A83A-D0351F84EA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Exceptions in a Pipelined Implementation </a:t>
            </a:r>
          </a:p>
          <a:p>
            <a:r>
              <a:rPr lang="en-US" altLang="en-CN" dirty="0">
                <a:latin typeface="Arial" panose="020B0604020202020204" pitchFamily="34" charset="0"/>
              </a:rPr>
              <a:t>A pipelined implementation treats exceptions as another form of control hazard. For example, suppose there is an arithmetic overflow in an add instruction. Just as we did for the taken branch in the previous section, we must flush the instructions that follow the add instruction from the pipeline and begin fetching instructions from the new address. We will use the same mechanism we used for taken branches, but this time the exception causes the </a:t>
            </a:r>
            <a:r>
              <a:rPr lang="en-US" altLang="en-CN" dirty="0" err="1">
                <a:latin typeface="Arial" panose="020B0604020202020204" pitchFamily="34" charset="0"/>
              </a:rPr>
              <a:t>deasserting</a:t>
            </a:r>
            <a:r>
              <a:rPr lang="en-US" altLang="en-CN" dirty="0">
                <a:latin typeface="Arial" panose="020B0604020202020204" pitchFamily="34" charset="0"/>
              </a:rPr>
              <a:t> of control lines. </a:t>
            </a:r>
          </a:p>
          <a:p>
            <a:r>
              <a:rPr lang="en-US" altLang="en-CN" dirty="0">
                <a:latin typeface="Arial" panose="020B0604020202020204" pitchFamily="34" charset="0"/>
              </a:rPr>
              <a:t> </a:t>
            </a:r>
          </a:p>
          <a:p>
            <a:endParaRPr lang="en-CN" altLang="en-CN" dirty="0">
              <a:latin typeface="Arial" panose="020B0604020202020204" pitchFamily="34" charset="0"/>
            </a:endParaRPr>
          </a:p>
        </p:txBody>
      </p:sp>
      <p:sp>
        <p:nvSpPr>
          <p:cNvPr id="227331" name="Slide Number Placeholder 3">
            <a:extLst>
              <a:ext uri="{FF2B5EF4-FFF2-40B4-BE49-F238E27FC236}">
                <a16:creationId xmlns:a16="http://schemas.microsoft.com/office/drawing/2014/main" id="{CBFCC292-CB5A-134D-B2CA-DAA17ECD5E8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B54AE01-8067-2F4D-AFE8-C7DC63CFE8F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2501260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Slide Image Placeholder 1">
            <a:extLst>
              <a:ext uri="{FF2B5EF4-FFF2-40B4-BE49-F238E27FC236}">
                <a16:creationId xmlns:a16="http://schemas.microsoft.com/office/drawing/2014/main" id="{80857201-4A39-8048-A629-81C8D0795481}"/>
              </a:ext>
            </a:extLst>
          </p:cNvPr>
          <p:cNvSpPr>
            <a:spLocks noGrp="1" noRot="1" noChangeAspect="1" noChangeArrowheads="1" noTextEdit="1"/>
          </p:cNvSpPr>
          <p:nvPr>
            <p:ph type="sldImg"/>
          </p:nvPr>
        </p:nvSpPr>
        <p:spPr>
          <a:ln/>
        </p:spPr>
      </p:sp>
      <p:sp>
        <p:nvSpPr>
          <p:cNvPr id="229378" name="Notes Placeholder 2">
            <a:extLst>
              <a:ext uri="{FF2B5EF4-FFF2-40B4-BE49-F238E27FC236}">
                <a16:creationId xmlns:a16="http://schemas.microsoft.com/office/drawing/2014/main" id="{83C30771-3D42-2946-B701-518D157432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After the exception has been handled, special instructions return the proces- sor from the exception by reloading the PCs and restarting the instruction stream (using the instruction RFE in MIPS). </a:t>
            </a:r>
          </a:p>
          <a:p>
            <a:endParaRPr lang="en-US" altLang="en-CN">
              <a:latin typeface="Arial" panose="020B0604020202020204" pitchFamily="34" charset="0"/>
            </a:endParaRPr>
          </a:p>
          <a:p>
            <a:r>
              <a:rPr lang="en-US" altLang="en-CN">
                <a:latin typeface="Arial" panose="020B0604020202020204" pitchFamily="34" charset="0"/>
              </a:rPr>
              <a:t>RFE (Return From Exception) is a privileged trap instruction that is executed when exception occurs, so an exception is not allowed to execute. </a:t>
            </a:r>
          </a:p>
          <a:p>
            <a:endParaRPr lang="en-CN" altLang="en-CN">
              <a:latin typeface="Arial" panose="020B0604020202020204" pitchFamily="34" charset="0"/>
            </a:endParaRPr>
          </a:p>
        </p:txBody>
      </p:sp>
      <p:sp>
        <p:nvSpPr>
          <p:cNvPr id="229379" name="Slide Number Placeholder 3">
            <a:extLst>
              <a:ext uri="{FF2B5EF4-FFF2-40B4-BE49-F238E27FC236}">
                <a16:creationId xmlns:a16="http://schemas.microsoft.com/office/drawing/2014/main" id="{7F7F2C12-2010-844D-B986-E816D77433C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2B01F3F-8C6C-0D48-8124-9C095B03CBE3}"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120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93570144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1" name="Rectangle 7">
            <a:extLst>
              <a:ext uri="{FF2B5EF4-FFF2-40B4-BE49-F238E27FC236}">
                <a16:creationId xmlns:a16="http://schemas.microsoft.com/office/drawing/2014/main" id="{7B2FC739-3D9A-4541-B39B-56361F00B6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601C46D-B678-1241-9D33-A192BF0E80E4}"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56002" name="Rectangle 2">
            <a:extLst>
              <a:ext uri="{FF2B5EF4-FFF2-40B4-BE49-F238E27FC236}">
                <a16:creationId xmlns:a16="http://schemas.microsoft.com/office/drawing/2014/main" id="{03CB71DF-272F-C14A-B886-03F70245556C}"/>
              </a:ext>
            </a:extLst>
          </p:cNvPr>
          <p:cNvSpPr>
            <a:spLocks noGrp="1" noRot="1" noChangeAspect="1" noChangeArrowheads="1" noTextEdit="1"/>
          </p:cNvSpPr>
          <p:nvPr>
            <p:ph type="sldImg"/>
          </p:nvPr>
        </p:nvSpPr>
        <p:spPr>
          <a:ln/>
        </p:spPr>
      </p:sp>
      <p:sp>
        <p:nvSpPr>
          <p:cNvPr id="256003" name="Rectangle 3">
            <a:extLst>
              <a:ext uri="{FF2B5EF4-FFF2-40B4-BE49-F238E27FC236}">
                <a16:creationId xmlns:a16="http://schemas.microsoft.com/office/drawing/2014/main" id="{071054A8-1537-8249-A564-D69B2F3D503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dirty="0">
                <a:latin typeface="Arial" panose="020B0604020202020204" pitchFamily="34" charset="0"/>
              </a:rPr>
              <a:t>A control hazard happens to branches and jumps. In this lecture, we focus only on branches.</a:t>
            </a:r>
          </a:p>
          <a:p>
            <a:pPr eaLnBrk="1" hangingPunct="1"/>
            <a:r>
              <a:rPr lang="en-US" altLang="zh-CN" dirty="0">
                <a:latin typeface="Arial" panose="020B0604020202020204" pitchFamily="34" charset="0"/>
              </a:rPr>
              <a:t>Its main reason is that a branch may or may not change program counter to other values other than PC+4 but the change is available till the end of ID clock cycle.</a:t>
            </a:r>
          </a:p>
          <a:p>
            <a:pPr eaLnBrk="1" hangingPunct="1"/>
            <a:r>
              <a:rPr lang="en-US" altLang="zh-CN" dirty="0">
                <a:latin typeface="Arial" panose="020B0604020202020204" pitchFamily="34" charset="0"/>
              </a:rPr>
              <a:t>If a branch instruction changes PC to its target address, it’s called a taken branch. Otherwise, it’s called untaken and falls through directly to the next instruction.</a:t>
            </a:r>
          </a:p>
          <a:p>
            <a:pPr eaLnBrk="1" hangingPunct="1"/>
            <a:endParaRPr lang="en-US" altLang="zh-CN" dirty="0">
              <a:latin typeface="Arial" panose="020B0604020202020204" pitchFamily="34" charset="0"/>
            </a:endParaRPr>
          </a:p>
          <a:p>
            <a:pPr eaLnBrk="1" hangingPunct="1"/>
            <a:endParaRPr lang="en-US" altLang="zh-CN" dirty="0">
              <a:latin typeface="Arial" panose="020B0604020202020204" pitchFamily="34" charset="0"/>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49" name="Rectangle 7">
            <a:extLst>
              <a:ext uri="{FF2B5EF4-FFF2-40B4-BE49-F238E27FC236}">
                <a16:creationId xmlns:a16="http://schemas.microsoft.com/office/drawing/2014/main" id="{83740F54-E9EB-A148-935A-62574D1231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702D54E-D7C4-1040-A61E-53CCA4DCAF8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58050" name="Rectangle 2">
            <a:extLst>
              <a:ext uri="{FF2B5EF4-FFF2-40B4-BE49-F238E27FC236}">
                <a16:creationId xmlns:a16="http://schemas.microsoft.com/office/drawing/2014/main" id="{EE87570A-1D89-A547-85FD-C0AFD013AB5E}"/>
              </a:ext>
            </a:extLst>
          </p:cNvPr>
          <p:cNvSpPr>
            <a:spLocks noGrp="1" noRot="1" noChangeAspect="1" noChangeArrowheads="1" noTextEdit="1"/>
          </p:cNvSpPr>
          <p:nvPr>
            <p:ph type="sldImg"/>
          </p:nvPr>
        </p:nvSpPr>
        <p:spPr>
          <a:ln/>
        </p:spPr>
      </p:sp>
      <p:sp>
        <p:nvSpPr>
          <p:cNvPr id="258051" name="Rectangle 3">
            <a:extLst>
              <a:ext uri="{FF2B5EF4-FFF2-40B4-BE49-F238E27FC236}">
                <a16:creationId xmlns:a16="http://schemas.microsoft.com/office/drawing/2014/main" id="{7496C2F2-06C5-5E47-960E-3B542B759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Therefore, the IF running in parallel with the branch’s ID clock cycle may fetch a wrong instruction.</a:t>
            </a:r>
          </a:p>
          <a:p>
            <a:pPr eaLnBrk="1" hangingPunct="1"/>
            <a:r>
              <a:rPr lang="en-US" altLang="zh-CN">
                <a:latin typeface="Arial" panose="020B0604020202020204" pitchFamily="34" charset="0"/>
              </a:rPr>
              <a:t>A simple solution is to redo IF, which is essentially a stall. However, if the branch is untaken, the stall is absolutely unnecessary.</a:t>
            </a: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7" name="Rectangle 7">
            <a:extLst>
              <a:ext uri="{FF2B5EF4-FFF2-40B4-BE49-F238E27FC236}">
                <a16:creationId xmlns:a16="http://schemas.microsoft.com/office/drawing/2014/main" id="{3E7C3E0D-EBBB-A24D-978C-3BE07D13528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078A18F-4724-DE45-8135-55F73895FAA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60098" name="Rectangle 2">
            <a:extLst>
              <a:ext uri="{FF2B5EF4-FFF2-40B4-BE49-F238E27FC236}">
                <a16:creationId xmlns:a16="http://schemas.microsoft.com/office/drawing/2014/main" id="{6A76FF65-A5E1-5D4D-BFAD-F5888F77C155}"/>
              </a:ext>
            </a:extLst>
          </p:cNvPr>
          <p:cNvSpPr>
            <a:spLocks noGrp="1" noRot="1" noChangeAspect="1" noChangeArrowheads="1" noTextEdit="1"/>
          </p:cNvSpPr>
          <p:nvPr>
            <p:ph type="sldImg"/>
          </p:nvPr>
        </p:nvSpPr>
        <p:spPr>
          <a:ln/>
        </p:spPr>
      </p:sp>
      <p:sp>
        <p:nvSpPr>
          <p:cNvPr id="260099" name="Rectangle 3">
            <a:extLst>
              <a:ext uri="{FF2B5EF4-FFF2-40B4-BE49-F238E27FC236}">
                <a16:creationId xmlns:a16="http://schemas.microsoft.com/office/drawing/2014/main" id="{A212DFE8-0BA4-C04B-9889-B391F89D66A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One stall cycle for every branch will yield a performance loss of 10% to 30% depending on the branch frequency.</a:t>
            </a:r>
          </a:p>
          <a:p>
            <a:pPr eaLnBrk="1" hangingPunct="1"/>
            <a:r>
              <a:rPr lang="en-US" altLang="zh-CN">
                <a:latin typeface="Arial" panose="020B0604020202020204" pitchFamily="34" charset="0"/>
              </a:rPr>
              <a:t>So we need to examine some techniques to deal with this loss.</a:t>
            </a: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5" name="Rectangle 7">
            <a:extLst>
              <a:ext uri="{FF2B5EF4-FFF2-40B4-BE49-F238E27FC236}">
                <a16:creationId xmlns:a16="http://schemas.microsoft.com/office/drawing/2014/main" id="{0DBDFB58-3300-3C43-B8E5-74B89BE725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AFA4304-C354-E849-AA8B-8425C53B1B6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62146" name="Rectangle 2">
            <a:extLst>
              <a:ext uri="{FF2B5EF4-FFF2-40B4-BE49-F238E27FC236}">
                <a16:creationId xmlns:a16="http://schemas.microsoft.com/office/drawing/2014/main" id="{D9ED9782-5BE4-D042-A4E9-33E8B5B7CBDF}"/>
              </a:ext>
            </a:extLst>
          </p:cNvPr>
          <p:cNvSpPr>
            <a:spLocks noGrp="1" noRot="1" noChangeAspect="1" noChangeArrowheads="1" noTextEdit="1"/>
          </p:cNvSpPr>
          <p:nvPr>
            <p:ph type="sldImg"/>
          </p:nvPr>
        </p:nvSpPr>
        <p:spPr>
          <a:ln/>
        </p:spPr>
      </p:sp>
      <p:sp>
        <p:nvSpPr>
          <p:cNvPr id="262147" name="Rectangle 3">
            <a:extLst>
              <a:ext uri="{FF2B5EF4-FFF2-40B4-BE49-F238E27FC236}">
                <a16:creationId xmlns:a16="http://schemas.microsoft.com/office/drawing/2014/main" id="{48E39A20-3E77-6247-A144-6056BB276A1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There are four more solutions to branch hazard.</a:t>
            </a:r>
          </a:p>
          <a:p>
            <a:pPr eaLnBrk="1" hangingPunct="1"/>
            <a:r>
              <a:rPr lang="en-US" altLang="zh-CN">
                <a:latin typeface="Arial" panose="020B0604020202020204" pitchFamily="34" charset="0"/>
              </a:rPr>
              <a:t>The first one is freeze or flush the pipeline. It simply holds or deletes any instruction after the branch till the branch destination is known.</a:t>
            </a:r>
          </a:p>
          <a:p>
            <a:pPr eaLnBrk="1" hangingPunct="1"/>
            <a:r>
              <a:rPr lang="en-US" altLang="zh-CN">
                <a:latin typeface="Arial" panose="020B0604020202020204" pitchFamily="34" charset="0"/>
              </a:rPr>
              <a:t>In this case, the branch penalty is fixed and cannot be reduced by software.</a:t>
            </a: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3" name="Rectangle 7">
            <a:extLst>
              <a:ext uri="{FF2B5EF4-FFF2-40B4-BE49-F238E27FC236}">
                <a16:creationId xmlns:a16="http://schemas.microsoft.com/office/drawing/2014/main" id="{278333AA-8F37-8B4F-A263-D71FB9A06B5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6ECAB51-B1E4-5A4B-B273-BE870B20F43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64194" name="Rectangle 2">
            <a:extLst>
              <a:ext uri="{FF2B5EF4-FFF2-40B4-BE49-F238E27FC236}">
                <a16:creationId xmlns:a16="http://schemas.microsoft.com/office/drawing/2014/main" id="{6B1BA027-962C-D848-BDC7-DFBC8063C706}"/>
              </a:ext>
            </a:extLst>
          </p:cNvPr>
          <p:cNvSpPr>
            <a:spLocks noGrp="1" noRot="1" noChangeAspect="1" noChangeArrowheads="1" noTextEdit="1"/>
          </p:cNvSpPr>
          <p:nvPr>
            <p:ph type="sldImg"/>
          </p:nvPr>
        </p:nvSpPr>
        <p:spPr>
          <a:ln/>
        </p:spPr>
      </p:sp>
      <p:sp>
        <p:nvSpPr>
          <p:cNvPr id="264195" name="Rectangle 3">
            <a:extLst>
              <a:ext uri="{FF2B5EF4-FFF2-40B4-BE49-F238E27FC236}">
                <a16:creationId xmlns:a16="http://schemas.microsoft.com/office/drawing/2014/main" id="{1BFFCF33-2D7A-5846-BDA1-FBEAD22E9EF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There are four more solutions to branch hazard.</a:t>
            </a:r>
          </a:p>
          <a:p>
            <a:pPr eaLnBrk="1" hangingPunct="1"/>
            <a:r>
              <a:rPr lang="en-US" altLang="zh-CN">
                <a:latin typeface="Arial" panose="020B0604020202020204" pitchFamily="34" charset="0"/>
              </a:rPr>
              <a:t>The first one is freeze or flush the pipeline. It simply holds or deletes any instruction after the branch till the branch destination is known.</a:t>
            </a:r>
          </a:p>
          <a:p>
            <a:pPr eaLnBrk="1" hangingPunct="1"/>
            <a:r>
              <a:rPr lang="en-US" altLang="zh-CN">
                <a:latin typeface="Arial" panose="020B0604020202020204" pitchFamily="34" charset="0"/>
              </a:rPr>
              <a:t>In this case, the branch penalty is fixed and cannot be reduced by software.</a:t>
            </a: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1" name="Rectangle 7">
            <a:extLst>
              <a:ext uri="{FF2B5EF4-FFF2-40B4-BE49-F238E27FC236}">
                <a16:creationId xmlns:a16="http://schemas.microsoft.com/office/drawing/2014/main" id="{7865FFA6-626A-1E4A-9822-85FE448ADE7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1019884-75F9-974E-9652-60CE1342F27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66242" name="Rectangle 2">
            <a:extLst>
              <a:ext uri="{FF2B5EF4-FFF2-40B4-BE49-F238E27FC236}">
                <a16:creationId xmlns:a16="http://schemas.microsoft.com/office/drawing/2014/main" id="{DCDF41EB-F54D-9747-897E-C0B9D7C8F5BF}"/>
              </a:ext>
            </a:extLst>
          </p:cNvPr>
          <p:cNvSpPr>
            <a:spLocks noGrp="1" noRot="1" noChangeAspect="1" noChangeArrowheads="1" noTextEdit="1"/>
          </p:cNvSpPr>
          <p:nvPr>
            <p:ph type="sldImg"/>
          </p:nvPr>
        </p:nvSpPr>
        <p:spPr>
          <a:ln/>
        </p:spPr>
      </p:sp>
      <p:sp>
        <p:nvSpPr>
          <p:cNvPr id="266243" name="Rectangle 3">
            <a:extLst>
              <a:ext uri="{FF2B5EF4-FFF2-40B4-BE49-F238E27FC236}">
                <a16:creationId xmlns:a16="http://schemas.microsoft.com/office/drawing/2014/main" id="{E64E5C43-F3AA-7D40-AB00-F06DAA44AA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The second scheme is predicated-untaken. It simply treats every branch as untaken.</a:t>
            </a:r>
          </a:p>
          <a:p>
            <a:pPr eaLnBrk="1" hangingPunct="1"/>
            <a:r>
              <a:rPr lang="en-US" altLang="zh-CN">
                <a:latin typeface="Arial" panose="020B0604020202020204" pitchFamily="34" charset="0"/>
              </a:rPr>
              <a:t>When the branch is really untaken, the pipelining proceeds as if no hazard exists.</a:t>
            </a: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89" name="Rectangle 7">
            <a:extLst>
              <a:ext uri="{FF2B5EF4-FFF2-40B4-BE49-F238E27FC236}">
                <a16:creationId xmlns:a16="http://schemas.microsoft.com/office/drawing/2014/main" id="{18E53540-1CDD-254E-9E70-47193CB8CA9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3BE9BCD-9310-5E4C-B2BE-2269C2503E0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68290" name="Rectangle 2">
            <a:extLst>
              <a:ext uri="{FF2B5EF4-FFF2-40B4-BE49-F238E27FC236}">
                <a16:creationId xmlns:a16="http://schemas.microsoft.com/office/drawing/2014/main" id="{7046BB15-2B14-344B-814A-075AD5055FF6}"/>
              </a:ext>
            </a:extLst>
          </p:cNvPr>
          <p:cNvSpPr>
            <a:spLocks noGrp="1" noRot="1" noChangeAspect="1" noChangeArrowheads="1" noTextEdit="1"/>
          </p:cNvSpPr>
          <p:nvPr>
            <p:ph type="sldImg"/>
          </p:nvPr>
        </p:nvSpPr>
        <p:spPr>
          <a:ln/>
        </p:spPr>
      </p:sp>
      <p:sp>
        <p:nvSpPr>
          <p:cNvPr id="268291" name="Rectangle 3">
            <a:extLst>
              <a:ext uri="{FF2B5EF4-FFF2-40B4-BE49-F238E27FC236}">
                <a16:creationId xmlns:a16="http://schemas.microsoft.com/office/drawing/2014/main" id="{255CA486-BCA7-BB49-A631-A7A0820254D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The second scheme is predicated-untaken. It simply treats every branch as untaken.</a:t>
            </a:r>
          </a:p>
          <a:p>
            <a:pPr eaLnBrk="1" hangingPunct="1"/>
            <a:r>
              <a:rPr lang="en-US" altLang="zh-CN">
                <a:latin typeface="Arial" panose="020B0604020202020204" pitchFamily="34" charset="0"/>
              </a:rPr>
              <a:t>When the branch is really untaken, the pipelining proceeds as if no hazard exists.</a:t>
            </a: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7" name="Rectangle 7">
            <a:extLst>
              <a:ext uri="{FF2B5EF4-FFF2-40B4-BE49-F238E27FC236}">
                <a16:creationId xmlns:a16="http://schemas.microsoft.com/office/drawing/2014/main" id="{0CC2581A-A64C-5246-B8E7-7D71B771B00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146AFAE-308A-8942-AF6C-B441CF156117}"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70338" name="Rectangle 2">
            <a:extLst>
              <a:ext uri="{FF2B5EF4-FFF2-40B4-BE49-F238E27FC236}">
                <a16:creationId xmlns:a16="http://schemas.microsoft.com/office/drawing/2014/main" id="{9E80187C-EF6F-D949-931D-733AB60090E9}"/>
              </a:ext>
            </a:extLst>
          </p:cNvPr>
          <p:cNvSpPr>
            <a:spLocks noGrp="1" noRot="1" noChangeAspect="1" noChangeArrowheads="1" noTextEdit="1"/>
          </p:cNvSpPr>
          <p:nvPr>
            <p:ph type="sldImg"/>
          </p:nvPr>
        </p:nvSpPr>
        <p:spPr>
          <a:ln/>
        </p:spPr>
      </p:sp>
      <p:sp>
        <p:nvSpPr>
          <p:cNvPr id="270339" name="Rectangle 3">
            <a:extLst>
              <a:ext uri="{FF2B5EF4-FFF2-40B4-BE49-F238E27FC236}">
                <a16:creationId xmlns:a16="http://schemas.microsoft.com/office/drawing/2014/main" id="{84885B64-48A4-E840-B091-7306FB8D9C4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But if the branch is taken, the processor will idle the fetched instruction and continue to process the instruction at the branch target address.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7" name="幻灯片图像占位符 1">
            <a:extLst>
              <a:ext uri="{FF2B5EF4-FFF2-40B4-BE49-F238E27FC236}">
                <a16:creationId xmlns:a16="http://schemas.microsoft.com/office/drawing/2014/main" id="{D868E535-642A-7346-81E8-7E0917A9DBF9}"/>
              </a:ext>
            </a:extLst>
          </p:cNvPr>
          <p:cNvSpPr>
            <a:spLocks noGrp="1" noRot="1" noChangeAspect="1" noChangeArrowheads="1" noTextEdit="1"/>
          </p:cNvSpPr>
          <p:nvPr>
            <p:ph type="sldImg"/>
          </p:nvPr>
        </p:nvSpPr>
        <p:spPr>
          <a:ln/>
        </p:spPr>
      </p:sp>
      <p:sp>
        <p:nvSpPr>
          <p:cNvPr id="265218" name="备注占位符 2">
            <a:extLst>
              <a:ext uri="{FF2B5EF4-FFF2-40B4-BE49-F238E27FC236}">
                <a16:creationId xmlns:a16="http://schemas.microsoft.com/office/drawing/2014/main" id="{54A45B29-6004-214D-9856-5D3D6EFE414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265219" name="灯片编号占位符 3">
            <a:extLst>
              <a:ext uri="{FF2B5EF4-FFF2-40B4-BE49-F238E27FC236}">
                <a16:creationId xmlns:a16="http://schemas.microsoft.com/office/drawing/2014/main" id="{FC68CAEF-AF77-1D42-BFA0-79E85316AEE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75FED2A-CCA1-594A-A98F-516BCF73F7E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5" name="Rectangle 7">
            <a:extLst>
              <a:ext uri="{FF2B5EF4-FFF2-40B4-BE49-F238E27FC236}">
                <a16:creationId xmlns:a16="http://schemas.microsoft.com/office/drawing/2014/main" id="{1CAA7A58-B0CF-364B-9F87-5098EEE303C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D6931F4-6646-0241-9755-A162BC4368D3}"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72386" name="Rectangle 2">
            <a:extLst>
              <a:ext uri="{FF2B5EF4-FFF2-40B4-BE49-F238E27FC236}">
                <a16:creationId xmlns:a16="http://schemas.microsoft.com/office/drawing/2014/main" id="{63D2F180-7624-3F43-A014-E287EDCF4554}"/>
              </a:ext>
            </a:extLst>
          </p:cNvPr>
          <p:cNvSpPr>
            <a:spLocks noGrp="1" noRot="1" noChangeAspect="1" noChangeArrowheads="1" noTextEdit="1"/>
          </p:cNvSpPr>
          <p:nvPr>
            <p:ph type="sldImg"/>
          </p:nvPr>
        </p:nvSpPr>
        <p:spPr>
          <a:ln/>
        </p:spPr>
      </p:sp>
      <p:sp>
        <p:nvSpPr>
          <p:cNvPr id="272387" name="Rectangle 3">
            <a:extLst>
              <a:ext uri="{FF2B5EF4-FFF2-40B4-BE49-F238E27FC236}">
                <a16:creationId xmlns:a16="http://schemas.microsoft.com/office/drawing/2014/main" id="{A7802A35-A1D1-1749-881A-07E8CC2C380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dirty="0">
                <a:latin typeface="Arial" panose="020B0604020202020204" pitchFamily="34" charset="0"/>
              </a:rPr>
              <a:t>Opposite to predicted-untaken, another scheme is predicted-taken. It simply treats every branch as taken.</a:t>
            </a:r>
          </a:p>
          <a:p>
            <a:pPr eaLnBrk="1" hangingPunct="1"/>
            <a:r>
              <a:rPr lang="en-US" altLang="zh-CN" dirty="0">
                <a:latin typeface="Arial" panose="020B0604020202020204" pitchFamily="34" charset="0"/>
              </a:rPr>
              <a:t>It doesn’t apply to the five-stage pipeline, so we don’t cover its details in this lecture.</a:t>
            </a:r>
          </a:p>
          <a:p>
            <a:pPr eaLnBrk="1" hangingPunct="1"/>
            <a:endParaRPr lang="en-US" altLang="zh-CN" dirty="0">
              <a:latin typeface="Arial" panose="020B0604020202020204" pitchFamily="34" charset="0"/>
            </a:endParaRPr>
          </a:p>
          <a:p>
            <a:pPr eaLnBrk="1" hangingPunct="1"/>
            <a:r>
              <a:rPr lang="en-US" altLang="zh-CN" dirty="0">
                <a:latin typeface="Arial" panose="020B0604020202020204" pitchFamily="34" charset="0"/>
              </a:rPr>
              <a:t>What decides its effectiveness:</a:t>
            </a:r>
          </a:p>
          <a:p>
            <a:pPr eaLnBrk="1" hangingPunct="1"/>
            <a:r>
              <a:rPr lang="en-US" altLang="zh-CN" dirty="0">
                <a:latin typeface="Arial" panose="020B0604020202020204" pitchFamily="34" charset="0"/>
              </a:rPr>
              <a:t>i.e., what behavior of branch decides whether predicted-taken strategy benefits program execution speed?</a:t>
            </a:r>
          </a:p>
          <a:p>
            <a:pPr eaLnBrk="1" hangingPunct="1"/>
            <a:r>
              <a:rPr lang="en-US" altLang="zh-CN" dirty="0">
                <a:latin typeface="Arial" panose="020B0604020202020204" pitchFamily="34" charset="0"/>
              </a:rPr>
              <a:t>(at least branch target should be known for early action on branches)</a:t>
            </a: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3" name="Rectangle 7">
            <a:extLst>
              <a:ext uri="{FF2B5EF4-FFF2-40B4-BE49-F238E27FC236}">
                <a16:creationId xmlns:a16="http://schemas.microsoft.com/office/drawing/2014/main" id="{3A4A263F-0968-FC47-B126-C8F9C339D8F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2FECFC-2F3F-F74F-A4FC-68C37ABDF65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74434" name="Rectangle 2">
            <a:extLst>
              <a:ext uri="{FF2B5EF4-FFF2-40B4-BE49-F238E27FC236}">
                <a16:creationId xmlns:a16="http://schemas.microsoft.com/office/drawing/2014/main" id="{37DB72A3-CC17-A043-8487-25C4D75E7DDD}"/>
              </a:ext>
            </a:extLst>
          </p:cNvPr>
          <p:cNvSpPr>
            <a:spLocks noGrp="1" noRot="1" noChangeAspect="1" noChangeArrowheads="1" noTextEdit="1"/>
          </p:cNvSpPr>
          <p:nvPr>
            <p:ph type="sldImg"/>
          </p:nvPr>
        </p:nvSpPr>
        <p:spPr>
          <a:ln/>
        </p:spPr>
      </p:sp>
      <p:sp>
        <p:nvSpPr>
          <p:cNvPr id="274435" name="Rectangle 3">
            <a:extLst>
              <a:ext uri="{FF2B5EF4-FFF2-40B4-BE49-F238E27FC236}">
                <a16:creationId xmlns:a16="http://schemas.microsoft.com/office/drawing/2014/main" id="{CD0981E6-CB1D-9140-93E0-C31EAD1BFB2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Opposite to predicted-untaken, another scheme is predicted-taken. It simply treats every branch as taken.</a:t>
            </a:r>
          </a:p>
          <a:p>
            <a:pPr eaLnBrk="1" hangingPunct="1"/>
            <a:r>
              <a:rPr lang="en-US" altLang="zh-CN">
                <a:latin typeface="Arial" panose="020B0604020202020204" pitchFamily="34" charset="0"/>
              </a:rPr>
              <a:t>It doesn’t apply to the five-stage pipeline that completes branch in ID, so we don’t cover its details in this lecture.</a:t>
            </a: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1" name="Rectangle 7">
            <a:extLst>
              <a:ext uri="{FF2B5EF4-FFF2-40B4-BE49-F238E27FC236}">
                <a16:creationId xmlns:a16="http://schemas.microsoft.com/office/drawing/2014/main" id="{96AFF5FE-B99D-5F4F-9FA4-7BE2018261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2324935-EDAE-BB4D-9398-503C6BA5208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76482" name="Rectangle 2">
            <a:extLst>
              <a:ext uri="{FF2B5EF4-FFF2-40B4-BE49-F238E27FC236}">
                <a16:creationId xmlns:a16="http://schemas.microsoft.com/office/drawing/2014/main" id="{A419C985-1A4C-ED42-8C7E-24BBD35B4BB9}"/>
              </a:ext>
            </a:extLst>
          </p:cNvPr>
          <p:cNvSpPr>
            <a:spLocks noGrp="1" noRot="1" noChangeAspect="1" noChangeArrowheads="1" noTextEdit="1"/>
          </p:cNvSpPr>
          <p:nvPr>
            <p:ph type="sldImg"/>
          </p:nvPr>
        </p:nvSpPr>
        <p:spPr>
          <a:ln/>
        </p:spPr>
      </p:sp>
      <p:sp>
        <p:nvSpPr>
          <p:cNvPr id="276483" name="Rectangle 3">
            <a:extLst>
              <a:ext uri="{FF2B5EF4-FFF2-40B4-BE49-F238E27FC236}">
                <a16:creationId xmlns:a16="http://schemas.microsoft.com/office/drawing/2014/main" id="{8D335EE9-527F-0C4C-8E8E-C7306109DC5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Opposite to predicted-untaken, another scheme is predicted-taken. It simply treats every branch as taken.</a:t>
            </a:r>
          </a:p>
          <a:p>
            <a:pPr eaLnBrk="1" hangingPunct="1"/>
            <a:r>
              <a:rPr lang="en-US" altLang="zh-CN">
                <a:latin typeface="Arial" panose="020B0604020202020204" pitchFamily="34" charset="0"/>
              </a:rPr>
              <a:t>It doesn’t apply to the five-stage pipeline that completes branch in ID, so we don’t cover its details in this lecture.</a:t>
            </a: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29" name="Rectangle 7">
            <a:extLst>
              <a:ext uri="{FF2B5EF4-FFF2-40B4-BE49-F238E27FC236}">
                <a16:creationId xmlns:a16="http://schemas.microsoft.com/office/drawing/2014/main" id="{2E0B09F2-AB17-FC44-8DE6-195C37BEEFD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54AB158-C4C7-CA45-AEE5-634231467B4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78530" name="Rectangle 2">
            <a:extLst>
              <a:ext uri="{FF2B5EF4-FFF2-40B4-BE49-F238E27FC236}">
                <a16:creationId xmlns:a16="http://schemas.microsoft.com/office/drawing/2014/main" id="{F3669724-AF60-7C44-A425-C3FBA883E8F2}"/>
              </a:ext>
            </a:extLst>
          </p:cNvPr>
          <p:cNvSpPr>
            <a:spLocks noGrp="1" noRot="1" noChangeAspect="1" noChangeArrowheads="1" noTextEdit="1"/>
          </p:cNvSpPr>
          <p:nvPr>
            <p:ph type="sldImg"/>
          </p:nvPr>
        </p:nvSpPr>
        <p:spPr>
          <a:ln/>
        </p:spPr>
      </p:sp>
      <p:sp>
        <p:nvSpPr>
          <p:cNvPr id="278531" name="Rectangle 3">
            <a:extLst>
              <a:ext uri="{FF2B5EF4-FFF2-40B4-BE49-F238E27FC236}">
                <a16:creationId xmlns:a16="http://schemas.microsoft.com/office/drawing/2014/main" id="{F68F01C0-0E04-BA43-AC8E-2D3EC99CAC6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The fourth scheme is delayed branch.</a:t>
            </a:r>
          </a:p>
          <a:p>
            <a:pPr eaLnBrk="1" hangingPunct="1"/>
            <a:r>
              <a:rPr lang="en-US" altLang="zh-CN">
                <a:latin typeface="Arial" panose="020B0604020202020204" pitchFamily="34" charset="0"/>
              </a:rPr>
              <a:t>It directly delays the branch execution after the next instruction. In other words, it executes the next instruction first whether or not the branch is taken.</a:t>
            </a: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7" name="Rectangle 7">
            <a:extLst>
              <a:ext uri="{FF2B5EF4-FFF2-40B4-BE49-F238E27FC236}">
                <a16:creationId xmlns:a16="http://schemas.microsoft.com/office/drawing/2014/main" id="{5A13A4CD-CFA6-094A-87FF-86185668738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6FE2285-6B59-9B4E-BF40-CDD68FAFB2A3}"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80578" name="Rectangle 2">
            <a:extLst>
              <a:ext uri="{FF2B5EF4-FFF2-40B4-BE49-F238E27FC236}">
                <a16:creationId xmlns:a16="http://schemas.microsoft.com/office/drawing/2014/main" id="{1736F405-E7F9-CF4B-9B1F-326E70E4A153}"/>
              </a:ext>
            </a:extLst>
          </p:cNvPr>
          <p:cNvSpPr>
            <a:spLocks noGrp="1" noRot="1" noChangeAspect="1" noChangeArrowheads="1" noTextEdit="1"/>
          </p:cNvSpPr>
          <p:nvPr>
            <p:ph type="sldImg"/>
          </p:nvPr>
        </p:nvSpPr>
        <p:spPr>
          <a:ln/>
        </p:spPr>
      </p:sp>
      <p:sp>
        <p:nvSpPr>
          <p:cNvPr id="280579" name="Rectangle 3">
            <a:extLst>
              <a:ext uri="{FF2B5EF4-FFF2-40B4-BE49-F238E27FC236}">
                <a16:creationId xmlns:a16="http://schemas.microsoft.com/office/drawing/2014/main" id="{FE374E04-7E57-8E46-AE01-1ECE3B7B4D6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Here are examples of delaying an untaken branch and a taken branch.</a:t>
            </a:r>
          </a:p>
          <a:p>
            <a:pPr eaLnBrk="1" hangingPunct="1"/>
            <a:r>
              <a:rPr lang="en-US" altLang="zh-CN">
                <a:latin typeface="Arial" panose="020B0604020202020204" pitchFamily="34" charset="0"/>
              </a:rPr>
              <a:t>We can see that they have the same pipelining efficiency, because the sequential successor in the branch delay slot is executed whether or not the branch is taken.</a:t>
            </a:r>
          </a:p>
          <a:p>
            <a:pPr eaLnBrk="1" hangingPunct="1"/>
            <a:endParaRPr lang="en-US" altLang="zh-CN">
              <a:latin typeface="Arial" panose="020B0604020202020204" pitchFamily="34" charset="0"/>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simple statically scheduled pipeline fetches an instruction and issues it, unless there is a data dependence between an instruction already in the pipeline and the fetched instruction that cannot be hidden with bypassing or forwarding. (Forward- </a:t>
            </a:r>
            <a:r>
              <a:rPr lang="en-US" sz="1200" kern="1200" dirty="0" err="1">
                <a:solidFill>
                  <a:schemeClr val="tx1"/>
                </a:solidFill>
                <a:effectLst/>
                <a:latin typeface="Arial" charset="0"/>
                <a:ea typeface="宋体" charset="-122"/>
                <a:cs typeface="+mn-cs"/>
              </a:rPr>
              <a:t>ing</a:t>
            </a:r>
            <a:r>
              <a:rPr lang="en-US" sz="1200" kern="1200" dirty="0">
                <a:solidFill>
                  <a:schemeClr val="tx1"/>
                </a:solidFill>
                <a:effectLst/>
                <a:latin typeface="Arial" charset="0"/>
                <a:ea typeface="宋体" charset="-122"/>
                <a:cs typeface="+mn-cs"/>
              </a:rPr>
              <a:t> logic reduces the effective pipeline latency so that the certain dependences do not result in hazards.) If there is a data dependence that cannot be hidden, then the hazard detection hardware stalls the pipeline starting with the instruction that uses the result. No new instructions are fetched or issued until the dependence is cleared.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r>
              <a:rPr lang="en-US" sz="1200" kern="1200" dirty="0">
                <a:solidFill>
                  <a:schemeClr val="tx1"/>
                </a:solidFill>
                <a:effectLst/>
                <a:latin typeface="Arial" charset="0"/>
                <a:ea typeface="宋体" charset="-122"/>
                <a:cs typeface="+mn-cs"/>
              </a:rPr>
              <a:t>A major limitation of simple pipelining techniques is that they use in-order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issue and execution: instructions are issued in program order, and if an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is stalled in the pipeline, no later instructions can proceed. Thus, if there is a dependence between two closely spaced instructions in the pipeline, it will lead to a hazard, and a stall will result. If there are multiple functional units, these units could lie idle. If instruction j depends on a long-running instruction </a:t>
            </a:r>
            <a:r>
              <a:rPr lang="en-US" sz="1200" kern="1200" dirty="0" err="1">
                <a:solidFill>
                  <a:schemeClr val="tx1"/>
                </a:solidFill>
                <a:effectLst/>
                <a:latin typeface="Arial" charset="0"/>
                <a:ea typeface="宋体" charset="-122"/>
                <a:cs typeface="+mn-cs"/>
              </a:rPr>
              <a:t>i</a:t>
            </a:r>
            <a:r>
              <a:rPr lang="en-US" sz="1200" kern="1200" dirty="0">
                <a:solidFill>
                  <a:schemeClr val="tx1"/>
                </a:solidFill>
                <a:effectLst/>
                <a:latin typeface="Arial" charset="0"/>
                <a:ea typeface="宋体" charset="-122"/>
                <a:cs typeface="+mn-cs"/>
              </a:rPr>
              <a:t>, currently in execution in the pipeline, then all instructions after j must be stalled until </a:t>
            </a:r>
            <a:r>
              <a:rPr lang="en-US" sz="1200" kern="1200" dirty="0" err="1">
                <a:solidFill>
                  <a:schemeClr val="tx1"/>
                </a:solidFill>
                <a:effectLst/>
                <a:latin typeface="Arial" charset="0"/>
                <a:ea typeface="宋体" charset="-122"/>
                <a:cs typeface="+mn-cs"/>
              </a:rPr>
              <a:t>i</a:t>
            </a:r>
            <a:r>
              <a:rPr lang="en-US" sz="1200" kern="1200" dirty="0">
                <a:solidFill>
                  <a:schemeClr val="tx1"/>
                </a:solidFill>
                <a:effectLst/>
                <a:latin typeface="Arial" charset="0"/>
                <a:ea typeface="宋体" charset="-122"/>
                <a:cs typeface="+mn-cs"/>
              </a:rPr>
              <a:t> is finished and j can execute. For example, consider this code: </a:t>
            </a:r>
            <a:endParaRPr lang="en-US" dirty="0"/>
          </a:p>
          <a:p>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f0,f2,f4 </a:t>
            </a:r>
          </a:p>
          <a:p>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f10,f0,f8 </a:t>
            </a:r>
          </a:p>
          <a:p>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f12,f8,f14 </a:t>
            </a:r>
            <a:endParaRPr lang="en-US" dirty="0"/>
          </a:p>
          <a:p>
            <a:r>
              <a:rPr lang="en-US" sz="1200" kern="1200" dirty="0">
                <a:solidFill>
                  <a:schemeClr val="tx1"/>
                </a:solidFill>
                <a:effectLst/>
                <a:latin typeface="Arial" charset="0"/>
                <a:ea typeface="宋体" charset="-122"/>
                <a:cs typeface="+mn-cs"/>
              </a:rPr>
              <a:t>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instruction cannot execute because the dependence of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on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causes the pipeline to stall; yet,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is not data-dependent on any- thing in the pipeline. This hazard creates a performance limitation that can be </a:t>
            </a:r>
            <a:r>
              <a:rPr lang="en-US" sz="1200" kern="1200" dirty="0" err="1">
                <a:solidFill>
                  <a:schemeClr val="tx1"/>
                </a:solidFill>
                <a:effectLst/>
                <a:latin typeface="Arial" charset="0"/>
                <a:ea typeface="宋体" charset="-122"/>
                <a:cs typeface="+mn-cs"/>
              </a:rPr>
              <a:t>elim</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inated</a:t>
            </a:r>
            <a:r>
              <a:rPr lang="en-US" sz="1200" kern="1200" dirty="0">
                <a:solidFill>
                  <a:schemeClr val="tx1"/>
                </a:solidFill>
                <a:effectLst/>
                <a:latin typeface="Arial" charset="0"/>
                <a:ea typeface="宋体" charset="-122"/>
                <a:cs typeface="+mn-cs"/>
              </a:rPr>
              <a:t> by not requiring instructions to execute in program order.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27903474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simple statically scheduled pipeline fetches an instruction and issues it, unless there is a data dependence between an instruction already in the pipeline and the fetched instruction that cannot be hidden with bypassing or forwarding. (Forward- </a:t>
            </a:r>
            <a:r>
              <a:rPr lang="en-US" sz="1200" kern="1200" dirty="0" err="1">
                <a:solidFill>
                  <a:schemeClr val="tx1"/>
                </a:solidFill>
                <a:effectLst/>
                <a:latin typeface="Arial" charset="0"/>
                <a:ea typeface="宋体" charset="-122"/>
                <a:cs typeface="+mn-cs"/>
              </a:rPr>
              <a:t>ing</a:t>
            </a:r>
            <a:r>
              <a:rPr lang="en-US" sz="1200" kern="1200" dirty="0">
                <a:solidFill>
                  <a:schemeClr val="tx1"/>
                </a:solidFill>
                <a:effectLst/>
                <a:latin typeface="Arial" charset="0"/>
                <a:ea typeface="宋体" charset="-122"/>
                <a:cs typeface="+mn-cs"/>
              </a:rPr>
              <a:t> logic reduces the effective pipeline latency so that the certain dependences do not result in hazards.) If there is a data dependence that cannot be hidden, then the hazard detection hardware stalls the pipeline starting with the instruction that uses the result. No new instructions are fetched or issued until the dependence is cleared.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r>
              <a:rPr lang="en-US" sz="1200" kern="1200" dirty="0">
                <a:solidFill>
                  <a:schemeClr val="tx1"/>
                </a:solidFill>
                <a:effectLst/>
                <a:latin typeface="Arial" charset="0"/>
                <a:ea typeface="宋体" charset="-122"/>
                <a:cs typeface="+mn-cs"/>
              </a:rPr>
              <a:t>A major limitation of simple pipelining techniques is that they use in-order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issue and execution: instructions are issued in program order, and if an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is stalled in the pipeline, no later instructions can proceed. Thus, if there is a dependence between two closely spaced instructions in the pipeline, it will lead to a hazard, and a stall will result. If there are multiple functional units, these units could lie idle. If instruction j depends on a long-running instruction </a:t>
            </a:r>
            <a:r>
              <a:rPr lang="en-US" sz="1200" kern="1200" dirty="0" err="1">
                <a:solidFill>
                  <a:schemeClr val="tx1"/>
                </a:solidFill>
                <a:effectLst/>
                <a:latin typeface="Arial" charset="0"/>
                <a:ea typeface="宋体" charset="-122"/>
                <a:cs typeface="+mn-cs"/>
              </a:rPr>
              <a:t>i</a:t>
            </a:r>
            <a:r>
              <a:rPr lang="en-US" sz="1200" kern="1200" dirty="0">
                <a:solidFill>
                  <a:schemeClr val="tx1"/>
                </a:solidFill>
                <a:effectLst/>
                <a:latin typeface="Arial" charset="0"/>
                <a:ea typeface="宋体" charset="-122"/>
                <a:cs typeface="+mn-cs"/>
              </a:rPr>
              <a:t>, currently in execution in the pipeline, then all instructions after j must be stalled until </a:t>
            </a:r>
            <a:r>
              <a:rPr lang="en-US" sz="1200" kern="1200" dirty="0" err="1">
                <a:solidFill>
                  <a:schemeClr val="tx1"/>
                </a:solidFill>
                <a:effectLst/>
                <a:latin typeface="Arial" charset="0"/>
                <a:ea typeface="宋体" charset="-122"/>
                <a:cs typeface="+mn-cs"/>
              </a:rPr>
              <a:t>i</a:t>
            </a:r>
            <a:r>
              <a:rPr lang="en-US" sz="1200" kern="1200" dirty="0">
                <a:solidFill>
                  <a:schemeClr val="tx1"/>
                </a:solidFill>
                <a:effectLst/>
                <a:latin typeface="Arial" charset="0"/>
                <a:ea typeface="宋体" charset="-122"/>
                <a:cs typeface="+mn-cs"/>
              </a:rPr>
              <a:t> is finished and j can execute. For example, consider this code: </a:t>
            </a:r>
            <a:endParaRPr lang="en-US" dirty="0"/>
          </a:p>
          <a:p>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f0,f2,f4 </a:t>
            </a:r>
          </a:p>
          <a:p>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f10,f0,f8 </a:t>
            </a:r>
          </a:p>
          <a:p>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f12,f8,f14 </a:t>
            </a:r>
            <a:endParaRPr lang="en-US" dirty="0"/>
          </a:p>
          <a:p>
            <a:r>
              <a:rPr lang="en-US" sz="1200" kern="1200" dirty="0">
                <a:solidFill>
                  <a:schemeClr val="tx1"/>
                </a:solidFill>
                <a:effectLst/>
                <a:latin typeface="Arial" charset="0"/>
                <a:ea typeface="宋体" charset="-122"/>
                <a:cs typeface="+mn-cs"/>
              </a:rPr>
              <a:t>The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instruction cannot execute because the dependence of </a:t>
            </a:r>
            <a:r>
              <a:rPr lang="en-US" sz="1200" kern="1200" dirty="0" err="1">
                <a:solidFill>
                  <a:schemeClr val="tx1"/>
                </a:solidFill>
                <a:effectLst/>
                <a:latin typeface="Arial" charset="0"/>
                <a:ea typeface="宋体" charset="-122"/>
                <a:cs typeface="+mn-cs"/>
              </a:rPr>
              <a:t>fadd.d</a:t>
            </a:r>
            <a:r>
              <a:rPr lang="en-US" sz="1200" kern="1200" dirty="0">
                <a:solidFill>
                  <a:schemeClr val="tx1"/>
                </a:solidFill>
                <a:effectLst/>
                <a:latin typeface="Arial" charset="0"/>
                <a:ea typeface="宋体" charset="-122"/>
                <a:cs typeface="+mn-cs"/>
              </a:rPr>
              <a:t> on </a:t>
            </a:r>
            <a:r>
              <a:rPr lang="en-US" sz="1200" kern="1200" dirty="0" err="1">
                <a:solidFill>
                  <a:schemeClr val="tx1"/>
                </a:solidFill>
                <a:effectLst/>
                <a:latin typeface="Arial" charset="0"/>
                <a:ea typeface="宋体" charset="-122"/>
                <a:cs typeface="+mn-cs"/>
              </a:rPr>
              <a:t>fdiv.d</a:t>
            </a:r>
            <a:r>
              <a:rPr lang="en-US" sz="1200" kern="1200" dirty="0">
                <a:solidFill>
                  <a:schemeClr val="tx1"/>
                </a:solidFill>
                <a:effectLst/>
                <a:latin typeface="Arial" charset="0"/>
                <a:ea typeface="宋体" charset="-122"/>
                <a:cs typeface="+mn-cs"/>
              </a:rPr>
              <a:t> causes the pipeline to stall; yet, </a:t>
            </a:r>
            <a:r>
              <a:rPr lang="en-US" sz="1200" kern="1200" dirty="0" err="1">
                <a:solidFill>
                  <a:schemeClr val="tx1"/>
                </a:solidFill>
                <a:effectLst/>
                <a:latin typeface="Arial" charset="0"/>
                <a:ea typeface="宋体" charset="-122"/>
                <a:cs typeface="+mn-cs"/>
              </a:rPr>
              <a:t>fsub.d</a:t>
            </a:r>
            <a:r>
              <a:rPr lang="en-US" sz="1200" kern="1200" dirty="0">
                <a:solidFill>
                  <a:schemeClr val="tx1"/>
                </a:solidFill>
                <a:effectLst/>
                <a:latin typeface="Arial" charset="0"/>
                <a:ea typeface="宋体" charset="-122"/>
                <a:cs typeface="+mn-cs"/>
              </a:rPr>
              <a:t> is not data-dependent on any- thing in the pipeline. This hazard creates a performance limitation that can be </a:t>
            </a:r>
            <a:r>
              <a:rPr lang="en-US" sz="1200" kern="1200" dirty="0" err="1">
                <a:solidFill>
                  <a:schemeClr val="tx1"/>
                </a:solidFill>
                <a:effectLst/>
                <a:latin typeface="Arial" charset="0"/>
                <a:ea typeface="宋体" charset="-122"/>
                <a:cs typeface="+mn-cs"/>
              </a:rPr>
              <a:t>elim</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inated</a:t>
            </a:r>
            <a:r>
              <a:rPr lang="en-US" sz="1200" kern="1200" dirty="0">
                <a:solidFill>
                  <a:schemeClr val="tx1"/>
                </a:solidFill>
                <a:effectLst/>
                <a:latin typeface="Arial" charset="0"/>
                <a:ea typeface="宋体" charset="-122"/>
                <a:cs typeface="+mn-cs"/>
              </a:rPr>
              <a:t> by not requiring instructions to execute in program order.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24018436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In this section, we explore dynamic scheduling, a technique by which the hard- ware reorders the instruction execution to reduce the stalls while maintaining data flow and exception behavior.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Dynamic scheduling offers several advantages. First, it allows code that was compiled with one pipeline in mind to run efficiently on a different pipeline, eliminating the need to have multiple binaries and recompile for a different microarchitecture. In today’s computing environment, where much of the software is from third parties and distributed in binary form, this advantage is sig- </a:t>
            </a:r>
            <a:r>
              <a:rPr lang="en-US" sz="1200" kern="1200" dirty="0" err="1">
                <a:solidFill>
                  <a:schemeClr val="tx1"/>
                </a:solidFill>
                <a:effectLst/>
                <a:latin typeface="Arial" charset="0"/>
                <a:ea typeface="宋体" charset="-122"/>
                <a:cs typeface="+mn-cs"/>
              </a:rPr>
              <a:t>nificant</a:t>
            </a:r>
            <a:r>
              <a:rPr lang="en-US" sz="1200" kern="1200" dirty="0">
                <a:solidFill>
                  <a:schemeClr val="tx1"/>
                </a:solidFill>
                <a:effectLst/>
                <a:latin typeface="Arial" charset="0"/>
                <a:ea typeface="宋体" charset="-122"/>
                <a:cs typeface="+mn-cs"/>
              </a:rPr>
              <a:t>. Second, it enables handling some cases when dependences are unknown at compile time; for example, they may involve a memory reference or a data- dependent branch, or they may result from a modern programming environment that uses dynamic linking or dispatching. Third, and perhaps most importantly, it allows the processor to tolerate unpredictable delays, such as cache misses, by executing other code while waiting for the miss to resolve.</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4341444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69" name="Slide Image Placeholder 1">
            <a:extLst>
              <a:ext uri="{FF2B5EF4-FFF2-40B4-BE49-F238E27FC236}">
                <a16:creationId xmlns:a16="http://schemas.microsoft.com/office/drawing/2014/main" id="{549E432E-AA47-E147-8EDA-1C58CCE4FCB7}"/>
              </a:ext>
            </a:extLst>
          </p:cNvPr>
          <p:cNvSpPr>
            <a:spLocks noGrp="1" noRot="1" noChangeAspect="1" noChangeArrowheads="1" noTextEdit="1"/>
          </p:cNvSpPr>
          <p:nvPr>
            <p:ph type="sldImg"/>
          </p:nvPr>
        </p:nvSpPr>
        <p:spPr>
          <a:ln/>
        </p:spPr>
      </p:sp>
      <p:sp>
        <p:nvSpPr>
          <p:cNvPr id="186370" name="Notes Placeholder 2">
            <a:extLst>
              <a:ext uri="{FF2B5EF4-FFF2-40B4-BE49-F238E27FC236}">
                <a16:creationId xmlns:a16="http://schemas.microsoft.com/office/drawing/2014/main" id="{842902D3-6EBA-2D49-90D6-EFEFC915257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when the next instruction to execute is stalled, other instructions can be issued and executed if they do not depend on any active or stalled instruction. </a:t>
            </a:r>
          </a:p>
          <a:p>
            <a:endParaRPr lang="en-CN" altLang="en-CN">
              <a:latin typeface="Arial" panose="020B0604020202020204" pitchFamily="34" charset="0"/>
            </a:endParaRPr>
          </a:p>
        </p:txBody>
      </p:sp>
      <p:sp>
        <p:nvSpPr>
          <p:cNvPr id="186371" name="Slide Number Placeholder 3">
            <a:extLst>
              <a:ext uri="{FF2B5EF4-FFF2-40B4-BE49-F238E27FC236}">
                <a16:creationId xmlns:a16="http://schemas.microsoft.com/office/drawing/2014/main" id="{4889A7B9-76D6-F04A-A7E7-A46EDB1593A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712872D-A77C-794D-AD75-FB9B7A483D9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3" name="Slide Image Placeholder 1">
            <a:extLst>
              <a:ext uri="{FF2B5EF4-FFF2-40B4-BE49-F238E27FC236}">
                <a16:creationId xmlns:a16="http://schemas.microsoft.com/office/drawing/2014/main" id="{8A079CE1-8B8B-6B49-8A0F-D86B393FCB29}"/>
              </a:ext>
            </a:extLst>
          </p:cNvPr>
          <p:cNvSpPr>
            <a:spLocks noGrp="1" noRot="1" noChangeAspect="1" noChangeArrowheads="1" noTextEdit="1"/>
          </p:cNvSpPr>
          <p:nvPr>
            <p:ph type="sldImg"/>
          </p:nvPr>
        </p:nvSpPr>
        <p:spPr>
          <a:ln/>
        </p:spPr>
      </p:sp>
      <p:sp>
        <p:nvSpPr>
          <p:cNvPr id="187394" name="Notes Placeholder 2">
            <a:extLst>
              <a:ext uri="{FF2B5EF4-FFF2-40B4-BE49-F238E27FC236}">
                <a16:creationId xmlns:a16="http://schemas.microsoft.com/office/drawing/2014/main" id="{E0E1CDE2-8ABD-AD42-86C9-E6892D46417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i="1" dirty="0">
                <a:latin typeface="Arial" panose="020B0604020202020204" pitchFamily="34" charset="0"/>
              </a:rPr>
              <a:t>Scoreboard-</a:t>
            </a:r>
            <a:r>
              <a:rPr lang="en-US" altLang="en-CN" i="1" dirty="0" err="1">
                <a:latin typeface="Arial" panose="020B0604020202020204" pitchFamily="34" charset="0"/>
              </a:rPr>
              <a:t>ing</a:t>
            </a:r>
            <a:r>
              <a:rPr lang="en-US" altLang="en-CN" i="1" dirty="0">
                <a:latin typeface="Arial" panose="020B0604020202020204" pitchFamily="34" charset="0"/>
              </a:rPr>
              <a:t> </a:t>
            </a:r>
            <a:r>
              <a:rPr lang="en-US" altLang="en-CN" dirty="0">
                <a:latin typeface="Arial" panose="020B0604020202020204" pitchFamily="34" charset="0"/>
              </a:rPr>
              <a:t>is a technique for allowing instructions to execute out of order when there are sufficient resources and no data dependences; it is named after the CDC 6600 scoreboard, which developed this capability. </a:t>
            </a:r>
          </a:p>
          <a:p>
            <a:endParaRPr lang="en-CN" altLang="en-CN" dirty="0">
              <a:latin typeface="Arial" panose="020B0604020202020204" pitchFamily="34" charset="0"/>
            </a:endParaRPr>
          </a:p>
        </p:txBody>
      </p:sp>
      <p:sp>
        <p:nvSpPr>
          <p:cNvPr id="187395" name="Slide Number Placeholder 3">
            <a:extLst>
              <a:ext uri="{FF2B5EF4-FFF2-40B4-BE49-F238E27FC236}">
                <a16:creationId xmlns:a16="http://schemas.microsoft.com/office/drawing/2014/main" id="{5BDD838A-FEBA-E34B-AD42-FFE8C99C4A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3647252-26FF-7942-84DA-89C5C443133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150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5" name="幻灯片图像占位符 1">
            <a:extLst>
              <a:ext uri="{FF2B5EF4-FFF2-40B4-BE49-F238E27FC236}">
                <a16:creationId xmlns:a16="http://schemas.microsoft.com/office/drawing/2014/main" id="{574B83E7-AA28-3C4F-8407-00B881088347}"/>
              </a:ext>
            </a:extLst>
          </p:cNvPr>
          <p:cNvSpPr>
            <a:spLocks noGrp="1" noRot="1" noChangeAspect="1" noChangeArrowheads="1" noTextEdit="1"/>
          </p:cNvSpPr>
          <p:nvPr>
            <p:ph type="sldImg"/>
          </p:nvPr>
        </p:nvSpPr>
        <p:spPr>
          <a:ln/>
        </p:spPr>
      </p:sp>
      <p:sp>
        <p:nvSpPr>
          <p:cNvPr id="267266" name="备注占位符 2">
            <a:extLst>
              <a:ext uri="{FF2B5EF4-FFF2-40B4-BE49-F238E27FC236}">
                <a16:creationId xmlns:a16="http://schemas.microsoft.com/office/drawing/2014/main" id="{FFDCDECA-D6DB-B049-B08F-E494EC0BAD1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267267" name="灯片编号占位符 3">
            <a:extLst>
              <a:ext uri="{FF2B5EF4-FFF2-40B4-BE49-F238E27FC236}">
                <a16:creationId xmlns:a16="http://schemas.microsoft.com/office/drawing/2014/main" id="{1450DDFF-5ECF-174A-B30A-79F69AD4F93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3BF6379-3FF7-8245-80FC-E1668023E857}"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ooo</a:t>
            </a:r>
            <a:r>
              <a:rPr lang="en-US" dirty="0"/>
              <a:t>: out of order</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153</a:t>
            </a:fld>
            <a:endParaRPr lang="en-US" altLang="zh-CN"/>
          </a:p>
        </p:txBody>
      </p:sp>
    </p:spTree>
    <p:extLst>
      <p:ext uri="{BB962C8B-B14F-4D97-AF65-F5344CB8AC3E}">
        <p14:creationId xmlns:p14="http://schemas.microsoft.com/office/powerpoint/2010/main" val="209230926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ooo</a:t>
            </a:r>
            <a:r>
              <a:rPr lang="en-US" dirty="0"/>
              <a:t>: out of order</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154</a:t>
            </a:fld>
            <a:endParaRPr lang="en-US" altLang="zh-CN"/>
          </a:p>
        </p:txBody>
      </p:sp>
    </p:spTree>
    <p:extLst>
      <p:ext uri="{BB962C8B-B14F-4D97-AF65-F5344CB8AC3E}">
        <p14:creationId xmlns:p14="http://schemas.microsoft.com/office/powerpoint/2010/main" val="2474221141"/>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ooo</a:t>
            </a:r>
            <a:r>
              <a:rPr lang="en-US" dirty="0"/>
              <a:t>: out of order</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155</a:t>
            </a:fld>
            <a:endParaRPr lang="en-US" altLang="zh-CN"/>
          </a:p>
        </p:txBody>
      </p:sp>
    </p:spTree>
    <p:extLst>
      <p:ext uri="{BB962C8B-B14F-4D97-AF65-F5344CB8AC3E}">
        <p14:creationId xmlns:p14="http://schemas.microsoft.com/office/powerpoint/2010/main" val="212367733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Rj, Rk: how to set if Not Ready?</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156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3773395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CN" altLang="en-CN" dirty="0">
                <a:latin typeface="Arial" panose="020B0604020202020204" pitchFamily="34" charset="0"/>
              </a:rPr>
              <a:t>5th edition, C.7</a:t>
            </a:r>
          </a:p>
          <a:p>
            <a:endParaRPr lang="en-CN" altLang="en-CN" dirty="0">
              <a:latin typeface="Arial" panose="020B0604020202020204" pitchFamily="34" charset="0"/>
            </a:endParaRPr>
          </a:p>
          <a:p>
            <a:r>
              <a:rPr lang="en-CN" altLang="en-CN" dirty="0">
                <a:latin typeface="Arial" panose="020B0604020202020204" pitchFamily="34" charset="0"/>
              </a:rPr>
              <a:t>MUL.D depends on L.D for F2, so upon L.D completes preparing F2, MUL.D is yet to read it, so its Read Operands stantus is not ready</a:t>
            </a:r>
          </a:p>
          <a:p>
            <a:endParaRPr lang="en-CN"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Components of the scoreboard. Each instruction that has issued or is pending issue has an entry in the instruction status table.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instruction status table says that: (1) the first L.D has completed and written its result, and (2) the second L.D has completed execution but has not yet written its result. The MUL.D, SUB.D, and DIV.D have all issued but are stalled, waiting for their operands.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ADD.D </a:t>
            </a:r>
            <a:r>
              <a:rPr lang="en-US" sz="1200" kern="1200" dirty="0" err="1">
                <a:solidFill>
                  <a:schemeClr val="tx1"/>
                </a:solidFill>
                <a:effectLst/>
                <a:latin typeface="Arial" charset="0"/>
                <a:ea typeface="宋体" charset="-122"/>
                <a:cs typeface="+mn-cs"/>
              </a:rPr>
              <a:t>instruc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is stalled because of a structural hazard; it will clear when the SUB.D completes. If an entry in one of these score- board tables is not being used, it is left blank. For example, the </a:t>
            </a:r>
            <a:r>
              <a:rPr lang="en-US" sz="1200" kern="1200" dirty="0" err="1">
                <a:solidFill>
                  <a:schemeClr val="tx1"/>
                </a:solidFill>
                <a:effectLst/>
                <a:latin typeface="Arial" charset="0"/>
                <a:ea typeface="宋体" charset="-122"/>
                <a:cs typeface="+mn-cs"/>
              </a:rPr>
              <a:t>Rk</a:t>
            </a:r>
            <a:r>
              <a:rPr lang="en-US" sz="1200" kern="1200" dirty="0">
                <a:solidFill>
                  <a:schemeClr val="tx1"/>
                </a:solidFill>
                <a:effectLst/>
                <a:latin typeface="Arial" charset="0"/>
                <a:ea typeface="宋体" charset="-122"/>
                <a:cs typeface="+mn-cs"/>
              </a:rPr>
              <a:t> field is not used on a load and the Mult2 unit is unused, hence their fields have no meaning. Also, once an operand has been read, the </a:t>
            </a:r>
            <a:r>
              <a:rPr lang="en-US" sz="1200" kern="1200" dirty="0" err="1">
                <a:solidFill>
                  <a:schemeClr val="tx1"/>
                </a:solidFill>
                <a:effectLst/>
                <a:latin typeface="Arial" charset="0"/>
                <a:ea typeface="宋体" charset="-122"/>
                <a:cs typeface="+mn-cs"/>
              </a:rPr>
              <a:t>Rj</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Rk</a:t>
            </a:r>
            <a:r>
              <a:rPr lang="en-US" sz="1200" kern="1200" dirty="0">
                <a:solidFill>
                  <a:schemeClr val="tx1"/>
                </a:solidFill>
                <a:effectLst/>
                <a:latin typeface="Arial" charset="0"/>
                <a:ea typeface="宋体" charset="-122"/>
                <a:cs typeface="+mn-cs"/>
              </a:rPr>
              <a:t> fields are set to No. Figure C.58 shows why this last step is crucial. </a:t>
            </a: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158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Slide Image Placeholder 1">
            <a:extLst>
              <a:ext uri="{FF2B5EF4-FFF2-40B4-BE49-F238E27FC236}">
                <a16:creationId xmlns:a16="http://schemas.microsoft.com/office/drawing/2014/main" id="{0249B727-C03C-3445-81A7-1D63DDEF0115}"/>
              </a:ext>
            </a:extLst>
          </p:cNvPr>
          <p:cNvSpPr>
            <a:spLocks noGrp="1" noRot="1" noChangeAspect="1" noChangeArrowheads="1" noTextEdit="1"/>
          </p:cNvSpPr>
          <p:nvPr>
            <p:ph type="sldImg"/>
          </p:nvPr>
        </p:nvSpPr>
        <p:spPr>
          <a:ln/>
        </p:spPr>
      </p:sp>
      <p:sp>
        <p:nvSpPr>
          <p:cNvPr id="188418" name="Notes Placeholder 2">
            <a:extLst>
              <a:ext uri="{FF2B5EF4-FFF2-40B4-BE49-F238E27FC236}">
                <a16:creationId xmlns:a16="http://schemas.microsoft.com/office/drawing/2014/main" id="{D5B836C4-FFFC-A047-A6AC-34AA5583D1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CN" altLang="en-CN" dirty="0">
                <a:latin typeface="Arial" panose="020B0604020202020204" pitchFamily="34" charset="0"/>
              </a:rPr>
              <a:t>5th edition, C.7</a:t>
            </a:r>
          </a:p>
          <a:p>
            <a:endParaRPr lang="en-CN" altLang="en-CN" dirty="0">
              <a:latin typeface="Arial" panose="020B0604020202020204" pitchFamily="34" charset="0"/>
            </a:endParaRPr>
          </a:p>
          <a:p>
            <a:r>
              <a:rPr lang="en-CN" altLang="en-CN" dirty="0">
                <a:latin typeface="Arial" panose="020B0604020202020204" pitchFamily="34" charset="0"/>
              </a:rPr>
              <a:t>MUL.D depends on L.D for F2, so upon L.D completes preparing F2, MUL.D is yet to read it, so its Read Operands stantus is not ready</a:t>
            </a:r>
          </a:p>
          <a:p>
            <a:endParaRPr lang="en-CN"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Components of the scoreboard. Each instruction that has issued or is pending issue has an entry in the instruction status table. There is one entry in the functional unit status table for each functional unit. Once an instruction issues, the record of its operands is kept in the functional unit status table. Finally, the register result table indicates which unit will produce each pending result; the number of entries is equal to the number of registers. The instruction status table says that: (1) the first L.D has completed and written its result, and (2) the second L.D has completed execution but has not yet written its result. The MUL.D, SUB.D, and DIV.D have all issued but are stalled, waiting for their operands.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altLang="en-CN" dirty="0">
              <a:latin typeface="Arial" panose="020B0604020202020204" pitchFamily="34" charset="0"/>
            </a:endParaRPr>
          </a:p>
        </p:txBody>
      </p:sp>
      <p:sp>
        <p:nvSpPr>
          <p:cNvPr id="188419" name="Slide Number Placeholder 3">
            <a:extLst>
              <a:ext uri="{FF2B5EF4-FFF2-40B4-BE49-F238E27FC236}">
                <a16:creationId xmlns:a16="http://schemas.microsoft.com/office/drawing/2014/main" id="{40F836BF-2D99-AB4E-9F73-0093D1F00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BDC8A8-FE4F-2341-B76B-F5F06B08865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159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93682978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Slide Image Placeholder 1">
            <a:extLst>
              <a:ext uri="{FF2B5EF4-FFF2-40B4-BE49-F238E27FC236}">
                <a16:creationId xmlns:a16="http://schemas.microsoft.com/office/drawing/2014/main" id="{9C0668AD-F056-2D45-A891-DAC49AA14644}"/>
              </a:ext>
            </a:extLst>
          </p:cNvPr>
          <p:cNvSpPr>
            <a:spLocks noGrp="1" noRot="1" noChangeAspect="1" noChangeArrowheads="1" noTextEdit="1"/>
          </p:cNvSpPr>
          <p:nvPr>
            <p:ph type="sldImg"/>
          </p:nvPr>
        </p:nvSpPr>
        <p:spPr>
          <a:ln/>
        </p:spPr>
      </p:sp>
      <p:sp>
        <p:nvSpPr>
          <p:cNvPr id="189442" name="Notes Placeholder 2">
            <a:extLst>
              <a:ext uri="{FF2B5EF4-FFF2-40B4-BE49-F238E27FC236}">
                <a16:creationId xmlns:a16="http://schemas.microsoft.com/office/drawing/2014/main" id="{9D973EFE-E060-7B42-899D-1A43E1DE5AB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I</a:t>
            </a:r>
            <a:r>
              <a:rPr lang="en-CN" altLang="en-CN" dirty="0">
                <a:latin typeface="Arial" panose="020B0604020202020204" pitchFamily="34" charset="0"/>
              </a:rPr>
              <a:t>ndicate the state of the functional unit</a:t>
            </a:r>
          </a:p>
          <a:p>
            <a:r>
              <a:rPr lang="en-US" altLang="en-CN" dirty="0">
                <a:latin typeface="Arial" panose="020B0604020202020204" pitchFamily="34" charset="0"/>
              </a:rPr>
              <a:t>N</a:t>
            </a:r>
            <a:r>
              <a:rPr lang="en-CN" altLang="en-CN" dirty="0">
                <a:latin typeface="Arial" panose="020B0604020202020204" pitchFamily="34" charset="0"/>
              </a:rPr>
              <a:t>ine fields per functional unit (FU)</a:t>
            </a:r>
          </a:p>
          <a:p>
            <a:endParaRPr lang="en-CN" altLang="en-CN" dirty="0">
              <a:latin typeface="Arial" panose="020B0604020202020204" pitchFamily="34" charset="0"/>
            </a:endParaRPr>
          </a:p>
          <a:p>
            <a:r>
              <a:rPr lang="en-US" altLang="en-CN" dirty="0">
                <a:latin typeface="Arial" panose="020B0604020202020204" pitchFamily="34" charset="0"/>
              </a:rPr>
              <a:t>Busy—Indicates whether the unit is busy or not. </a:t>
            </a:r>
          </a:p>
          <a:p>
            <a:r>
              <a:rPr lang="en-US" altLang="en-CN" dirty="0">
                <a:latin typeface="Arial" panose="020B0604020202020204" pitchFamily="34" charset="0"/>
              </a:rPr>
              <a:t>Op — Operation to perform in the unit (e.g., add or subtract). </a:t>
            </a:r>
          </a:p>
          <a:p>
            <a:r>
              <a:rPr lang="en-US" altLang="en-CN" dirty="0">
                <a:latin typeface="Arial" panose="020B0604020202020204" pitchFamily="34" charset="0"/>
              </a:rPr>
              <a:t>Fi—Destination register. </a:t>
            </a:r>
          </a:p>
          <a:p>
            <a:r>
              <a:rPr lang="en-US" altLang="en-CN" dirty="0">
                <a:latin typeface="Arial" panose="020B0604020202020204" pitchFamily="34" charset="0"/>
              </a:rPr>
              <a:t>Fj, </a:t>
            </a:r>
            <a:r>
              <a:rPr lang="en-US" altLang="en-CN" dirty="0" err="1">
                <a:latin typeface="Arial" panose="020B0604020202020204" pitchFamily="34" charset="0"/>
              </a:rPr>
              <a:t>Fk</a:t>
            </a:r>
            <a:r>
              <a:rPr lang="en-US" altLang="en-CN" dirty="0">
                <a:latin typeface="Arial" panose="020B0604020202020204" pitchFamily="34" charset="0"/>
              </a:rPr>
              <a:t>—Source-register numbers. </a:t>
            </a:r>
          </a:p>
          <a:p>
            <a:r>
              <a:rPr lang="en-US" altLang="en-CN" dirty="0" err="1">
                <a:latin typeface="Arial" panose="020B0604020202020204" pitchFamily="34" charset="0"/>
              </a:rPr>
              <a:t>Qj</a:t>
            </a:r>
            <a:r>
              <a:rPr lang="en-US" altLang="en-CN" dirty="0">
                <a:latin typeface="Arial" panose="020B0604020202020204" pitchFamily="34" charset="0"/>
              </a:rPr>
              <a:t>, </a:t>
            </a:r>
            <a:r>
              <a:rPr lang="en-US" altLang="en-CN" dirty="0" err="1">
                <a:latin typeface="Arial" panose="020B0604020202020204" pitchFamily="34" charset="0"/>
              </a:rPr>
              <a:t>Qk</a:t>
            </a:r>
            <a:r>
              <a:rPr lang="en-US" altLang="en-CN" dirty="0">
                <a:latin typeface="Arial" panose="020B0604020202020204" pitchFamily="34" charset="0"/>
              </a:rPr>
              <a:t>—Functional units producing source registers Fj, </a:t>
            </a:r>
            <a:r>
              <a:rPr lang="en-US" altLang="en-CN" dirty="0" err="1">
                <a:latin typeface="Arial" panose="020B0604020202020204" pitchFamily="34" charset="0"/>
              </a:rPr>
              <a:t>Fk</a:t>
            </a:r>
            <a:r>
              <a:rPr lang="en-US" altLang="en-CN" dirty="0">
                <a:latin typeface="Arial" panose="020B0604020202020204" pitchFamily="34" charset="0"/>
              </a:rPr>
              <a:t>. </a:t>
            </a:r>
          </a:p>
          <a:p>
            <a:r>
              <a:rPr lang="en-US" altLang="en-CN" dirty="0" err="1">
                <a:latin typeface="Arial" panose="020B0604020202020204" pitchFamily="34" charset="0"/>
              </a:rPr>
              <a:t>Rj</a:t>
            </a:r>
            <a:r>
              <a:rPr lang="en-US" altLang="en-CN" dirty="0">
                <a:latin typeface="Arial" panose="020B0604020202020204" pitchFamily="34" charset="0"/>
              </a:rPr>
              <a:t>, </a:t>
            </a:r>
            <a:r>
              <a:rPr lang="en-US" altLang="en-CN" dirty="0" err="1">
                <a:latin typeface="Arial" panose="020B0604020202020204" pitchFamily="34" charset="0"/>
              </a:rPr>
              <a:t>Rk</a:t>
            </a:r>
            <a:r>
              <a:rPr lang="en-US" altLang="en-CN" dirty="0">
                <a:latin typeface="Arial" panose="020B0604020202020204" pitchFamily="34" charset="0"/>
              </a:rPr>
              <a:t>—Flags indicating when Fj, </a:t>
            </a:r>
            <a:r>
              <a:rPr lang="en-US" altLang="en-CN" dirty="0" err="1">
                <a:latin typeface="Arial" panose="020B0604020202020204" pitchFamily="34" charset="0"/>
              </a:rPr>
              <a:t>Fk</a:t>
            </a:r>
            <a:r>
              <a:rPr lang="en-US" altLang="en-CN" dirty="0">
                <a:latin typeface="Arial" panose="020B0604020202020204" pitchFamily="34" charset="0"/>
              </a:rPr>
              <a:t> are ready and not yet read. Set to No after operands are read. </a:t>
            </a:r>
          </a:p>
          <a:p>
            <a:endParaRPr lang="en-US" altLang="en-CN" dirty="0">
              <a:latin typeface="Arial" panose="020B0604020202020204" pitchFamily="34" charset="0"/>
            </a:endParaRPr>
          </a:p>
          <a:p>
            <a:r>
              <a:rPr lang="en-US" sz="1200" kern="1200" dirty="0">
                <a:solidFill>
                  <a:schemeClr val="tx1"/>
                </a:solidFill>
                <a:effectLst/>
                <a:latin typeface="Arial" charset="0"/>
                <a:ea typeface="宋体" charset="-122"/>
                <a:cs typeface="+mn-cs"/>
              </a:rPr>
              <a:t>There is one entry in the functional unit status table for each functional unit. Once an instruction issues, the record of its operands is kept in the functional unit status table. </a:t>
            </a:r>
            <a:endParaRPr lang="en-US" altLang="en-CN" dirty="0">
              <a:latin typeface="Arial" panose="020B0604020202020204" pitchFamily="34" charset="0"/>
            </a:endParaRPr>
          </a:p>
          <a:p>
            <a:endParaRPr lang="en-CN" altLang="en-CN" dirty="0">
              <a:latin typeface="Arial" panose="020B0604020202020204" pitchFamily="34" charset="0"/>
            </a:endParaRPr>
          </a:p>
          <a:p>
            <a:r>
              <a:rPr lang="en-US" sz="1200" kern="1200" dirty="0">
                <a:solidFill>
                  <a:schemeClr val="tx1"/>
                </a:solidFill>
                <a:effectLst/>
                <a:latin typeface="Arial" charset="0"/>
                <a:ea typeface="宋体" charset="-122"/>
                <a:cs typeface="+mn-cs"/>
              </a:rPr>
              <a:t>The functional unit status says that the first multiply unit is waiting for the integer unit, the add unit is waiting for the integer unit, and the divide unit is waiting for the first multiply unit. </a:t>
            </a:r>
            <a:endParaRPr lang="en-CN" altLang="en-CN" dirty="0">
              <a:latin typeface="Arial" panose="020B0604020202020204" pitchFamily="34" charset="0"/>
            </a:endParaRPr>
          </a:p>
          <a:p>
            <a:endParaRPr lang="en-CN" altLang="en-CN" dirty="0">
              <a:latin typeface="Arial" panose="020B0604020202020204" pitchFamily="34" charset="0"/>
            </a:endParaRPr>
          </a:p>
        </p:txBody>
      </p:sp>
      <p:sp>
        <p:nvSpPr>
          <p:cNvPr id="189443" name="Slide Number Placeholder 3">
            <a:extLst>
              <a:ext uri="{FF2B5EF4-FFF2-40B4-BE49-F238E27FC236}">
                <a16:creationId xmlns:a16="http://schemas.microsoft.com/office/drawing/2014/main" id="{BBE60255-148E-2747-B47A-02407CF8228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155DBC0-7A8E-9D4C-BE4B-3DDA8D1404B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160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Finally, the register result table indicates which unit will produce each pending result; the number of entries is equal to the number of registers. </a:t>
            </a:r>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167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26028849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5" name="Slide Image Placeholder 1">
            <a:extLst>
              <a:ext uri="{FF2B5EF4-FFF2-40B4-BE49-F238E27FC236}">
                <a16:creationId xmlns:a16="http://schemas.microsoft.com/office/drawing/2014/main" id="{F55C928C-38FE-254B-89D0-61CF4D086397}"/>
              </a:ext>
            </a:extLst>
          </p:cNvPr>
          <p:cNvSpPr>
            <a:spLocks noGrp="1" noRot="1" noChangeAspect="1" noChangeArrowheads="1" noTextEdit="1"/>
          </p:cNvSpPr>
          <p:nvPr>
            <p:ph type="sldImg"/>
          </p:nvPr>
        </p:nvSpPr>
        <p:spPr>
          <a:ln/>
        </p:spPr>
      </p:sp>
      <p:sp>
        <p:nvSpPr>
          <p:cNvPr id="190466" name="Notes Placeholder 2">
            <a:extLst>
              <a:ext uri="{FF2B5EF4-FFF2-40B4-BE49-F238E27FC236}">
                <a16:creationId xmlns:a16="http://schemas.microsoft.com/office/drawing/2014/main" id="{0B0F650E-E8EC-D544-BC25-E7B62F39E84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SUB.D</a:t>
            </a:r>
            <a:r>
              <a:rPr lang="zh-CN" altLang="en-US" dirty="0">
                <a:latin typeface="Arial" panose="020B0604020202020204" pitchFamily="34" charset="0"/>
              </a:rPr>
              <a:t> </a:t>
            </a:r>
            <a:r>
              <a:rPr lang="en-US" altLang="zh-CN" dirty="0">
                <a:latin typeface="Arial" panose="020B0604020202020204" pitchFamily="34" charset="0"/>
              </a:rPr>
              <a:t>has also completed to release the Adder functional unit for ADD.D to use.</a:t>
            </a:r>
          </a:p>
          <a:p>
            <a:endParaRPr lang="en-US" altLang="en-CN" dirty="0">
              <a:latin typeface="Arial" panose="020B0604020202020204" pitchFamily="34" charset="0"/>
            </a:endParaRPr>
          </a:p>
          <a:p>
            <a:r>
              <a:rPr lang="en-US" altLang="en-CN" dirty="0">
                <a:latin typeface="Arial" panose="020B0604020202020204" pitchFamily="34" charset="0"/>
              </a:rPr>
              <a:t>The ADD.D has read its operands and is in execution, although it was forced to wait until the SUB.D finished to get the functional unit. ADD.D cannot proceed to write result because of the WAR hazard on F6, which is used by the DIV.D. </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Scoreboard tables just before the </a:t>
            </a:r>
            <a:r>
              <a:rPr lang="en-US" sz="1200" b="1" kern="1200" dirty="0">
                <a:solidFill>
                  <a:schemeClr val="tx1"/>
                </a:solidFill>
                <a:effectLst/>
                <a:latin typeface="Arial" charset="0"/>
                <a:ea typeface="宋体" charset="-122"/>
                <a:cs typeface="+mn-cs"/>
              </a:rPr>
              <a:t>MUL.D </a:t>
            </a:r>
            <a:r>
              <a:rPr lang="en-US" sz="1200" kern="1200" dirty="0">
                <a:solidFill>
                  <a:schemeClr val="tx1"/>
                </a:solidFill>
                <a:effectLst/>
                <a:latin typeface="Arial" charset="0"/>
                <a:ea typeface="宋体" charset="-122"/>
                <a:cs typeface="+mn-cs"/>
              </a:rPr>
              <a:t>goes to write result. The DIV.D has not yet read either of its operands, since it has a dependence on the result of the multiply. The ADD.D has read its operands and is in </a:t>
            </a:r>
            <a:r>
              <a:rPr lang="en-US" sz="1200" kern="1200" dirty="0" err="1">
                <a:solidFill>
                  <a:schemeClr val="tx1"/>
                </a:solidFill>
                <a:effectLst/>
                <a:latin typeface="Arial" charset="0"/>
                <a:ea typeface="宋体" charset="-122"/>
                <a:cs typeface="+mn-cs"/>
              </a:rPr>
              <a:t>execu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although it was forced to wait until the SUB.D finished to get the functional unit. ADD.D cannot proceed to write result because of the WAR hazard on F6, which is used by the DIV.D. The Q fields are only relevant when a functional unit is waiting for another unit. </a:t>
            </a:r>
            <a:endParaRPr lang="en-US" dirty="0"/>
          </a:p>
          <a:p>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90467" name="Slide Number Placeholder 3">
            <a:extLst>
              <a:ext uri="{FF2B5EF4-FFF2-40B4-BE49-F238E27FC236}">
                <a16:creationId xmlns:a16="http://schemas.microsoft.com/office/drawing/2014/main" id="{26F85470-C174-C74F-9152-69CC878028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946B4C1-8FCB-6E45-AE44-6D7E197E92F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169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89" name="Slide Image Placeholder 1">
            <a:extLst>
              <a:ext uri="{FF2B5EF4-FFF2-40B4-BE49-F238E27FC236}">
                <a16:creationId xmlns:a16="http://schemas.microsoft.com/office/drawing/2014/main" id="{43A49FBB-348D-EE47-97A0-68AFE135F8AD}"/>
              </a:ext>
            </a:extLst>
          </p:cNvPr>
          <p:cNvSpPr>
            <a:spLocks noGrp="1" noRot="1" noChangeAspect="1" noChangeArrowheads="1" noTextEdit="1"/>
          </p:cNvSpPr>
          <p:nvPr>
            <p:ph type="sldImg"/>
          </p:nvPr>
        </p:nvSpPr>
        <p:spPr>
          <a:ln/>
        </p:spPr>
      </p:sp>
      <p:sp>
        <p:nvSpPr>
          <p:cNvPr id="191490" name="Notes Placeholder 2">
            <a:extLst>
              <a:ext uri="{FF2B5EF4-FFF2-40B4-BE49-F238E27FC236}">
                <a16:creationId xmlns:a16="http://schemas.microsoft.com/office/drawing/2014/main" id="{C2751134-5207-9C4F-9822-0660A608735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ADD.D was able to complete as soon as DIV.D passed through read operands and got a copy of F6. Only the DIV.D remains to finish. </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C.57 Scoreboard tables just before the </a:t>
            </a:r>
            <a:r>
              <a:rPr lang="en-US" sz="1200" b="1" kern="1200" dirty="0">
                <a:solidFill>
                  <a:schemeClr val="tx1"/>
                </a:solidFill>
                <a:effectLst/>
                <a:latin typeface="Arial" charset="0"/>
                <a:ea typeface="宋体" charset="-122"/>
                <a:cs typeface="+mn-cs"/>
              </a:rPr>
              <a:t>DIV.D </a:t>
            </a:r>
            <a:r>
              <a:rPr lang="en-US" sz="1200" kern="1200" dirty="0">
                <a:solidFill>
                  <a:schemeClr val="tx1"/>
                </a:solidFill>
                <a:effectLst/>
                <a:latin typeface="Arial" charset="0"/>
                <a:ea typeface="宋体" charset="-122"/>
                <a:cs typeface="+mn-cs"/>
              </a:rPr>
              <a:t>goes to write result. ADD.D was able to complete as soon as DIV.D passed through read operands and got a copy of F6. Only the DIV.D remains to finish. </a:t>
            </a:r>
            <a:endParaRPr lang="en-US" dirty="0"/>
          </a:p>
          <a:p>
            <a:endParaRPr lang="en-US" altLang="en-CN" dirty="0">
              <a:latin typeface="Arial" panose="020B0604020202020204" pitchFamily="34" charset="0"/>
            </a:endParaRPr>
          </a:p>
        </p:txBody>
      </p:sp>
      <p:sp>
        <p:nvSpPr>
          <p:cNvPr id="191491" name="Slide Number Placeholder 3">
            <a:extLst>
              <a:ext uri="{FF2B5EF4-FFF2-40B4-BE49-F238E27FC236}">
                <a16:creationId xmlns:a16="http://schemas.microsoft.com/office/drawing/2014/main" id="{A1BF67A4-1E76-6548-9A69-02154B411B7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5FBFED5-7D1B-0543-A065-AFAF30B12F3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DAB73CF5-CEB6-544F-B2C3-7E9E7B56A5F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C832EC9C-BB9E-AB4B-B374-1A433277CB4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E51FA56E-0D99-AA4E-A821-0647C0F7FF8C}"/>
              </a:ext>
            </a:extLst>
          </p:cNvPr>
          <p:cNvSpPr>
            <a:spLocks noGrp="1" noChangeArrowheads="1"/>
          </p:cNvSpPr>
          <p:nvPr>
            <p:ph type="sldNum" sz="quarter" idx="12"/>
          </p:nvPr>
        </p:nvSpPr>
        <p:spPr>
          <a:ln/>
        </p:spPr>
        <p:txBody>
          <a:bodyPr/>
          <a:lstStyle>
            <a:lvl1pPr>
              <a:defRPr/>
            </a:lvl1pPr>
          </a:lstStyle>
          <a:p>
            <a:pPr>
              <a:defRPr/>
            </a:pPr>
            <a:fld id="{F7E49AC3-DE5E-8C47-8E2F-9657AC04AF30}" type="slidenum">
              <a:rPr lang="en-US" altLang="zh-CN"/>
              <a:pPr>
                <a:defRPr/>
              </a:pPr>
              <a:t>‹#›</a:t>
            </a:fld>
            <a:endParaRPr lang="en-US" altLang="zh-CN"/>
          </a:p>
        </p:txBody>
      </p:sp>
    </p:spTree>
    <p:extLst>
      <p:ext uri="{BB962C8B-B14F-4D97-AF65-F5344CB8AC3E}">
        <p14:creationId xmlns:p14="http://schemas.microsoft.com/office/powerpoint/2010/main" val="41137928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1FCF0395-B952-F641-B8AA-1BC0B611E3C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C9C8CD25-97EC-8845-AAD9-B8E9574ECB8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4FE6B574-46A5-7D40-A026-6B45C8CF81A8}"/>
              </a:ext>
            </a:extLst>
          </p:cNvPr>
          <p:cNvSpPr>
            <a:spLocks noGrp="1" noChangeArrowheads="1"/>
          </p:cNvSpPr>
          <p:nvPr>
            <p:ph type="sldNum" sz="quarter" idx="12"/>
          </p:nvPr>
        </p:nvSpPr>
        <p:spPr>
          <a:ln/>
        </p:spPr>
        <p:txBody>
          <a:bodyPr/>
          <a:lstStyle>
            <a:lvl1pPr>
              <a:defRPr/>
            </a:lvl1pPr>
          </a:lstStyle>
          <a:p>
            <a:pPr>
              <a:defRPr/>
            </a:pPr>
            <a:fld id="{DD9C86A0-2F51-9746-98DC-D6DC2F8A3B1E}" type="slidenum">
              <a:rPr lang="en-US" altLang="zh-CN"/>
              <a:pPr>
                <a:defRPr/>
              </a:pPr>
              <a:t>‹#›</a:t>
            </a:fld>
            <a:endParaRPr lang="en-US" altLang="zh-CN"/>
          </a:p>
        </p:txBody>
      </p:sp>
    </p:spTree>
    <p:extLst>
      <p:ext uri="{BB962C8B-B14F-4D97-AF65-F5344CB8AC3E}">
        <p14:creationId xmlns:p14="http://schemas.microsoft.com/office/powerpoint/2010/main" val="1653608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9FEE2F19-91DE-2F42-8F19-E175F823887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5E7887F9-44FB-8A4A-BBF8-87190EF50A6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3BEB2B02-8D27-5E48-B575-2E852ED073B1}"/>
              </a:ext>
            </a:extLst>
          </p:cNvPr>
          <p:cNvSpPr>
            <a:spLocks noGrp="1" noChangeArrowheads="1"/>
          </p:cNvSpPr>
          <p:nvPr>
            <p:ph type="sldNum" sz="quarter" idx="12"/>
          </p:nvPr>
        </p:nvSpPr>
        <p:spPr>
          <a:ln/>
        </p:spPr>
        <p:txBody>
          <a:bodyPr/>
          <a:lstStyle>
            <a:lvl1pPr>
              <a:defRPr/>
            </a:lvl1pPr>
          </a:lstStyle>
          <a:p>
            <a:pPr>
              <a:defRPr/>
            </a:pPr>
            <a:fld id="{03562F47-42AA-1B40-BFEB-D72676F9BA47}" type="slidenum">
              <a:rPr lang="en-US" altLang="zh-CN"/>
              <a:pPr>
                <a:defRPr/>
              </a:pPr>
              <a:t>‹#›</a:t>
            </a:fld>
            <a:endParaRPr lang="en-US" altLang="zh-CN"/>
          </a:p>
        </p:txBody>
      </p:sp>
    </p:spTree>
    <p:extLst>
      <p:ext uri="{BB962C8B-B14F-4D97-AF65-F5344CB8AC3E}">
        <p14:creationId xmlns:p14="http://schemas.microsoft.com/office/powerpoint/2010/main" val="454597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21702557-3DD7-4999-A109-D5896FB82524}" type="slidenum">
              <a:rPr lang="en-US" altLang="zh-CN"/>
              <a:pPr/>
              <a:t>‹#›</a:t>
            </a:fld>
            <a:endParaRPr lang="en-US" altLang="zh-CN"/>
          </a:p>
        </p:txBody>
      </p:sp>
    </p:spTree>
    <p:extLst>
      <p:ext uri="{BB962C8B-B14F-4D97-AF65-F5344CB8AC3E}">
        <p14:creationId xmlns:p14="http://schemas.microsoft.com/office/powerpoint/2010/main" val="3018435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0770838E-B040-4187-ADD3-E799B4C0C8CF}" type="slidenum">
              <a:rPr lang="en-US" altLang="zh-CN"/>
              <a:pPr/>
              <a:t>‹#›</a:t>
            </a:fld>
            <a:endParaRPr lang="en-US" altLang="zh-CN"/>
          </a:p>
        </p:txBody>
      </p:sp>
    </p:spTree>
    <p:extLst>
      <p:ext uri="{BB962C8B-B14F-4D97-AF65-F5344CB8AC3E}">
        <p14:creationId xmlns:p14="http://schemas.microsoft.com/office/powerpoint/2010/main" val="17441566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09A99F5F-BAB9-4BE0-84BC-D4D146690A4B}" type="slidenum">
              <a:rPr lang="en-US" altLang="zh-CN"/>
              <a:pPr/>
              <a:t>‹#›</a:t>
            </a:fld>
            <a:endParaRPr lang="en-US" altLang="zh-CN"/>
          </a:p>
        </p:txBody>
      </p:sp>
    </p:spTree>
    <p:extLst>
      <p:ext uri="{BB962C8B-B14F-4D97-AF65-F5344CB8AC3E}">
        <p14:creationId xmlns:p14="http://schemas.microsoft.com/office/powerpoint/2010/main" val="12155398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2FB299FA-D739-4B59-81B5-3E20A08861F4}" type="slidenum">
              <a:rPr lang="en-US" altLang="zh-CN"/>
              <a:pPr/>
              <a:t>‹#›</a:t>
            </a:fld>
            <a:endParaRPr lang="en-US" altLang="zh-CN"/>
          </a:p>
        </p:txBody>
      </p:sp>
    </p:spTree>
    <p:extLst>
      <p:ext uri="{BB962C8B-B14F-4D97-AF65-F5344CB8AC3E}">
        <p14:creationId xmlns:p14="http://schemas.microsoft.com/office/powerpoint/2010/main" val="42571730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fld id="{9FFCC569-B828-46AD-B344-F57417265D79}" type="slidenum">
              <a:rPr lang="en-US" altLang="zh-CN"/>
              <a:pPr/>
              <a:t>‹#›</a:t>
            </a:fld>
            <a:endParaRPr lang="en-US" altLang="zh-CN"/>
          </a:p>
        </p:txBody>
      </p:sp>
    </p:spTree>
    <p:extLst>
      <p:ext uri="{BB962C8B-B14F-4D97-AF65-F5344CB8AC3E}">
        <p14:creationId xmlns:p14="http://schemas.microsoft.com/office/powerpoint/2010/main" val="32533637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fld id="{F0B58C8E-3EF7-497B-888A-88ABA4C4AE5B}" type="slidenum">
              <a:rPr lang="en-US" altLang="zh-CN"/>
              <a:pPr/>
              <a:t>‹#›</a:t>
            </a:fld>
            <a:endParaRPr lang="en-US" altLang="zh-CN"/>
          </a:p>
        </p:txBody>
      </p:sp>
    </p:spTree>
    <p:extLst>
      <p:ext uri="{BB962C8B-B14F-4D97-AF65-F5344CB8AC3E}">
        <p14:creationId xmlns:p14="http://schemas.microsoft.com/office/powerpoint/2010/main" val="8513537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fld id="{8D69050C-C5C0-4C2A-8837-D75C8562CAD5}" type="slidenum">
              <a:rPr lang="en-US" altLang="zh-CN"/>
              <a:pPr/>
              <a:t>‹#›</a:t>
            </a:fld>
            <a:endParaRPr lang="en-US" altLang="zh-CN"/>
          </a:p>
        </p:txBody>
      </p:sp>
    </p:spTree>
    <p:extLst>
      <p:ext uri="{BB962C8B-B14F-4D97-AF65-F5344CB8AC3E}">
        <p14:creationId xmlns:p14="http://schemas.microsoft.com/office/powerpoint/2010/main" val="23609976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FFC6D2E0-0B8B-45B5-B38E-FF5B298E7F57}" type="slidenum">
              <a:rPr lang="en-US" altLang="zh-CN"/>
              <a:pPr/>
              <a:t>‹#›</a:t>
            </a:fld>
            <a:endParaRPr lang="en-US" altLang="zh-CN"/>
          </a:p>
        </p:txBody>
      </p:sp>
    </p:spTree>
    <p:extLst>
      <p:ext uri="{BB962C8B-B14F-4D97-AF65-F5344CB8AC3E}">
        <p14:creationId xmlns:p14="http://schemas.microsoft.com/office/powerpoint/2010/main" val="2355288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EEB7DC18-5D45-7B4B-AA51-4A502670D57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1E1F3E38-2DFA-734F-9A4F-11F0A2FD640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F02E96B-0E38-E847-AB6A-8786EC89FA70}"/>
              </a:ext>
            </a:extLst>
          </p:cNvPr>
          <p:cNvSpPr>
            <a:spLocks noGrp="1" noChangeArrowheads="1"/>
          </p:cNvSpPr>
          <p:nvPr>
            <p:ph type="sldNum" sz="quarter" idx="12"/>
          </p:nvPr>
        </p:nvSpPr>
        <p:spPr>
          <a:ln/>
        </p:spPr>
        <p:txBody>
          <a:bodyPr/>
          <a:lstStyle>
            <a:lvl1pPr>
              <a:defRPr/>
            </a:lvl1pPr>
          </a:lstStyle>
          <a:p>
            <a:pPr>
              <a:defRPr/>
            </a:pPr>
            <a:fld id="{6A8380BD-7DEF-EF4E-AF1B-E7DCDCCB7C16}" type="slidenum">
              <a:rPr lang="en-US" altLang="zh-CN"/>
              <a:pPr>
                <a:defRPr/>
              </a:pPr>
              <a:t>‹#›</a:t>
            </a:fld>
            <a:endParaRPr lang="en-US" altLang="zh-CN"/>
          </a:p>
        </p:txBody>
      </p:sp>
    </p:spTree>
    <p:extLst>
      <p:ext uri="{BB962C8B-B14F-4D97-AF65-F5344CB8AC3E}">
        <p14:creationId xmlns:p14="http://schemas.microsoft.com/office/powerpoint/2010/main" val="38030210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0A146220-E3E9-4550-8C09-BB27D26166D8}" type="slidenum">
              <a:rPr lang="en-US" altLang="zh-CN"/>
              <a:pPr/>
              <a:t>‹#›</a:t>
            </a:fld>
            <a:endParaRPr lang="en-US" altLang="zh-CN"/>
          </a:p>
        </p:txBody>
      </p:sp>
    </p:spTree>
    <p:extLst>
      <p:ext uri="{BB962C8B-B14F-4D97-AF65-F5344CB8AC3E}">
        <p14:creationId xmlns:p14="http://schemas.microsoft.com/office/powerpoint/2010/main" val="20245741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F045A4E8-DC67-4869-A9F7-2E73F39DA6BF}" type="slidenum">
              <a:rPr lang="en-US" altLang="zh-CN"/>
              <a:pPr/>
              <a:t>‹#›</a:t>
            </a:fld>
            <a:endParaRPr lang="en-US" altLang="zh-CN"/>
          </a:p>
        </p:txBody>
      </p:sp>
    </p:spTree>
    <p:extLst>
      <p:ext uri="{BB962C8B-B14F-4D97-AF65-F5344CB8AC3E}">
        <p14:creationId xmlns:p14="http://schemas.microsoft.com/office/powerpoint/2010/main" val="27539532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F63EB1C2-0A30-4D2A-999E-DBEAFBDB2CAC}" type="slidenum">
              <a:rPr lang="en-US" altLang="zh-CN"/>
              <a:pPr/>
              <a:t>‹#›</a:t>
            </a:fld>
            <a:endParaRPr lang="en-US" altLang="zh-CN"/>
          </a:p>
        </p:txBody>
      </p:sp>
    </p:spTree>
    <p:extLst>
      <p:ext uri="{BB962C8B-B14F-4D97-AF65-F5344CB8AC3E}">
        <p14:creationId xmlns:p14="http://schemas.microsoft.com/office/powerpoint/2010/main" val="26961833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B6C577AE-4822-3C48-9BA3-36F3C660B11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35F3534-097B-1B4A-B805-12FA5006511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54E89CFB-DDC2-424D-910B-25F51060E275}"/>
              </a:ext>
            </a:extLst>
          </p:cNvPr>
          <p:cNvSpPr>
            <a:spLocks noGrp="1" noChangeArrowheads="1"/>
          </p:cNvSpPr>
          <p:nvPr>
            <p:ph type="sldNum" sz="quarter" idx="12"/>
          </p:nvPr>
        </p:nvSpPr>
        <p:spPr>
          <a:ln/>
        </p:spPr>
        <p:txBody>
          <a:bodyPr/>
          <a:lstStyle>
            <a:lvl1pPr>
              <a:defRPr/>
            </a:lvl1pPr>
          </a:lstStyle>
          <a:p>
            <a:pPr>
              <a:defRPr/>
            </a:pPr>
            <a:fld id="{8BBCD46D-1590-3440-88E6-432AD3A2869F}" type="slidenum">
              <a:rPr lang="en-US" altLang="zh-CN"/>
              <a:pPr>
                <a:defRPr/>
              </a:pPr>
              <a:t>‹#›</a:t>
            </a:fld>
            <a:endParaRPr lang="en-US" altLang="zh-CN"/>
          </a:p>
        </p:txBody>
      </p:sp>
    </p:spTree>
    <p:extLst>
      <p:ext uri="{BB962C8B-B14F-4D97-AF65-F5344CB8AC3E}">
        <p14:creationId xmlns:p14="http://schemas.microsoft.com/office/powerpoint/2010/main" val="31185946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C1A7E05A-C8BE-E443-99CE-759B8F3E1DE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B8CF375C-B9E0-E14F-A4F5-6D011B38546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9D61A35E-1138-7241-B578-5CF6697CACA7}"/>
              </a:ext>
            </a:extLst>
          </p:cNvPr>
          <p:cNvSpPr>
            <a:spLocks noGrp="1" noChangeArrowheads="1"/>
          </p:cNvSpPr>
          <p:nvPr>
            <p:ph type="sldNum" sz="quarter" idx="12"/>
          </p:nvPr>
        </p:nvSpPr>
        <p:spPr>
          <a:ln/>
        </p:spPr>
        <p:txBody>
          <a:bodyPr/>
          <a:lstStyle>
            <a:lvl1pPr>
              <a:defRPr/>
            </a:lvl1pPr>
          </a:lstStyle>
          <a:p>
            <a:pPr>
              <a:defRPr/>
            </a:pPr>
            <a:fld id="{1D04DB16-B6C8-B745-80D6-FD8C3F0E7264}" type="slidenum">
              <a:rPr lang="en-US" altLang="zh-CN"/>
              <a:pPr>
                <a:defRPr/>
              </a:pPr>
              <a:t>‹#›</a:t>
            </a:fld>
            <a:endParaRPr lang="en-US" altLang="zh-CN"/>
          </a:p>
        </p:txBody>
      </p:sp>
    </p:spTree>
    <p:extLst>
      <p:ext uri="{BB962C8B-B14F-4D97-AF65-F5344CB8AC3E}">
        <p14:creationId xmlns:p14="http://schemas.microsoft.com/office/powerpoint/2010/main" val="9481201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90B9650F-D6D2-1241-8AB3-9952DE47C69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0C32AF49-AA57-4541-9EAA-BCE555E7C61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62962B80-1F8F-4546-B174-A8C688734464}"/>
              </a:ext>
            </a:extLst>
          </p:cNvPr>
          <p:cNvSpPr>
            <a:spLocks noGrp="1" noChangeArrowheads="1"/>
          </p:cNvSpPr>
          <p:nvPr>
            <p:ph type="sldNum" sz="quarter" idx="12"/>
          </p:nvPr>
        </p:nvSpPr>
        <p:spPr>
          <a:ln/>
        </p:spPr>
        <p:txBody>
          <a:bodyPr/>
          <a:lstStyle>
            <a:lvl1pPr>
              <a:defRPr/>
            </a:lvl1pPr>
          </a:lstStyle>
          <a:p>
            <a:pPr>
              <a:defRPr/>
            </a:pPr>
            <a:fld id="{4C8E2328-8797-C641-A85A-EBE6825FD484}" type="slidenum">
              <a:rPr lang="en-US" altLang="zh-CN"/>
              <a:pPr>
                <a:defRPr/>
              </a:pPr>
              <a:t>‹#›</a:t>
            </a:fld>
            <a:endParaRPr lang="en-US" altLang="zh-CN"/>
          </a:p>
        </p:txBody>
      </p:sp>
    </p:spTree>
    <p:extLst>
      <p:ext uri="{BB962C8B-B14F-4D97-AF65-F5344CB8AC3E}">
        <p14:creationId xmlns:p14="http://schemas.microsoft.com/office/powerpoint/2010/main" val="16930677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B6CD3107-D50E-F64D-970F-E253C9644DA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029269AA-F84D-074A-A1C7-277CD52736F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B0773129-69D2-314E-AC4D-ED0C459A9A9A}"/>
              </a:ext>
            </a:extLst>
          </p:cNvPr>
          <p:cNvSpPr>
            <a:spLocks noGrp="1" noChangeArrowheads="1"/>
          </p:cNvSpPr>
          <p:nvPr>
            <p:ph type="sldNum" sz="quarter" idx="12"/>
          </p:nvPr>
        </p:nvSpPr>
        <p:spPr>
          <a:ln/>
        </p:spPr>
        <p:txBody>
          <a:bodyPr/>
          <a:lstStyle>
            <a:lvl1pPr>
              <a:defRPr/>
            </a:lvl1pPr>
          </a:lstStyle>
          <a:p>
            <a:pPr>
              <a:defRPr/>
            </a:pPr>
            <a:fld id="{7500F272-28D2-F444-AEE1-4EEF65CC3DD9}" type="slidenum">
              <a:rPr lang="en-US" altLang="zh-CN"/>
              <a:pPr>
                <a:defRPr/>
              </a:pPr>
              <a:t>‹#›</a:t>
            </a:fld>
            <a:endParaRPr lang="en-US" altLang="zh-CN"/>
          </a:p>
        </p:txBody>
      </p:sp>
    </p:spTree>
    <p:extLst>
      <p:ext uri="{BB962C8B-B14F-4D97-AF65-F5344CB8AC3E}">
        <p14:creationId xmlns:p14="http://schemas.microsoft.com/office/powerpoint/2010/main" val="290645474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23DA3944-8CAE-A844-8714-7AD7EB2B76A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6788ED69-871D-C742-9392-D792B0F4E81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E23C41D1-FA14-774F-97D5-0F2212C634DB}"/>
              </a:ext>
            </a:extLst>
          </p:cNvPr>
          <p:cNvSpPr>
            <a:spLocks noGrp="1" noChangeArrowheads="1"/>
          </p:cNvSpPr>
          <p:nvPr>
            <p:ph type="sldNum" sz="quarter" idx="12"/>
          </p:nvPr>
        </p:nvSpPr>
        <p:spPr>
          <a:ln/>
        </p:spPr>
        <p:txBody>
          <a:bodyPr/>
          <a:lstStyle>
            <a:lvl1pPr>
              <a:defRPr/>
            </a:lvl1pPr>
          </a:lstStyle>
          <a:p>
            <a:pPr>
              <a:defRPr/>
            </a:pPr>
            <a:fld id="{6886F976-E63F-5B4D-A586-F7E92FF17CF5}" type="slidenum">
              <a:rPr lang="en-US" altLang="zh-CN"/>
              <a:pPr>
                <a:defRPr/>
              </a:pPr>
              <a:t>‹#›</a:t>
            </a:fld>
            <a:endParaRPr lang="en-US" altLang="zh-CN"/>
          </a:p>
        </p:txBody>
      </p:sp>
    </p:spTree>
    <p:extLst>
      <p:ext uri="{BB962C8B-B14F-4D97-AF65-F5344CB8AC3E}">
        <p14:creationId xmlns:p14="http://schemas.microsoft.com/office/powerpoint/2010/main" val="32535193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6A6345CB-FE86-9B44-8673-6DD15EE34BC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AA10A347-CAC6-254D-9342-79D6A66FB00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488F5C69-5ADF-AA43-9A2E-EC06E7D9B55D}"/>
              </a:ext>
            </a:extLst>
          </p:cNvPr>
          <p:cNvSpPr>
            <a:spLocks noGrp="1" noChangeArrowheads="1"/>
          </p:cNvSpPr>
          <p:nvPr>
            <p:ph type="sldNum" sz="quarter" idx="12"/>
          </p:nvPr>
        </p:nvSpPr>
        <p:spPr>
          <a:ln/>
        </p:spPr>
        <p:txBody>
          <a:bodyPr/>
          <a:lstStyle>
            <a:lvl1pPr>
              <a:defRPr/>
            </a:lvl1pPr>
          </a:lstStyle>
          <a:p>
            <a:pPr>
              <a:defRPr/>
            </a:pPr>
            <a:fld id="{D203C576-1287-A745-A30C-68CDFA9F9812}" type="slidenum">
              <a:rPr lang="en-US" altLang="zh-CN"/>
              <a:pPr>
                <a:defRPr/>
              </a:pPr>
              <a:t>‹#›</a:t>
            </a:fld>
            <a:endParaRPr lang="en-US" altLang="zh-CN"/>
          </a:p>
        </p:txBody>
      </p:sp>
    </p:spTree>
    <p:extLst>
      <p:ext uri="{BB962C8B-B14F-4D97-AF65-F5344CB8AC3E}">
        <p14:creationId xmlns:p14="http://schemas.microsoft.com/office/powerpoint/2010/main" val="17292429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F4525DA8-5C94-F946-9859-28A027679A8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713C55A0-7768-0E4F-AE36-F97BA7A42D7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A3FD411F-A4CD-7F46-BDC7-8593925BED22}"/>
              </a:ext>
            </a:extLst>
          </p:cNvPr>
          <p:cNvSpPr>
            <a:spLocks noGrp="1" noChangeArrowheads="1"/>
          </p:cNvSpPr>
          <p:nvPr>
            <p:ph type="sldNum" sz="quarter" idx="12"/>
          </p:nvPr>
        </p:nvSpPr>
        <p:spPr>
          <a:ln/>
        </p:spPr>
        <p:txBody>
          <a:bodyPr/>
          <a:lstStyle>
            <a:lvl1pPr>
              <a:defRPr/>
            </a:lvl1pPr>
          </a:lstStyle>
          <a:p>
            <a:pPr>
              <a:defRPr/>
            </a:pPr>
            <a:fld id="{AC098028-FC0A-9241-8121-2D21B19D911D}" type="slidenum">
              <a:rPr lang="en-US" altLang="zh-CN"/>
              <a:pPr>
                <a:defRPr/>
              </a:pPr>
              <a:t>‹#›</a:t>
            </a:fld>
            <a:endParaRPr lang="en-US" altLang="zh-CN"/>
          </a:p>
        </p:txBody>
      </p:sp>
    </p:spTree>
    <p:extLst>
      <p:ext uri="{BB962C8B-B14F-4D97-AF65-F5344CB8AC3E}">
        <p14:creationId xmlns:p14="http://schemas.microsoft.com/office/powerpoint/2010/main" val="341520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873354B7-EA8F-5746-95E4-E221032962D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E8E22EEE-8D36-8444-B4C6-2F4CE30C0C6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49C557FD-F75D-2A4F-B336-E7964ACC84CD}"/>
              </a:ext>
            </a:extLst>
          </p:cNvPr>
          <p:cNvSpPr>
            <a:spLocks noGrp="1" noChangeArrowheads="1"/>
          </p:cNvSpPr>
          <p:nvPr>
            <p:ph type="sldNum" sz="quarter" idx="12"/>
          </p:nvPr>
        </p:nvSpPr>
        <p:spPr>
          <a:ln/>
        </p:spPr>
        <p:txBody>
          <a:bodyPr/>
          <a:lstStyle>
            <a:lvl1pPr>
              <a:defRPr/>
            </a:lvl1pPr>
          </a:lstStyle>
          <a:p>
            <a:pPr>
              <a:defRPr/>
            </a:pPr>
            <a:fld id="{C0C5566E-7E98-1F45-BAAC-D15348C826F9}" type="slidenum">
              <a:rPr lang="en-US" altLang="zh-CN"/>
              <a:pPr>
                <a:defRPr/>
              </a:pPr>
              <a:t>‹#›</a:t>
            </a:fld>
            <a:endParaRPr lang="en-US" altLang="zh-CN"/>
          </a:p>
        </p:txBody>
      </p:sp>
    </p:spTree>
    <p:extLst>
      <p:ext uri="{BB962C8B-B14F-4D97-AF65-F5344CB8AC3E}">
        <p14:creationId xmlns:p14="http://schemas.microsoft.com/office/powerpoint/2010/main" val="401590821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432458BF-1E96-814B-8A97-20B4B1B9B1E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324CCC88-440E-6044-A272-A86FC9FB3A4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8996611C-0C84-DD4B-A65E-8C8E91C20F36}"/>
              </a:ext>
            </a:extLst>
          </p:cNvPr>
          <p:cNvSpPr>
            <a:spLocks noGrp="1" noChangeArrowheads="1"/>
          </p:cNvSpPr>
          <p:nvPr>
            <p:ph type="sldNum" sz="quarter" idx="12"/>
          </p:nvPr>
        </p:nvSpPr>
        <p:spPr>
          <a:ln/>
        </p:spPr>
        <p:txBody>
          <a:bodyPr/>
          <a:lstStyle>
            <a:lvl1pPr>
              <a:defRPr/>
            </a:lvl1pPr>
          </a:lstStyle>
          <a:p>
            <a:pPr>
              <a:defRPr/>
            </a:pPr>
            <a:fld id="{47D7B466-43CE-E84B-BF3B-AD42CA738179}" type="slidenum">
              <a:rPr lang="en-US" altLang="zh-CN"/>
              <a:pPr>
                <a:defRPr/>
              </a:pPr>
              <a:t>‹#›</a:t>
            </a:fld>
            <a:endParaRPr lang="en-US" altLang="zh-CN"/>
          </a:p>
        </p:txBody>
      </p:sp>
    </p:spTree>
    <p:extLst>
      <p:ext uri="{BB962C8B-B14F-4D97-AF65-F5344CB8AC3E}">
        <p14:creationId xmlns:p14="http://schemas.microsoft.com/office/powerpoint/2010/main" val="122662445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F90A0A57-CD0C-1545-A94A-F050A7DDC38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8DAA96BE-9020-044D-AABB-ABE5CA84F7D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E25C9163-6297-CC4E-A0EA-3744F704B59B}"/>
              </a:ext>
            </a:extLst>
          </p:cNvPr>
          <p:cNvSpPr>
            <a:spLocks noGrp="1" noChangeArrowheads="1"/>
          </p:cNvSpPr>
          <p:nvPr>
            <p:ph type="sldNum" sz="quarter" idx="12"/>
          </p:nvPr>
        </p:nvSpPr>
        <p:spPr>
          <a:ln/>
        </p:spPr>
        <p:txBody>
          <a:bodyPr/>
          <a:lstStyle>
            <a:lvl1pPr>
              <a:defRPr/>
            </a:lvl1pPr>
          </a:lstStyle>
          <a:p>
            <a:pPr>
              <a:defRPr/>
            </a:pPr>
            <a:fld id="{9650B0B9-EAD9-7249-9883-9E85803182E9}" type="slidenum">
              <a:rPr lang="en-US" altLang="zh-CN"/>
              <a:pPr>
                <a:defRPr/>
              </a:pPr>
              <a:t>‹#›</a:t>
            </a:fld>
            <a:endParaRPr lang="en-US" altLang="zh-CN"/>
          </a:p>
        </p:txBody>
      </p:sp>
    </p:spTree>
    <p:extLst>
      <p:ext uri="{BB962C8B-B14F-4D97-AF65-F5344CB8AC3E}">
        <p14:creationId xmlns:p14="http://schemas.microsoft.com/office/powerpoint/2010/main" val="41148229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F1A88CC0-84C9-A74E-BF61-50F46CA0789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65F9EEEA-B27B-2540-93E8-7025411E2E7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D33CFC3-E95F-4549-BFAB-082AB6E38BCA}"/>
              </a:ext>
            </a:extLst>
          </p:cNvPr>
          <p:cNvSpPr>
            <a:spLocks noGrp="1" noChangeArrowheads="1"/>
          </p:cNvSpPr>
          <p:nvPr>
            <p:ph type="sldNum" sz="quarter" idx="12"/>
          </p:nvPr>
        </p:nvSpPr>
        <p:spPr>
          <a:ln/>
        </p:spPr>
        <p:txBody>
          <a:bodyPr/>
          <a:lstStyle>
            <a:lvl1pPr>
              <a:defRPr/>
            </a:lvl1pPr>
          </a:lstStyle>
          <a:p>
            <a:pPr>
              <a:defRPr/>
            </a:pPr>
            <a:fld id="{4EB4445C-BFBC-644A-89D7-5BDBC3F6A257}" type="slidenum">
              <a:rPr lang="en-US" altLang="zh-CN"/>
              <a:pPr>
                <a:defRPr/>
              </a:pPr>
              <a:t>‹#›</a:t>
            </a:fld>
            <a:endParaRPr lang="en-US" altLang="zh-CN"/>
          </a:p>
        </p:txBody>
      </p:sp>
    </p:spTree>
    <p:extLst>
      <p:ext uri="{BB962C8B-B14F-4D97-AF65-F5344CB8AC3E}">
        <p14:creationId xmlns:p14="http://schemas.microsoft.com/office/powerpoint/2010/main" val="283839213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B306167A-E762-804D-8CEF-69E13F201DB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1586BD83-4356-BE43-B595-F39A56AF085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0D369CDB-6097-1A46-AAFE-6AEDD284912C}"/>
              </a:ext>
            </a:extLst>
          </p:cNvPr>
          <p:cNvSpPr>
            <a:spLocks noGrp="1" noChangeArrowheads="1"/>
          </p:cNvSpPr>
          <p:nvPr>
            <p:ph type="sldNum" sz="quarter" idx="12"/>
          </p:nvPr>
        </p:nvSpPr>
        <p:spPr>
          <a:ln/>
        </p:spPr>
        <p:txBody>
          <a:bodyPr/>
          <a:lstStyle>
            <a:lvl1pPr>
              <a:defRPr/>
            </a:lvl1pPr>
          </a:lstStyle>
          <a:p>
            <a:pPr>
              <a:defRPr/>
            </a:pPr>
            <a:fld id="{78D11B23-485E-EF45-BBAE-11E8638228F2}" type="slidenum">
              <a:rPr lang="en-US" altLang="zh-CN"/>
              <a:pPr>
                <a:defRPr/>
              </a:pPr>
              <a:t>‹#›</a:t>
            </a:fld>
            <a:endParaRPr lang="en-US" altLang="zh-CN"/>
          </a:p>
        </p:txBody>
      </p:sp>
    </p:spTree>
    <p:extLst>
      <p:ext uri="{BB962C8B-B14F-4D97-AF65-F5344CB8AC3E}">
        <p14:creationId xmlns:p14="http://schemas.microsoft.com/office/powerpoint/2010/main" val="258292404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E95814EE-1277-194B-B563-46EBDCA7C0D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892DC0EB-29BE-DF47-9D64-53A72BE4F01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8743ACBA-97B4-BB4D-A826-C8D56EBC7DBF}"/>
              </a:ext>
            </a:extLst>
          </p:cNvPr>
          <p:cNvSpPr>
            <a:spLocks noGrp="1" noChangeArrowheads="1"/>
          </p:cNvSpPr>
          <p:nvPr>
            <p:ph type="sldNum" sz="quarter" idx="12"/>
          </p:nvPr>
        </p:nvSpPr>
        <p:spPr>
          <a:ln/>
        </p:spPr>
        <p:txBody>
          <a:bodyPr/>
          <a:lstStyle>
            <a:lvl1pPr>
              <a:defRPr/>
            </a:lvl1pPr>
          </a:lstStyle>
          <a:p>
            <a:pPr>
              <a:defRPr/>
            </a:pPr>
            <a:fld id="{C1C4D265-3A47-744E-BA36-5116B595C626}" type="slidenum">
              <a:rPr lang="en-US" altLang="zh-CN"/>
              <a:pPr>
                <a:defRPr/>
              </a:pPr>
              <a:t>‹#›</a:t>
            </a:fld>
            <a:endParaRPr lang="en-US" altLang="zh-CN"/>
          </a:p>
        </p:txBody>
      </p:sp>
    </p:spTree>
    <p:extLst>
      <p:ext uri="{BB962C8B-B14F-4D97-AF65-F5344CB8AC3E}">
        <p14:creationId xmlns:p14="http://schemas.microsoft.com/office/powerpoint/2010/main" val="273729472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3C0C5D73-9E1A-7A4E-8134-4E54CCC54F2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E79DCD5-B0FA-C043-84EE-4F4E8EFB071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B997126-0208-5D48-A80F-0B26C7B3A81E}"/>
              </a:ext>
            </a:extLst>
          </p:cNvPr>
          <p:cNvSpPr>
            <a:spLocks noGrp="1" noChangeArrowheads="1"/>
          </p:cNvSpPr>
          <p:nvPr>
            <p:ph type="sldNum" sz="quarter" idx="12"/>
          </p:nvPr>
        </p:nvSpPr>
        <p:spPr>
          <a:ln/>
        </p:spPr>
        <p:txBody>
          <a:bodyPr/>
          <a:lstStyle>
            <a:lvl1pPr>
              <a:defRPr/>
            </a:lvl1pPr>
          </a:lstStyle>
          <a:p>
            <a:pPr>
              <a:defRPr/>
            </a:pPr>
            <a:fld id="{2AEF5AE5-934E-F14C-B6FD-DDF2558DA4BA}" type="slidenum">
              <a:rPr lang="en-US" altLang="zh-CN"/>
              <a:pPr>
                <a:defRPr/>
              </a:pPr>
              <a:t>‹#›</a:t>
            </a:fld>
            <a:endParaRPr lang="en-US" altLang="zh-CN"/>
          </a:p>
        </p:txBody>
      </p:sp>
    </p:spTree>
    <p:extLst>
      <p:ext uri="{BB962C8B-B14F-4D97-AF65-F5344CB8AC3E}">
        <p14:creationId xmlns:p14="http://schemas.microsoft.com/office/powerpoint/2010/main" val="43945287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0DA0A695-6469-E942-A1E4-42B3B299BD5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2A67201C-5A59-AB45-A561-6F08A9561AD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6F29A864-1C3A-E145-995C-7F8EE6A1E9E2}"/>
              </a:ext>
            </a:extLst>
          </p:cNvPr>
          <p:cNvSpPr>
            <a:spLocks noGrp="1" noChangeArrowheads="1"/>
          </p:cNvSpPr>
          <p:nvPr>
            <p:ph type="sldNum" sz="quarter" idx="12"/>
          </p:nvPr>
        </p:nvSpPr>
        <p:spPr>
          <a:ln/>
        </p:spPr>
        <p:txBody>
          <a:bodyPr/>
          <a:lstStyle>
            <a:lvl1pPr>
              <a:defRPr/>
            </a:lvl1pPr>
          </a:lstStyle>
          <a:p>
            <a:pPr>
              <a:defRPr/>
            </a:pPr>
            <a:fld id="{3CE249AE-DE23-2943-8894-73D9632BFC35}" type="slidenum">
              <a:rPr lang="en-US" altLang="zh-CN"/>
              <a:pPr>
                <a:defRPr/>
              </a:pPr>
              <a:t>‹#›</a:t>
            </a:fld>
            <a:endParaRPr lang="en-US" altLang="zh-CN"/>
          </a:p>
        </p:txBody>
      </p:sp>
    </p:spTree>
    <p:extLst>
      <p:ext uri="{BB962C8B-B14F-4D97-AF65-F5344CB8AC3E}">
        <p14:creationId xmlns:p14="http://schemas.microsoft.com/office/powerpoint/2010/main" val="146283871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7ECBDB59-430F-A44B-B41C-989BA9E046A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250489E9-2889-B14F-A88D-A66CF7F1AFB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52649913-EF25-EA4F-BE91-26F36F5B0F05}"/>
              </a:ext>
            </a:extLst>
          </p:cNvPr>
          <p:cNvSpPr>
            <a:spLocks noGrp="1" noChangeArrowheads="1"/>
          </p:cNvSpPr>
          <p:nvPr>
            <p:ph type="sldNum" sz="quarter" idx="12"/>
          </p:nvPr>
        </p:nvSpPr>
        <p:spPr>
          <a:ln/>
        </p:spPr>
        <p:txBody>
          <a:bodyPr/>
          <a:lstStyle>
            <a:lvl1pPr>
              <a:defRPr/>
            </a:lvl1pPr>
          </a:lstStyle>
          <a:p>
            <a:pPr>
              <a:defRPr/>
            </a:pPr>
            <a:fld id="{1D65D27C-B5B6-A04C-9EA9-F63A13F26A07}" type="slidenum">
              <a:rPr lang="en-US" altLang="zh-CN"/>
              <a:pPr>
                <a:defRPr/>
              </a:pPr>
              <a:t>‹#›</a:t>
            </a:fld>
            <a:endParaRPr lang="en-US" altLang="zh-CN"/>
          </a:p>
        </p:txBody>
      </p:sp>
    </p:spTree>
    <p:extLst>
      <p:ext uri="{BB962C8B-B14F-4D97-AF65-F5344CB8AC3E}">
        <p14:creationId xmlns:p14="http://schemas.microsoft.com/office/powerpoint/2010/main" val="249754196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AE2DAD9C-CAB4-7B42-87DD-20AD0BAD7B5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001B972F-4DC5-E74C-A41A-0E51B4F4539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F25C2FF8-BE8B-9D45-BD22-66D8B469B932}"/>
              </a:ext>
            </a:extLst>
          </p:cNvPr>
          <p:cNvSpPr>
            <a:spLocks noGrp="1" noChangeArrowheads="1"/>
          </p:cNvSpPr>
          <p:nvPr>
            <p:ph type="sldNum" sz="quarter" idx="12"/>
          </p:nvPr>
        </p:nvSpPr>
        <p:spPr>
          <a:ln/>
        </p:spPr>
        <p:txBody>
          <a:bodyPr/>
          <a:lstStyle>
            <a:lvl1pPr>
              <a:defRPr/>
            </a:lvl1pPr>
          </a:lstStyle>
          <a:p>
            <a:pPr>
              <a:defRPr/>
            </a:pPr>
            <a:fld id="{BD643AA8-5EA0-8F41-B909-71BAB88EE4F8}" type="slidenum">
              <a:rPr lang="en-US" altLang="zh-CN"/>
              <a:pPr>
                <a:defRPr/>
              </a:pPr>
              <a:t>‹#›</a:t>
            </a:fld>
            <a:endParaRPr lang="en-US" altLang="zh-CN"/>
          </a:p>
        </p:txBody>
      </p:sp>
    </p:spTree>
    <p:extLst>
      <p:ext uri="{BB962C8B-B14F-4D97-AF65-F5344CB8AC3E}">
        <p14:creationId xmlns:p14="http://schemas.microsoft.com/office/powerpoint/2010/main" val="404261893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2EDA5F0F-1D0D-A048-81B0-1F109918B74C}"/>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A9F3A829-4208-A44B-A17F-3ABD1A8837C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58B6B0A4-9BBF-224E-8106-BDAF7F5FB655}"/>
              </a:ext>
            </a:extLst>
          </p:cNvPr>
          <p:cNvSpPr>
            <a:spLocks noGrp="1" noChangeArrowheads="1"/>
          </p:cNvSpPr>
          <p:nvPr>
            <p:ph type="sldNum" sz="quarter" idx="12"/>
          </p:nvPr>
        </p:nvSpPr>
        <p:spPr>
          <a:ln/>
        </p:spPr>
        <p:txBody>
          <a:bodyPr/>
          <a:lstStyle>
            <a:lvl1pPr>
              <a:defRPr/>
            </a:lvl1pPr>
          </a:lstStyle>
          <a:p>
            <a:pPr>
              <a:defRPr/>
            </a:pPr>
            <a:fld id="{C8E5BCBA-6F85-2C4D-9CF0-4ED2B7553327}" type="slidenum">
              <a:rPr lang="en-US" altLang="zh-CN"/>
              <a:pPr>
                <a:defRPr/>
              </a:pPr>
              <a:t>‹#›</a:t>
            </a:fld>
            <a:endParaRPr lang="en-US" altLang="zh-CN"/>
          </a:p>
        </p:txBody>
      </p:sp>
    </p:spTree>
    <p:extLst>
      <p:ext uri="{BB962C8B-B14F-4D97-AF65-F5344CB8AC3E}">
        <p14:creationId xmlns:p14="http://schemas.microsoft.com/office/powerpoint/2010/main" val="608297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27B712A9-E3E0-EC47-A9CD-31E423D0FDC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AC28836F-711C-B449-A6AD-34A886D9369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3FE5B419-44FB-4F4E-8C98-8F081B445BA7}"/>
              </a:ext>
            </a:extLst>
          </p:cNvPr>
          <p:cNvSpPr>
            <a:spLocks noGrp="1" noChangeArrowheads="1"/>
          </p:cNvSpPr>
          <p:nvPr>
            <p:ph type="sldNum" sz="quarter" idx="12"/>
          </p:nvPr>
        </p:nvSpPr>
        <p:spPr>
          <a:ln/>
        </p:spPr>
        <p:txBody>
          <a:bodyPr/>
          <a:lstStyle>
            <a:lvl1pPr>
              <a:defRPr/>
            </a:lvl1pPr>
          </a:lstStyle>
          <a:p>
            <a:pPr>
              <a:defRPr/>
            </a:pPr>
            <a:fld id="{B46F9421-1BE0-2E48-A128-2B696E03F786}" type="slidenum">
              <a:rPr lang="en-US" altLang="zh-CN"/>
              <a:pPr>
                <a:defRPr/>
              </a:pPr>
              <a:t>‹#›</a:t>
            </a:fld>
            <a:endParaRPr lang="en-US" altLang="zh-CN"/>
          </a:p>
        </p:txBody>
      </p:sp>
    </p:spTree>
    <p:extLst>
      <p:ext uri="{BB962C8B-B14F-4D97-AF65-F5344CB8AC3E}">
        <p14:creationId xmlns:p14="http://schemas.microsoft.com/office/powerpoint/2010/main" val="200391967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D7072A5-88AA-1042-A37E-328AC045F47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DF602801-41F2-7544-ABB1-5F15D0D22A1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909E0957-18B9-3146-9655-716F1A0498E0}"/>
              </a:ext>
            </a:extLst>
          </p:cNvPr>
          <p:cNvSpPr>
            <a:spLocks noGrp="1" noChangeArrowheads="1"/>
          </p:cNvSpPr>
          <p:nvPr>
            <p:ph type="sldNum" sz="quarter" idx="12"/>
          </p:nvPr>
        </p:nvSpPr>
        <p:spPr>
          <a:ln/>
        </p:spPr>
        <p:txBody>
          <a:bodyPr/>
          <a:lstStyle>
            <a:lvl1pPr>
              <a:defRPr/>
            </a:lvl1pPr>
          </a:lstStyle>
          <a:p>
            <a:pPr>
              <a:defRPr/>
            </a:pPr>
            <a:fld id="{C2784C91-0D89-C046-A53C-F7088A4AB1C4}" type="slidenum">
              <a:rPr lang="en-US" altLang="zh-CN"/>
              <a:pPr>
                <a:defRPr/>
              </a:pPr>
              <a:t>‹#›</a:t>
            </a:fld>
            <a:endParaRPr lang="en-US" altLang="zh-CN"/>
          </a:p>
        </p:txBody>
      </p:sp>
    </p:spTree>
    <p:extLst>
      <p:ext uri="{BB962C8B-B14F-4D97-AF65-F5344CB8AC3E}">
        <p14:creationId xmlns:p14="http://schemas.microsoft.com/office/powerpoint/2010/main" val="261116119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F3F619F8-3A78-0B4A-B3AA-9A8908E24B0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2E91877E-BF67-2241-8B59-D9C97D9D315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E6BD2D49-39C1-7E48-B640-F2A76170FDC8}"/>
              </a:ext>
            </a:extLst>
          </p:cNvPr>
          <p:cNvSpPr>
            <a:spLocks noGrp="1" noChangeArrowheads="1"/>
          </p:cNvSpPr>
          <p:nvPr>
            <p:ph type="sldNum" sz="quarter" idx="12"/>
          </p:nvPr>
        </p:nvSpPr>
        <p:spPr>
          <a:ln/>
        </p:spPr>
        <p:txBody>
          <a:bodyPr/>
          <a:lstStyle>
            <a:lvl1pPr>
              <a:defRPr/>
            </a:lvl1pPr>
          </a:lstStyle>
          <a:p>
            <a:pPr>
              <a:defRPr/>
            </a:pPr>
            <a:fld id="{9063FE18-CAD5-4A4C-BA91-61C87C94DC29}" type="slidenum">
              <a:rPr lang="en-US" altLang="zh-CN"/>
              <a:pPr>
                <a:defRPr/>
              </a:pPr>
              <a:t>‹#›</a:t>
            </a:fld>
            <a:endParaRPr lang="en-US" altLang="zh-CN"/>
          </a:p>
        </p:txBody>
      </p:sp>
    </p:spTree>
    <p:extLst>
      <p:ext uri="{BB962C8B-B14F-4D97-AF65-F5344CB8AC3E}">
        <p14:creationId xmlns:p14="http://schemas.microsoft.com/office/powerpoint/2010/main" val="239573042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0F5E450C-37CF-0544-9DBC-19CBEEABB76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576BE873-13BE-6B45-BAA0-FA55B3979E1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9FFB9CF3-1646-5441-A709-5F7E17574D4B}"/>
              </a:ext>
            </a:extLst>
          </p:cNvPr>
          <p:cNvSpPr>
            <a:spLocks noGrp="1" noChangeArrowheads="1"/>
          </p:cNvSpPr>
          <p:nvPr>
            <p:ph type="sldNum" sz="quarter" idx="12"/>
          </p:nvPr>
        </p:nvSpPr>
        <p:spPr>
          <a:ln/>
        </p:spPr>
        <p:txBody>
          <a:bodyPr/>
          <a:lstStyle>
            <a:lvl1pPr>
              <a:defRPr/>
            </a:lvl1pPr>
          </a:lstStyle>
          <a:p>
            <a:pPr>
              <a:defRPr/>
            </a:pPr>
            <a:fld id="{70F48293-B276-0542-B149-E340F09DD7C0}" type="slidenum">
              <a:rPr lang="en-US" altLang="zh-CN"/>
              <a:pPr>
                <a:defRPr/>
              </a:pPr>
              <a:t>‹#›</a:t>
            </a:fld>
            <a:endParaRPr lang="en-US" altLang="zh-CN"/>
          </a:p>
        </p:txBody>
      </p:sp>
    </p:spTree>
    <p:extLst>
      <p:ext uri="{BB962C8B-B14F-4D97-AF65-F5344CB8AC3E}">
        <p14:creationId xmlns:p14="http://schemas.microsoft.com/office/powerpoint/2010/main" val="395708172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60B2CC27-AD9A-D644-A66A-C0545AC29F0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77200DD1-76E5-6944-AAF2-5895A78FBB5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394800DC-E287-8841-A806-61DD4A1B5266}"/>
              </a:ext>
            </a:extLst>
          </p:cNvPr>
          <p:cNvSpPr>
            <a:spLocks noGrp="1" noChangeArrowheads="1"/>
          </p:cNvSpPr>
          <p:nvPr>
            <p:ph type="sldNum" sz="quarter" idx="12"/>
          </p:nvPr>
        </p:nvSpPr>
        <p:spPr>
          <a:ln/>
        </p:spPr>
        <p:txBody>
          <a:bodyPr/>
          <a:lstStyle>
            <a:lvl1pPr>
              <a:defRPr/>
            </a:lvl1pPr>
          </a:lstStyle>
          <a:p>
            <a:pPr>
              <a:defRPr/>
            </a:pPr>
            <a:fld id="{1ECE3FD6-B36C-D147-A679-5AE05B6C79C8}" type="slidenum">
              <a:rPr lang="en-US" altLang="zh-CN"/>
              <a:pPr>
                <a:defRPr/>
              </a:pPr>
              <a:t>‹#›</a:t>
            </a:fld>
            <a:endParaRPr lang="en-US" altLang="zh-CN"/>
          </a:p>
        </p:txBody>
      </p:sp>
    </p:spTree>
    <p:extLst>
      <p:ext uri="{BB962C8B-B14F-4D97-AF65-F5344CB8AC3E}">
        <p14:creationId xmlns:p14="http://schemas.microsoft.com/office/powerpoint/2010/main" val="204142800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8DD1DF96-C348-724F-A0CA-62A465E5A6E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D47A427-C0A0-0843-9AF2-DAE56E56482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0305D168-E114-A241-91EF-C3CD563A0428}"/>
              </a:ext>
            </a:extLst>
          </p:cNvPr>
          <p:cNvSpPr>
            <a:spLocks noGrp="1" noChangeArrowheads="1"/>
          </p:cNvSpPr>
          <p:nvPr>
            <p:ph type="sldNum" sz="quarter" idx="12"/>
          </p:nvPr>
        </p:nvSpPr>
        <p:spPr>
          <a:ln/>
        </p:spPr>
        <p:txBody>
          <a:bodyPr/>
          <a:lstStyle>
            <a:lvl1pPr>
              <a:defRPr/>
            </a:lvl1pPr>
          </a:lstStyle>
          <a:p>
            <a:pPr>
              <a:defRPr/>
            </a:pPr>
            <a:fld id="{FDEE0CC2-2982-2946-AEB9-0BE365BED796}" type="slidenum">
              <a:rPr lang="en-US" altLang="zh-CN"/>
              <a:pPr>
                <a:defRPr/>
              </a:pPr>
              <a:t>‹#›</a:t>
            </a:fld>
            <a:endParaRPr lang="en-US" altLang="zh-CN"/>
          </a:p>
        </p:txBody>
      </p:sp>
    </p:spTree>
    <p:extLst>
      <p:ext uri="{BB962C8B-B14F-4D97-AF65-F5344CB8AC3E}">
        <p14:creationId xmlns:p14="http://schemas.microsoft.com/office/powerpoint/2010/main" val="352523864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E0F22CB0-11CD-560A-F645-38A98CA84B2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DC619626-A81F-AB2C-E629-263238F9D37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4BE5548-B803-751A-A3B6-DD6379F94AA1}"/>
              </a:ext>
            </a:extLst>
          </p:cNvPr>
          <p:cNvSpPr>
            <a:spLocks noGrp="1" noChangeArrowheads="1"/>
          </p:cNvSpPr>
          <p:nvPr>
            <p:ph type="sldNum" sz="quarter" idx="12"/>
          </p:nvPr>
        </p:nvSpPr>
        <p:spPr>
          <a:ln/>
        </p:spPr>
        <p:txBody>
          <a:bodyPr/>
          <a:lstStyle>
            <a:lvl1pPr>
              <a:defRPr/>
            </a:lvl1pPr>
          </a:lstStyle>
          <a:p>
            <a:pPr>
              <a:defRPr/>
            </a:pPr>
            <a:fld id="{05DC14BC-EDA3-384F-8C77-792F161790FD}" type="slidenum">
              <a:rPr lang="en-US" altLang="zh-CN"/>
              <a:pPr>
                <a:defRPr/>
              </a:pPr>
              <a:t>‹#›</a:t>
            </a:fld>
            <a:endParaRPr lang="en-US" altLang="zh-CN"/>
          </a:p>
        </p:txBody>
      </p:sp>
    </p:spTree>
    <p:extLst>
      <p:ext uri="{BB962C8B-B14F-4D97-AF65-F5344CB8AC3E}">
        <p14:creationId xmlns:p14="http://schemas.microsoft.com/office/powerpoint/2010/main" val="38911991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36554DFD-941B-CE99-2070-D7AF7713586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C6BF73DA-7E4F-0642-37F3-A64EDAEDCC3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6CE9BFA9-FB4F-6B74-8AB5-C37DF1251DC5}"/>
              </a:ext>
            </a:extLst>
          </p:cNvPr>
          <p:cNvSpPr>
            <a:spLocks noGrp="1" noChangeArrowheads="1"/>
          </p:cNvSpPr>
          <p:nvPr>
            <p:ph type="sldNum" sz="quarter" idx="12"/>
          </p:nvPr>
        </p:nvSpPr>
        <p:spPr>
          <a:ln/>
        </p:spPr>
        <p:txBody>
          <a:bodyPr/>
          <a:lstStyle>
            <a:lvl1pPr>
              <a:defRPr/>
            </a:lvl1pPr>
          </a:lstStyle>
          <a:p>
            <a:pPr>
              <a:defRPr/>
            </a:pPr>
            <a:fld id="{6903E2EE-D537-E242-B2C3-22BE9CB0E63E}" type="slidenum">
              <a:rPr lang="en-US" altLang="zh-CN"/>
              <a:pPr>
                <a:defRPr/>
              </a:pPr>
              <a:t>‹#›</a:t>
            </a:fld>
            <a:endParaRPr lang="en-US" altLang="zh-CN"/>
          </a:p>
        </p:txBody>
      </p:sp>
    </p:spTree>
    <p:extLst>
      <p:ext uri="{BB962C8B-B14F-4D97-AF65-F5344CB8AC3E}">
        <p14:creationId xmlns:p14="http://schemas.microsoft.com/office/powerpoint/2010/main" val="173226183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4C78EC9F-B00E-0DE2-E57D-72A25F6C170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F44E0151-65F5-E088-48AB-68387C94703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973090C-076D-BFE9-AB42-B1C226BA86D4}"/>
              </a:ext>
            </a:extLst>
          </p:cNvPr>
          <p:cNvSpPr>
            <a:spLocks noGrp="1" noChangeArrowheads="1"/>
          </p:cNvSpPr>
          <p:nvPr>
            <p:ph type="sldNum" sz="quarter" idx="12"/>
          </p:nvPr>
        </p:nvSpPr>
        <p:spPr>
          <a:ln/>
        </p:spPr>
        <p:txBody>
          <a:bodyPr/>
          <a:lstStyle>
            <a:lvl1pPr>
              <a:defRPr/>
            </a:lvl1pPr>
          </a:lstStyle>
          <a:p>
            <a:pPr>
              <a:defRPr/>
            </a:pPr>
            <a:fld id="{672FF9B4-37A0-E147-9F0C-BE2DEAFA58EC}" type="slidenum">
              <a:rPr lang="en-US" altLang="zh-CN"/>
              <a:pPr>
                <a:defRPr/>
              </a:pPr>
              <a:t>‹#›</a:t>
            </a:fld>
            <a:endParaRPr lang="en-US" altLang="zh-CN"/>
          </a:p>
        </p:txBody>
      </p:sp>
    </p:spTree>
    <p:extLst>
      <p:ext uri="{BB962C8B-B14F-4D97-AF65-F5344CB8AC3E}">
        <p14:creationId xmlns:p14="http://schemas.microsoft.com/office/powerpoint/2010/main" val="254256399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48E5A390-6893-E6AD-AB76-F0ECF6D97FE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19FCB17D-C275-E5E0-4B72-FC206C1EAFA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B1B994E8-8228-9968-EEA5-FC674705D584}"/>
              </a:ext>
            </a:extLst>
          </p:cNvPr>
          <p:cNvSpPr>
            <a:spLocks noGrp="1" noChangeArrowheads="1"/>
          </p:cNvSpPr>
          <p:nvPr>
            <p:ph type="sldNum" sz="quarter" idx="12"/>
          </p:nvPr>
        </p:nvSpPr>
        <p:spPr>
          <a:ln/>
        </p:spPr>
        <p:txBody>
          <a:bodyPr/>
          <a:lstStyle>
            <a:lvl1pPr>
              <a:defRPr/>
            </a:lvl1pPr>
          </a:lstStyle>
          <a:p>
            <a:pPr>
              <a:defRPr/>
            </a:pPr>
            <a:fld id="{DD45FD75-1DBE-BC4A-B461-8816349AAAFB}" type="slidenum">
              <a:rPr lang="en-US" altLang="zh-CN"/>
              <a:pPr>
                <a:defRPr/>
              </a:pPr>
              <a:t>‹#›</a:t>
            </a:fld>
            <a:endParaRPr lang="en-US" altLang="zh-CN"/>
          </a:p>
        </p:txBody>
      </p:sp>
    </p:spTree>
    <p:extLst>
      <p:ext uri="{BB962C8B-B14F-4D97-AF65-F5344CB8AC3E}">
        <p14:creationId xmlns:p14="http://schemas.microsoft.com/office/powerpoint/2010/main" val="137228819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27AD75B5-0A6A-A54F-F8D4-1BF59F183E5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47845ECA-8006-B6B7-A1CC-06DFF2394D6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EFFD5201-9A4D-5464-55AD-4C29B3607F63}"/>
              </a:ext>
            </a:extLst>
          </p:cNvPr>
          <p:cNvSpPr>
            <a:spLocks noGrp="1" noChangeArrowheads="1"/>
          </p:cNvSpPr>
          <p:nvPr>
            <p:ph type="sldNum" sz="quarter" idx="12"/>
          </p:nvPr>
        </p:nvSpPr>
        <p:spPr>
          <a:ln/>
        </p:spPr>
        <p:txBody>
          <a:bodyPr/>
          <a:lstStyle>
            <a:lvl1pPr>
              <a:defRPr/>
            </a:lvl1pPr>
          </a:lstStyle>
          <a:p>
            <a:pPr>
              <a:defRPr/>
            </a:pPr>
            <a:fld id="{B703DF75-3599-BA46-92B1-1BB882A04749}" type="slidenum">
              <a:rPr lang="en-US" altLang="zh-CN"/>
              <a:pPr>
                <a:defRPr/>
              </a:pPr>
              <a:t>‹#›</a:t>
            </a:fld>
            <a:endParaRPr lang="en-US" altLang="zh-CN"/>
          </a:p>
        </p:txBody>
      </p:sp>
    </p:spTree>
    <p:extLst>
      <p:ext uri="{BB962C8B-B14F-4D97-AF65-F5344CB8AC3E}">
        <p14:creationId xmlns:p14="http://schemas.microsoft.com/office/powerpoint/2010/main" val="22839462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FF142548-CCBD-744C-A21A-6780FA27AB2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C8EC1D62-543D-7647-9862-05EDF88D5B7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E1B53585-E6CB-2D4E-95DC-F318F1143A98}"/>
              </a:ext>
            </a:extLst>
          </p:cNvPr>
          <p:cNvSpPr>
            <a:spLocks noGrp="1" noChangeArrowheads="1"/>
          </p:cNvSpPr>
          <p:nvPr>
            <p:ph type="sldNum" sz="quarter" idx="12"/>
          </p:nvPr>
        </p:nvSpPr>
        <p:spPr>
          <a:ln/>
        </p:spPr>
        <p:txBody>
          <a:bodyPr/>
          <a:lstStyle>
            <a:lvl1pPr>
              <a:defRPr/>
            </a:lvl1pPr>
          </a:lstStyle>
          <a:p>
            <a:pPr>
              <a:defRPr/>
            </a:pPr>
            <a:fld id="{94EBB325-228A-CD4B-8AA3-E60B3B59905A}" type="slidenum">
              <a:rPr lang="en-US" altLang="zh-CN"/>
              <a:pPr>
                <a:defRPr/>
              </a:pPr>
              <a:t>‹#›</a:t>
            </a:fld>
            <a:endParaRPr lang="en-US" altLang="zh-CN"/>
          </a:p>
        </p:txBody>
      </p:sp>
    </p:spTree>
    <p:extLst>
      <p:ext uri="{BB962C8B-B14F-4D97-AF65-F5344CB8AC3E}">
        <p14:creationId xmlns:p14="http://schemas.microsoft.com/office/powerpoint/2010/main" val="8459629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9F4639AF-2A1D-4D3F-0A7B-0FBC937653D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F1D9E91B-B33F-4EAE-CFB4-1650BA045CF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C9EC7ECA-46DB-DD73-A71B-7D46D2EB9776}"/>
              </a:ext>
            </a:extLst>
          </p:cNvPr>
          <p:cNvSpPr>
            <a:spLocks noGrp="1" noChangeArrowheads="1"/>
          </p:cNvSpPr>
          <p:nvPr>
            <p:ph type="sldNum" sz="quarter" idx="12"/>
          </p:nvPr>
        </p:nvSpPr>
        <p:spPr>
          <a:ln/>
        </p:spPr>
        <p:txBody>
          <a:bodyPr/>
          <a:lstStyle>
            <a:lvl1pPr>
              <a:defRPr/>
            </a:lvl1pPr>
          </a:lstStyle>
          <a:p>
            <a:pPr>
              <a:defRPr/>
            </a:pPr>
            <a:fld id="{37968A3A-C245-584D-915A-D7B2A4E76C4E}" type="slidenum">
              <a:rPr lang="en-US" altLang="zh-CN"/>
              <a:pPr>
                <a:defRPr/>
              </a:pPr>
              <a:t>‹#›</a:t>
            </a:fld>
            <a:endParaRPr lang="en-US" altLang="zh-CN"/>
          </a:p>
        </p:txBody>
      </p:sp>
    </p:spTree>
    <p:extLst>
      <p:ext uri="{BB962C8B-B14F-4D97-AF65-F5344CB8AC3E}">
        <p14:creationId xmlns:p14="http://schemas.microsoft.com/office/powerpoint/2010/main" val="104995564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3C40A410-F9BC-220B-0E30-00BF98376DA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E4CC89D7-16D2-0F58-8C40-2110F4AEF3D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D4E8DE96-BE58-8418-4EE8-E850AAC3612F}"/>
              </a:ext>
            </a:extLst>
          </p:cNvPr>
          <p:cNvSpPr>
            <a:spLocks noGrp="1" noChangeArrowheads="1"/>
          </p:cNvSpPr>
          <p:nvPr>
            <p:ph type="sldNum" sz="quarter" idx="12"/>
          </p:nvPr>
        </p:nvSpPr>
        <p:spPr>
          <a:ln/>
        </p:spPr>
        <p:txBody>
          <a:bodyPr/>
          <a:lstStyle>
            <a:lvl1pPr>
              <a:defRPr/>
            </a:lvl1pPr>
          </a:lstStyle>
          <a:p>
            <a:pPr>
              <a:defRPr/>
            </a:pPr>
            <a:fld id="{766E346D-6187-1D44-AB63-916ED76D3699}" type="slidenum">
              <a:rPr lang="en-US" altLang="zh-CN"/>
              <a:pPr>
                <a:defRPr/>
              </a:pPr>
              <a:t>‹#›</a:t>
            </a:fld>
            <a:endParaRPr lang="en-US" altLang="zh-CN"/>
          </a:p>
        </p:txBody>
      </p:sp>
    </p:spTree>
    <p:extLst>
      <p:ext uri="{BB962C8B-B14F-4D97-AF65-F5344CB8AC3E}">
        <p14:creationId xmlns:p14="http://schemas.microsoft.com/office/powerpoint/2010/main" val="253066297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0E9A281E-295C-FE4E-7125-D31EBC2D5E4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6DF63BCE-B0FF-222B-FC7C-BAFE5B384A3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9B6F65ED-35B4-4DD7-12C6-B454F0BDBEDD}"/>
              </a:ext>
            </a:extLst>
          </p:cNvPr>
          <p:cNvSpPr>
            <a:spLocks noGrp="1" noChangeArrowheads="1"/>
          </p:cNvSpPr>
          <p:nvPr>
            <p:ph type="sldNum" sz="quarter" idx="12"/>
          </p:nvPr>
        </p:nvSpPr>
        <p:spPr>
          <a:ln/>
        </p:spPr>
        <p:txBody>
          <a:bodyPr/>
          <a:lstStyle>
            <a:lvl1pPr>
              <a:defRPr/>
            </a:lvl1pPr>
          </a:lstStyle>
          <a:p>
            <a:pPr>
              <a:defRPr/>
            </a:pPr>
            <a:fld id="{463C7849-8932-044C-8DE5-50D3F54E1E85}" type="slidenum">
              <a:rPr lang="en-US" altLang="zh-CN"/>
              <a:pPr>
                <a:defRPr/>
              </a:pPr>
              <a:t>‹#›</a:t>
            </a:fld>
            <a:endParaRPr lang="en-US" altLang="zh-CN"/>
          </a:p>
        </p:txBody>
      </p:sp>
    </p:spTree>
    <p:extLst>
      <p:ext uri="{BB962C8B-B14F-4D97-AF65-F5344CB8AC3E}">
        <p14:creationId xmlns:p14="http://schemas.microsoft.com/office/powerpoint/2010/main" val="229508157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2A60F25F-A600-841C-1260-00B5703DFEF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BC2A9FB5-E0A2-BCF9-4F99-8E267FF3B12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62568ED1-AEE2-4F9A-4F98-EFCA7673B628}"/>
              </a:ext>
            </a:extLst>
          </p:cNvPr>
          <p:cNvSpPr>
            <a:spLocks noGrp="1" noChangeArrowheads="1"/>
          </p:cNvSpPr>
          <p:nvPr>
            <p:ph type="sldNum" sz="quarter" idx="12"/>
          </p:nvPr>
        </p:nvSpPr>
        <p:spPr>
          <a:ln/>
        </p:spPr>
        <p:txBody>
          <a:bodyPr/>
          <a:lstStyle>
            <a:lvl1pPr>
              <a:defRPr/>
            </a:lvl1pPr>
          </a:lstStyle>
          <a:p>
            <a:pPr>
              <a:defRPr/>
            </a:pPr>
            <a:fld id="{B2D5479F-E2BF-594D-9590-965FF50CF3AA}" type="slidenum">
              <a:rPr lang="en-US" altLang="zh-CN"/>
              <a:pPr>
                <a:defRPr/>
              </a:pPr>
              <a:t>‹#›</a:t>
            </a:fld>
            <a:endParaRPr lang="en-US" altLang="zh-CN"/>
          </a:p>
        </p:txBody>
      </p:sp>
    </p:spTree>
    <p:extLst>
      <p:ext uri="{BB962C8B-B14F-4D97-AF65-F5344CB8AC3E}">
        <p14:creationId xmlns:p14="http://schemas.microsoft.com/office/powerpoint/2010/main" val="369156265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EC52834B-FEF9-9EF5-978B-04661E62A36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2932CDAD-9C5A-2633-B482-A2E849E06D9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F513605-6E64-6120-0420-0013F1FE4D7F}"/>
              </a:ext>
            </a:extLst>
          </p:cNvPr>
          <p:cNvSpPr>
            <a:spLocks noGrp="1" noChangeArrowheads="1"/>
          </p:cNvSpPr>
          <p:nvPr>
            <p:ph type="sldNum" sz="quarter" idx="12"/>
          </p:nvPr>
        </p:nvSpPr>
        <p:spPr>
          <a:ln/>
        </p:spPr>
        <p:txBody>
          <a:bodyPr/>
          <a:lstStyle>
            <a:lvl1pPr>
              <a:defRPr/>
            </a:lvl1pPr>
          </a:lstStyle>
          <a:p>
            <a:pPr>
              <a:defRPr/>
            </a:pPr>
            <a:fld id="{2858C741-54CA-F84E-800B-D98066703E98}" type="slidenum">
              <a:rPr lang="en-US" altLang="zh-CN"/>
              <a:pPr>
                <a:defRPr/>
              </a:pPr>
              <a:t>‹#›</a:t>
            </a:fld>
            <a:endParaRPr lang="en-US" altLang="zh-CN"/>
          </a:p>
        </p:txBody>
      </p:sp>
    </p:spTree>
    <p:extLst>
      <p:ext uri="{BB962C8B-B14F-4D97-AF65-F5344CB8AC3E}">
        <p14:creationId xmlns:p14="http://schemas.microsoft.com/office/powerpoint/2010/main" val="133142035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7993E8AD-2268-838C-FAD8-67F6DD02F03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441EB88E-525D-30FB-2B61-908C244B166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932C201B-A386-0C4B-8196-F61C88A99E31}"/>
              </a:ext>
            </a:extLst>
          </p:cNvPr>
          <p:cNvSpPr>
            <a:spLocks noGrp="1" noChangeArrowheads="1"/>
          </p:cNvSpPr>
          <p:nvPr>
            <p:ph type="sldNum" sz="quarter" idx="12"/>
          </p:nvPr>
        </p:nvSpPr>
        <p:spPr>
          <a:ln/>
        </p:spPr>
        <p:txBody>
          <a:bodyPr/>
          <a:lstStyle>
            <a:lvl1pPr>
              <a:defRPr/>
            </a:lvl1pPr>
          </a:lstStyle>
          <a:p>
            <a:pPr>
              <a:defRPr/>
            </a:pPr>
            <a:fld id="{AED54D44-BAAC-084B-B05A-15E64EE38634}" type="slidenum">
              <a:rPr lang="en-US" altLang="zh-CN"/>
              <a:pPr>
                <a:defRPr/>
              </a:pPr>
              <a:t>‹#›</a:t>
            </a:fld>
            <a:endParaRPr lang="en-US" altLang="zh-CN"/>
          </a:p>
        </p:txBody>
      </p:sp>
    </p:spTree>
    <p:extLst>
      <p:ext uri="{BB962C8B-B14F-4D97-AF65-F5344CB8AC3E}">
        <p14:creationId xmlns:p14="http://schemas.microsoft.com/office/powerpoint/2010/main" val="31660471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5A455DEF-BA0F-8D47-97AE-D13D4470334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7D0A36ED-8318-5141-9504-EFC1FB62074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D9CE83CD-EBCE-0249-A84B-DA5E4B2FB6C3}"/>
              </a:ext>
            </a:extLst>
          </p:cNvPr>
          <p:cNvSpPr>
            <a:spLocks noGrp="1" noChangeArrowheads="1"/>
          </p:cNvSpPr>
          <p:nvPr>
            <p:ph type="sldNum" sz="quarter" idx="12"/>
          </p:nvPr>
        </p:nvSpPr>
        <p:spPr>
          <a:ln/>
        </p:spPr>
        <p:txBody>
          <a:bodyPr/>
          <a:lstStyle>
            <a:lvl1pPr>
              <a:defRPr/>
            </a:lvl1pPr>
          </a:lstStyle>
          <a:p>
            <a:pPr>
              <a:defRPr/>
            </a:pPr>
            <a:fld id="{623BD3C3-F4B1-EB4A-9305-2A15BE8E7F34}" type="slidenum">
              <a:rPr lang="en-US" altLang="zh-CN"/>
              <a:pPr>
                <a:defRPr/>
              </a:pPr>
              <a:t>‹#›</a:t>
            </a:fld>
            <a:endParaRPr lang="en-US" altLang="zh-CN"/>
          </a:p>
        </p:txBody>
      </p:sp>
    </p:spTree>
    <p:extLst>
      <p:ext uri="{BB962C8B-B14F-4D97-AF65-F5344CB8AC3E}">
        <p14:creationId xmlns:p14="http://schemas.microsoft.com/office/powerpoint/2010/main" val="170710676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42A25037-C350-B441-A863-99B41CDBDF5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CB108859-88AB-044E-9A68-3FA566E90B2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642333F7-479F-6640-91D1-CB88D343F87D}"/>
              </a:ext>
            </a:extLst>
          </p:cNvPr>
          <p:cNvSpPr>
            <a:spLocks noGrp="1" noChangeArrowheads="1"/>
          </p:cNvSpPr>
          <p:nvPr>
            <p:ph type="sldNum" sz="quarter" idx="12"/>
          </p:nvPr>
        </p:nvSpPr>
        <p:spPr>
          <a:ln/>
        </p:spPr>
        <p:txBody>
          <a:bodyPr/>
          <a:lstStyle>
            <a:lvl1pPr>
              <a:defRPr/>
            </a:lvl1pPr>
          </a:lstStyle>
          <a:p>
            <a:pPr>
              <a:defRPr/>
            </a:pPr>
            <a:fld id="{35DE7C15-0448-1941-8771-BFE83D49985F}" type="slidenum">
              <a:rPr lang="en-US" altLang="zh-CN"/>
              <a:pPr>
                <a:defRPr/>
              </a:pPr>
              <a:t>‹#›</a:t>
            </a:fld>
            <a:endParaRPr lang="en-US" altLang="zh-CN"/>
          </a:p>
        </p:txBody>
      </p:sp>
    </p:spTree>
    <p:extLst>
      <p:ext uri="{BB962C8B-B14F-4D97-AF65-F5344CB8AC3E}">
        <p14:creationId xmlns:p14="http://schemas.microsoft.com/office/powerpoint/2010/main" val="122408702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04CAA3CD-4018-8D4D-B4C1-36316C5A80E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77DD693A-3286-4543-8E5F-6A536227F28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1254C115-2308-C242-A215-181FF79594F5}"/>
              </a:ext>
            </a:extLst>
          </p:cNvPr>
          <p:cNvSpPr>
            <a:spLocks noGrp="1" noChangeArrowheads="1"/>
          </p:cNvSpPr>
          <p:nvPr>
            <p:ph type="sldNum" sz="quarter" idx="12"/>
          </p:nvPr>
        </p:nvSpPr>
        <p:spPr>
          <a:ln/>
        </p:spPr>
        <p:txBody>
          <a:bodyPr/>
          <a:lstStyle>
            <a:lvl1pPr>
              <a:defRPr/>
            </a:lvl1pPr>
          </a:lstStyle>
          <a:p>
            <a:pPr>
              <a:defRPr/>
            </a:pPr>
            <a:fld id="{0C6E737B-57EC-3F46-BC74-686E680CC1F4}" type="slidenum">
              <a:rPr lang="en-US" altLang="zh-CN"/>
              <a:pPr>
                <a:defRPr/>
              </a:pPr>
              <a:t>‹#›</a:t>
            </a:fld>
            <a:endParaRPr lang="en-US" altLang="zh-CN"/>
          </a:p>
        </p:txBody>
      </p:sp>
    </p:spTree>
    <p:extLst>
      <p:ext uri="{BB962C8B-B14F-4D97-AF65-F5344CB8AC3E}">
        <p14:creationId xmlns:p14="http://schemas.microsoft.com/office/powerpoint/2010/main" val="228003616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EA540CE3-C9D2-8D4E-B2C3-A166FBF756C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7B959F13-40C8-5843-AB18-66A1AA42977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FD78DDD7-5F14-C445-8D45-A6CCB8000A87}"/>
              </a:ext>
            </a:extLst>
          </p:cNvPr>
          <p:cNvSpPr>
            <a:spLocks noGrp="1" noChangeArrowheads="1"/>
          </p:cNvSpPr>
          <p:nvPr>
            <p:ph type="sldNum" sz="quarter" idx="12"/>
          </p:nvPr>
        </p:nvSpPr>
        <p:spPr>
          <a:ln/>
        </p:spPr>
        <p:txBody>
          <a:bodyPr/>
          <a:lstStyle>
            <a:lvl1pPr>
              <a:defRPr/>
            </a:lvl1pPr>
          </a:lstStyle>
          <a:p>
            <a:pPr>
              <a:defRPr/>
            </a:pPr>
            <a:fld id="{F29E6761-7714-514C-AB3F-E743B6334E55}" type="slidenum">
              <a:rPr lang="en-US" altLang="zh-CN"/>
              <a:pPr>
                <a:defRPr/>
              </a:pPr>
              <a:t>‹#›</a:t>
            </a:fld>
            <a:endParaRPr lang="en-US" altLang="zh-CN"/>
          </a:p>
        </p:txBody>
      </p:sp>
    </p:spTree>
    <p:extLst>
      <p:ext uri="{BB962C8B-B14F-4D97-AF65-F5344CB8AC3E}">
        <p14:creationId xmlns:p14="http://schemas.microsoft.com/office/powerpoint/2010/main" val="1337697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271099B9-5BB2-5948-89E1-A783962B560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B541EE86-53CD-514A-BA23-171C7B485E2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FB4D0A8A-5319-1C42-A1AD-DD19840B880A}"/>
              </a:ext>
            </a:extLst>
          </p:cNvPr>
          <p:cNvSpPr>
            <a:spLocks noGrp="1" noChangeArrowheads="1"/>
          </p:cNvSpPr>
          <p:nvPr>
            <p:ph type="sldNum" sz="quarter" idx="12"/>
          </p:nvPr>
        </p:nvSpPr>
        <p:spPr>
          <a:ln/>
        </p:spPr>
        <p:txBody>
          <a:bodyPr/>
          <a:lstStyle>
            <a:lvl1pPr>
              <a:defRPr/>
            </a:lvl1pPr>
          </a:lstStyle>
          <a:p>
            <a:pPr>
              <a:defRPr/>
            </a:pPr>
            <a:fld id="{79A00837-EF3C-704C-AA64-05050CCFDA6B}" type="slidenum">
              <a:rPr lang="en-US" altLang="zh-CN"/>
              <a:pPr>
                <a:defRPr/>
              </a:pPr>
              <a:t>‹#›</a:t>
            </a:fld>
            <a:endParaRPr lang="en-US" altLang="zh-CN"/>
          </a:p>
        </p:txBody>
      </p:sp>
    </p:spTree>
    <p:extLst>
      <p:ext uri="{BB962C8B-B14F-4D97-AF65-F5344CB8AC3E}">
        <p14:creationId xmlns:p14="http://schemas.microsoft.com/office/powerpoint/2010/main" val="407504642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627D1267-E841-9940-A732-07920AD9497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147A106C-0243-DA4F-B120-296CA0953ED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857C9256-8251-344D-AB27-5D9A574F9DA2}"/>
              </a:ext>
            </a:extLst>
          </p:cNvPr>
          <p:cNvSpPr>
            <a:spLocks noGrp="1" noChangeArrowheads="1"/>
          </p:cNvSpPr>
          <p:nvPr>
            <p:ph type="sldNum" sz="quarter" idx="12"/>
          </p:nvPr>
        </p:nvSpPr>
        <p:spPr>
          <a:ln/>
        </p:spPr>
        <p:txBody>
          <a:bodyPr/>
          <a:lstStyle>
            <a:lvl1pPr>
              <a:defRPr/>
            </a:lvl1pPr>
          </a:lstStyle>
          <a:p>
            <a:pPr>
              <a:defRPr/>
            </a:pPr>
            <a:fld id="{9E890254-3308-1E4F-A8C4-30F63CA1F001}" type="slidenum">
              <a:rPr lang="en-US" altLang="zh-CN"/>
              <a:pPr>
                <a:defRPr/>
              </a:pPr>
              <a:t>‹#›</a:t>
            </a:fld>
            <a:endParaRPr lang="en-US" altLang="zh-CN"/>
          </a:p>
        </p:txBody>
      </p:sp>
    </p:spTree>
    <p:extLst>
      <p:ext uri="{BB962C8B-B14F-4D97-AF65-F5344CB8AC3E}">
        <p14:creationId xmlns:p14="http://schemas.microsoft.com/office/powerpoint/2010/main" val="322723634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BA683DB5-07F8-DF4D-892C-33660321611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8D7DF220-E8BA-7A45-AB92-EDE08564E6D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E4D6C585-832A-3C42-A162-3DEAA3C8D3A8}"/>
              </a:ext>
            </a:extLst>
          </p:cNvPr>
          <p:cNvSpPr>
            <a:spLocks noGrp="1" noChangeArrowheads="1"/>
          </p:cNvSpPr>
          <p:nvPr>
            <p:ph type="sldNum" sz="quarter" idx="12"/>
          </p:nvPr>
        </p:nvSpPr>
        <p:spPr>
          <a:ln/>
        </p:spPr>
        <p:txBody>
          <a:bodyPr/>
          <a:lstStyle>
            <a:lvl1pPr>
              <a:defRPr/>
            </a:lvl1pPr>
          </a:lstStyle>
          <a:p>
            <a:pPr>
              <a:defRPr/>
            </a:pPr>
            <a:fld id="{7EB4571A-DA06-5344-8297-07C768B39477}" type="slidenum">
              <a:rPr lang="en-US" altLang="zh-CN"/>
              <a:pPr>
                <a:defRPr/>
              </a:pPr>
              <a:t>‹#›</a:t>
            </a:fld>
            <a:endParaRPr lang="en-US" altLang="zh-CN"/>
          </a:p>
        </p:txBody>
      </p:sp>
    </p:spTree>
    <p:extLst>
      <p:ext uri="{BB962C8B-B14F-4D97-AF65-F5344CB8AC3E}">
        <p14:creationId xmlns:p14="http://schemas.microsoft.com/office/powerpoint/2010/main" val="81785578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481BD2B7-8EFB-8F4B-8BB2-5994C254FE1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EDA3BD41-8EC9-2945-A031-70B5D82505C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B3E74246-BF1B-FD43-9C5D-C1A003637ED5}"/>
              </a:ext>
            </a:extLst>
          </p:cNvPr>
          <p:cNvSpPr>
            <a:spLocks noGrp="1" noChangeArrowheads="1"/>
          </p:cNvSpPr>
          <p:nvPr>
            <p:ph type="sldNum" sz="quarter" idx="12"/>
          </p:nvPr>
        </p:nvSpPr>
        <p:spPr>
          <a:ln/>
        </p:spPr>
        <p:txBody>
          <a:bodyPr/>
          <a:lstStyle>
            <a:lvl1pPr>
              <a:defRPr/>
            </a:lvl1pPr>
          </a:lstStyle>
          <a:p>
            <a:pPr>
              <a:defRPr/>
            </a:pPr>
            <a:fld id="{3B6B69D8-A3FF-034E-BB90-AD23AA5FC791}" type="slidenum">
              <a:rPr lang="en-US" altLang="zh-CN"/>
              <a:pPr>
                <a:defRPr/>
              </a:pPr>
              <a:t>‹#›</a:t>
            </a:fld>
            <a:endParaRPr lang="en-US" altLang="zh-CN"/>
          </a:p>
        </p:txBody>
      </p:sp>
    </p:spTree>
    <p:extLst>
      <p:ext uri="{BB962C8B-B14F-4D97-AF65-F5344CB8AC3E}">
        <p14:creationId xmlns:p14="http://schemas.microsoft.com/office/powerpoint/2010/main" val="19884217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1B55310A-1931-0E41-AA7D-47C5E0A92AA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A8B6F166-349D-894E-821A-A9C771251FD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88E6BA89-9F6A-944D-9289-0AAEAF8461C0}"/>
              </a:ext>
            </a:extLst>
          </p:cNvPr>
          <p:cNvSpPr>
            <a:spLocks noGrp="1" noChangeArrowheads="1"/>
          </p:cNvSpPr>
          <p:nvPr>
            <p:ph type="sldNum" sz="quarter" idx="12"/>
          </p:nvPr>
        </p:nvSpPr>
        <p:spPr>
          <a:ln/>
        </p:spPr>
        <p:txBody>
          <a:bodyPr/>
          <a:lstStyle>
            <a:lvl1pPr>
              <a:defRPr/>
            </a:lvl1pPr>
          </a:lstStyle>
          <a:p>
            <a:pPr>
              <a:defRPr/>
            </a:pPr>
            <a:fld id="{87C47178-74D9-284A-B8C5-398FB61AF9EE}" type="slidenum">
              <a:rPr lang="en-US" altLang="zh-CN"/>
              <a:pPr>
                <a:defRPr/>
              </a:pPr>
              <a:t>‹#›</a:t>
            </a:fld>
            <a:endParaRPr lang="en-US" altLang="zh-CN"/>
          </a:p>
        </p:txBody>
      </p:sp>
    </p:spTree>
    <p:extLst>
      <p:ext uri="{BB962C8B-B14F-4D97-AF65-F5344CB8AC3E}">
        <p14:creationId xmlns:p14="http://schemas.microsoft.com/office/powerpoint/2010/main" val="2605835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D51A2914-2908-004A-A938-E056061DE8C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E8935845-E95E-EC42-A8D9-3F510163509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7AF07E37-99CF-CE41-B4A3-9057D6F5DC95}"/>
              </a:ext>
            </a:extLst>
          </p:cNvPr>
          <p:cNvSpPr>
            <a:spLocks noGrp="1" noChangeArrowheads="1"/>
          </p:cNvSpPr>
          <p:nvPr>
            <p:ph type="sldNum" sz="quarter" idx="12"/>
          </p:nvPr>
        </p:nvSpPr>
        <p:spPr>
          <a:ln/>
        </p:spPr>
        <p:txBody>
          <a:bodyPr/>
          <a:lstStyle>
            <a:lvl1pPr>
              <a:defRPr/>
            </a:lvl1pPr>
          </a:lstStyle>
          <a:p>
            <a:pPr>
              <a:defRPr/>
            </a:pPr>
            <a:fld id="{2F315A53-CD3A-2A41-97A1-DF361D3D4D8D}" type="slidenum">
              <a:rPr lang="en-US" altLang="zh-CN"/>
              <a:pPr>
                <a:defRPr/>
              </a:pPr>
              <a:t>‹#›</a:t>
            </a:fld>
            <a:endParaRPr lang="en-US" altLang="zh-CN"/>
          </a:p>
        </p:txBody>
      </p:sp>
    </p:spTree>
    <p:extLst>
      <p:ext uri="{BB962C8B-B14F-4D97-AF65-F5344CB8AC3E}">
        <p14:creationId xmlns:p14="http://schemas.microsoft.com/office/powerpoint/2010/main" val="79060528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AA68CD8F-3557-F948-B997-D7DC26944DC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5505F34C-5B4D-6A4F-AF2B-4034D6DB3C7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A1BE2281-EE67-204E-B498-F1407C441A59}"/>
              </a:ext>
            </a:extLst>
          </p:cNvPr>
          <p:cNvSpPr>
            <a:spLocks noGrp="1" noChangeArrowheads="1"/>
          </p:cNvSpPr>
          <p:nvPr>
            <p:ph type="sldNum" sz="quarter" idx="12"/>
          </p:nvPr>
        </p:nvSpPr>
        <p:spPr>
          <a:ln/>
        </p:spPr>
        <p:txBody>
          <a:bodyPr/>
          <a:lstStyle>
            <a:lvl1pPr>
              <a:defRPr/>
            </a:lvl1pPr>
          </a:lstStyle>
          <a:p>
            <a:pPr>
              <a:defRPr/>
            </a:pPr>
            <a:fld id="{A4AD44FE-3065-3E4D-9BB1-5F14BA6BC988}" type="slidenum">
              <a:rPr lang="en-US" altLang="zh-CN"/>
              <a:pPr>
                <a:defRPr/>
              </a:pPr>
              <a:t>‹#›</a:t>
            </a:fld>
            <a:endParaRPr lang="en-US" altLang="zh-CN"/>
          </a:p>
        </p:txBody>
      </p:sp>
    </p:spTree>
    <p:extLst>
      <p:ext uri="{BB962C8B-B14F-4D97-AF65-F5344CB8AC3E}">
        <p14:creationId xmlns:p14="http://schemas.microsoft.com/office/powerpoint/2010/main" val="174899371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48986487-C0B6-FB4E-9F52-1B97B8E8D95C}"/>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8B874C70-1F1C-5545-AEF1-3CDD181234E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970FBFC5-061C-3E44-9B63-0414A7BC564F}"/>
              </a:ext>
            </a:extLst>
          </p:cNvPr>
          <p:cNvSpPr>
            <a:spLocks noGrp="1" noChangeArrowheads="1"/>
          </p:cNvSpPr>
          <p:nvPr>
            <p:ph type="sldNum" sz="quarter" idx="12"/>
          </p:nvPr>
        </p:nvSpPr>
        <p:spPr>
          <a:ln/>
        </p:spPr>
        <p:txBody>
          <a:bodyPr/>
          <a:lstStyle>
            <a:lvl1pPr>
              <a:defRPr/>
            </a:lvl1pPr>
          </a:lstStyle>
          <a:p>
            <a:pPr>
              <a:defRPr/>
            </a:pPr>
            <a:fld id="{20A6EADD-122E-C141-975B-1084A22C2925}" type="slidenum">
              <a:rPr lang="en-US" altLang="zh-CN"/>
              <a:pPr>
                <a:defRPr/>
              </a:pPr>
              <a:t>‹#›</a:t>
            </a:fld>
            <a:endParaRPr lang="en-US" altLang="zh-CN"/>
          </a:p>
        </p:txBody>
      </p:sp>
    </p:spTree>
    <p:extLst>
      <p:ext uri="{BB962C8B-B14F-4D97-AF65-F5344CB8AC3E}">
        <p14:creationId xmlns:p14="http://schemas.microsoft.com/office/powerpoint/2010/main" val="281227383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16714160-59C9-374B-8E31-2FF5FC7AB21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6DA13FD9-E887-374D-9B3D-05F39F5FB6A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42EAAD03-B9B3-F64D-8D2D-D2554E085AB2}"/>
              </a:ext>
            </a:extLst>
          </p:cNvPr>
          <p:cNvSpPr>
            <a:spLocks noGrp="1" noChangeArrowheads="1"/>
          </p:cNvSpPr>
          <p:nvPr>
            <p:ph type="sldNum" sz="quarter" idx="12"/>
          </p:nvPr>
        </p:nvSpPr>
        <p:spPr>
          <a:ln/>
        </p:spPr>
        <p:txBody>
          <a:bodyPr/>
          <a:lstStyle>
            <a:lvl1pPr>
              <a:defRPr/>
            </a:lvl1pPr>
          </a:lstStyle>
          <a:p>
            <a:pPr>
              <a:defRPr/>
            </a:pPr>
            <a:fld id="{AADB9B80-9234-7749-B480-280D3FCD26BE}" type="slidenum">
              <a:rPr lang="en-US" altLang="zh-CN"/>
              <a:pPr>
                <a:defRPr/>
              </a:pPr>
              <a:t>‹#›</a:t>
            </a:fld>
            <a:endParaRPr lang="en-US" altLang="zh-CN"/>
          </a:p>
        </p:txBody>
      </p:sp>
    </p:spTree>
    <p:extLst>
      <p:ext uri="{BB962C8B-B14F-4D97-AF65-F5344CB8AC3E}">
        <p14:creationId xmlns:p14="http://schemas.microsoft.com/office/powerpoint/2010/main" val="138333537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F0BD7EB1-6572-0142-92AA-10B653DAA13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C031FBF4-F0EA-9640-BF9D-B81DA79EFF9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CAB2018B-3215-E24F-AB5F-99EB0C20BE4E}"/>
              </a:ext>
            </a:extLst>
          </p:cNvPr>
          <p:cNvSpPr>
            <a:spLocks noGrp="1" noChangeArrowheads="1"/>
          </p:cNvSpPr>
          <p:nvPr>
            <p:ph type="sldNum" sz="quarter" idx="12"/>
          </p:nvPr>
        </p:nvSpPr>
        <p:spPr>
          <a:ln/>
        </p:spPr>
        <p:txBody>
          <a:bodyPr/>
          <a:lstStyle>
            <a:lvl1pPr>
              <a:defRPr/>
            </a:lvl1pPr>
          </a:lstStyle>
          <a:p>
            <a:pPr>
              <a:defRPr/>
            </a:pPr>
            <a:fld id="{41CD34B4-22C7-5243-9D9A-472E40AE1225}" type="slidenum">
              <a:rPr lang="en-US" altLang="zh-CN"/>
              <a:pPr>
                <a:defRPr/>
              </a:pPr>
              <a:t>‹#›</a:t>
            </a:fld>
            <a:endParaRPr lang="en-US" altLang="zh-CN"/>
          </a:p>
        </p:txBody>
      </p:sp>
    </p:spTree>
    <p:extLst>
      <p:ext uri="{BB962C8B-B14F-4D97-AF65-F5344CB8AC3E}">
        <p14:creationId xmlns:p14="http://schemas.microsoft.com/office/powerpoint/2010/main" val="253357150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8FB0D017-9DD9-214E-B016-D7B4ABD70C1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ED6A5BE-EB77-CF47-8E6B-30CDA472AD1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1B696B29-D616-3B48-A54E-BD017CA9912A}"/>
              </a:ext>
            </a:extLst>
          </p:cNvPr>
          <p:cNvSpPr>
            <a:spLocks noGrp="1" noChangeArrowheads="1"/>
          </p:cNvSpPr>
          <p:nvPr>
            <p:ph type="sldNum" sz="quarter" idx="12"/>
          </p:nvPr>
        </p:nvSpPr>
        <p:spPr>
          <a:ln/>
        </p:spPr>
        <p:txBody>
          <a:bodyPr/>
          <a:lstStyle>
            <a:lvl1pPr>
              <a:defRPr/>
            </a:lvl1pPr>
          </a:lstStyle>
          <a:p>
            <a:pPr>
              <a:defRPr/>
            </a:pPr>
            <a:fld id="{B4BDA17D-EBC8-BE4B-B610-C168DD27A3B9}" type="slidenum">
              <a:rPr lang="en-US" altLang="zh-CN"/>
              <a:pPr>
                <a:defRPr/>
              </a:pPr>
              <a:t>‹#›</a:t>
            </a:fld>
            <a:endParaRPr lang="en-US" altLang="zh-CN"/>
          </a:p>
        </p:txBody>
      </p:sp>
    </p:spTree>
    <p:extLst>
      <p:ext uri="{BB962C8B-B14F-4D97-AF65-F5344CB8AC3E}">
        <p14:creationId xmlns:p14="http://schemas.microsoft.com/office/powerpoint/2010/main" val="3723660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9CC9CA01-66AA-C347-90D1-068FBA33F24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5607B8C4-0325-D04B-80A6-EFEC5E1993A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9666C44C-7AA7-DD42-A9FC-99A99EA52AFB}"/>
              </a:ext>
            </a:extLst>
          </p:cNvPr>
          <p:cNvSpPr>
            <a:spLocks noGrp="1" noChangeArrowheads="1"/>
          </p:cNvSpPr>
          <p:nvPr>
            <p:ph type="sldNum" sz="quarter" idx="12"/>
          </p:nvPr>
        </p:nvSpPr>
        <p:spPr>
          <a:ln/>
        </p:spPr>
        <p:txBody>
          <a:bodyPr/>
          <a:lstStyle>
            <a:lvl1pPr>
              <a:defRPr/>
            </a:lvl1pPr>
          </a:lstStyle>
          <a:p>
            <a:pPr>
              <a:defRPr/>
            </a:pPr>
            <a:fld id="{5D51A300-4B14-8A40-A894-F479553DC502}" type="slidenum">
              <a:rPr lang="en-US" altLang="zh-CN"/>
              <a:pPr>
                <a:defRPr/>
              </a:pPr>
              <a:t>‹#›</a:t>
            </a:fld>
            <a:endParaRPr lang="en-US" altLang="zh-CN"/>
          </a:p>
        </p:txBody>
      </p:sp>
    </p:spTree>
    <p:extLst>
      <p:ext uri="{BB962C8B-B14F-4D97-AF65-F5344CB8AC3E}">
        <p14:creationId xmlns:p14="http://schemas.microsoft.com/office/powerpoint/2010/main" val="78213144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3F7D4A68-ACB5-A748-AFB7-6065594B9DEC}"/>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BF1CF581-30F9-4246-9430-E8E7E41D0DA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05FD7A35-6245-6444-8519-72ED751824B2}"/>
              </a:ext>
            </a:extLst>
          </p:cNvPr>
          <p:cNvSpPr>
            <a:spLocks noGrp="1" noChangeArrowheads="1"/>
          </p:cNvSpPr>
          <p:nvPr>
            <p:ph type="sldNum" sz="quarter" idx="12"/>
          </p:nvPr>
        </p:nvSpPr>
        <p:spPr>
          <a:ln/>
        </p:spPr>
        <p:txBody>
          <a:bodyPr/>
          <a:lstStyle>
            <a:lvl1pPr>
              <a:defRPr/>
            </a:lvl1pPr>
          </a:lstStyle>
          <a:p>
            <a:pPr>
              <a:defRPr/>
            </a:pPr>
            <a:fld id="{EB5FF145-ACB7-A043-9A69-28088DA85E3C}" type="slidenum">
              <a:rPr lang="en-US" altLang="zh-CN"/>
              <a:pPr>
                <a:defRPr/>
              </a:pPr>
              <a:t>‹#›</a:t>
            </a:fld>
            <a:endParaRPr lang="en-US" altLang="zh-CN"/>
          </a:p>
        </p:txBody>
      </p:sp>
    </p:spTree>
    <p:extLst>
      <p:ext uri="{BB962C8B-B14F-4D97-AF65-F5344CB8AC3E}">
        <p14:creationId xmlns:p14="http://schemas.microsoft.com/office/powerpoint/2010/main" val="374360005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0F238C6D-DC39-3A47-85D9-3886762E5EC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0A9C9D1B-2E74-C548-BC75-2C076C8E60C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C64BBBF1-E62F-6E4F-8043-19904C8A6FC1}"/>
              </a:ext>
            </a:extLst>
          </p:cNvPr>
          <p:cNvSpPr>
            <a:spLocks noGrp="1" noChangeArrowheads="1"/>
          </p:cNvSpPr>
          <p:nvPr>
            <p:ph type="sldNum" sz="quarter" idx="12"/>
          </p:nvPr>
        </p:nvSpPr>
        <p:spPr>
          <a:ln/>
        </p:spPr>
        <p:txBody>
          <a:bodyPr/>
          <a:lstStyle>
            <a:lvl1pPr>
              <a:defRPr/>
            </a:lvl1pPr>
          </a:lstStyle>
          <a:p>
            <a:pPr>
              <a:defRPr/>
            </a:pPr>
            <a:fld id="{6C97BAB6-DDB1-5545-B8F3-3D706B34C172}" type="slidenum">
              <a:rPr lang="en-US" altLang="zh-CN"/>
              <a:pPr>
                <a:defRPr/>
              </a:pPr>
              <a:t>‹#›</a:t>
            </a:fld>
            <a:endParaRPr lang="en-US" altLang="zh-CN"/>
          </a:p>
        </p:txBody>
      </p:sp>
    </p:spTree>
    <p:extLst>
      <p:ext uri="{BB962C8B-B14F-4D97-AF65-F5344CB8AC3E}">
        <p14:creationId xmlns:p14="http://schemas.microsoft.com/office/powerpoint/2010/main" val="98676634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7467E969-CB44-4A4F-9501-06BAC804D99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78C1513F-692E-9D42-93B5-013E25EFC99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4A5BC4CD-06CC-8640-9075-9C440F590422}"/>
              </a:ext>
            </a:extLst>
          </p:cNvPr>
          <p:cNvSpPr>
            <a:spLocks noGrp="1" noChangeArrowheads="1"/>
          </p:cNvSpPr>
          <p:nvPr>
            <p:ph type="sldNum" sz="quarter" idx="12"/>
          </p:nvPr>
        </p:nvSpPr>
        <p:spPr>
          <a:ln/>
        </p:spPr>
        <p:txBody>
          <a:bodyPr/>
          <a:lstStyle>
            <a:lvl1pPr>
              <a:defRPr/>
            </a:lvl1pPr>
          </a:lstStyle>
          <a:p>
            <a:pPr>
              <a:defRPr/>
            </a:pPr>
            <a:fld id="{8C5FC2DC-12D5-8947-8677-63F0987D0AEA}" type="slidenum">
              <a:rPr lang="en-US" altLang="zh-CN"/>
              <a:pPr>
                <a:defRPr/>
              </a:pPr>
              <a:t>‹#›</a:t>
            </a:fld>
            <a:endParaRPr lang="en-US" altLang="zh-CN"/>
          </a:p>
        </p:txBody>
      </p:sp>
    </p:spTree>
    <p:extLst>
      <p:ext uri="{BB962C8B-B14F-4D97-AF65-F5344CB8AC3E}">
        <p14:creationId xmlns:p14="http://schemas.microsoft.com/office/powerpoint/2010/main" val="398966611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37BD18C-80EA-2740-B04F-33662BBA100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26D281E7-73EB-7147-B321-8F5DE3DEAC3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4D9B32DC-01BB-A94C-8C07-508AE21FE55E}"/>
              </a:ext>
            </a:extLst>
          </p:cNvPr>
          <p:cNvSpPr>
            <a:spLocks noGrp="1" noChangeArrowheads="1"/>
          </p:cNvSpPr>
          <p:nvPr>
            <p:ph type="sldNum" sz="quarter" idx="12"/>
          </p:nvPr>
        </p:nvSpPr>
        <p:spPr>
          <a:ln/>
        </p:spPr>
        <p:txBody>
          <a:bodyPr/>
          <a:lstStyle>
            <a:lvl1pPr>
              <a:defRPr/>
            </a:lvl1pPr>
          </a:lstStyle>
          <a:p>
            <a:pPr>
              <a:defRPr/>
            </a:pPr>
            <a:fld id="{509ECA6C-E1AC-DA43-A81B-6C0E82511221}" type="slidenum">
              <a:rPr lang="en-US" altLang="zh-CN"/>
              <a:pPr>
                <a:defRPr/>
              </a:pPr>
              <a:t>‹#›</a:t>
            </a:fld>
            <a:endParaRPr lang="en-US" altLang="zh-CN"/>
          </a:p>
        </p:txBody>
      </p:sp>
    </p:spTree>
    <p:extLst>
      <p:ext uri="{BB962C8B-B14F-4D97-AF65-F5344CB8AC3E}">
        <p14:creationId xmlns:p14="http://schemas.microsoft.com/office/powerpoint/2010/main" val="339903138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CFD6973B-1CC6-BE4D-B506-8B4C3F347C4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B4E17BAB-00AE-8A4A-B3B4-95A76DF88A2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9D002D53-5545-8B4A-A6F1-1323C6267E1A}"/>
              </a:ext>
            </a:extLst>
          </p:cNvPr>
          <p:cNvSpPr>
            <a:spLocks noGrp="1" noChangeArrowheads="1"/>
          </p:cNvSpPr>
          <p:nvPr>
            <p:ph type="sldNum" sz="quarter" idx="12"/>
          </p:nvPr>
        </p:nvSpPr>
        <p:spPr>
          <a:ln/>
        </p:spPr>
        <p:txBody>
          <a:bodyPr/>
          <a:lstStyle>
            <a:lvl1pPr>
              <a:defRPr/>
            </a:lvl1pPr>
          </a:lstStyle>
          <a:p>
            <a:pPr>
              <a:defRPr/>
            </a:pPr>
            <a:fld id="{4BEAACAA-D8EE-4142-BB4D-1CA0C0FEC9CC}" type="slidenum">
              <a:rPr lang="en-US" altLang="zh-CN"/>
              <a:pPr>
                <a:defRPr/>
              </a:pPr>
              <a:t>‹#›</a:t>
            </a:fld>
            <a:endParaRPr lang="en-US" altLang="zh-CN"/>
          </a:p>
        </p:txBody>
      </p:sp>
    </p:spTree>
    <p:extLst>
      <p:ext uri="{BB962C8B-B14F-4D97-AF65-F5344CB8AC3E}">
        <p14:creationId xmlns:p14="http://schemas.microsoft.com/office/powerpoint/2010/main" val="389407422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69284AA0-0DDB-204D-9604-76668CA9AE5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7F5F9DFC-86F1-524E-9960-3ECEB61F158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8E7FCC9B-9F23-AF43-BBDA-A0F79C6B060D}"/>
              </a:ext>
            </a:extLst>
          </p:cNvPr>
          <p:cNvSpPr>
            <a:spLocks noGrp="1" noChangeArrowheads="1"/>
          </p:cNvSpPr>
          <p:nvPr>
            <p:ph type="sldNum" sz="quarter" idx="12"/>
          </p:nvPr>
        </p:nvSpPr>
        <p:spPr>
          <a:ln/>
        </p:spPr>
        <p:txBody>
          <a:bodyPr/>
          <a:lstStyle>
            <a:lvl1pPr>
              <a:defRPr/>
            </a:lvl1pPr>
          </a:lstStyle>
          <a:p>
            <a:pPr>
              <a:defRPr/>
            </a:pPr>
            <a:fld id="{AB9D3860-5F7E-8F49-8891-7387FC94A728}" type="slidenum">
              <a:rPr lang="en-US" altLang="zh-CN"/>
              <a:pPr>
                <a:defRPr/>
              </a:pPr>
              <a:t>‹#›</a:t>
            </a:fld>
            <a:endParaRPr lang="en-US" altLang="zh-CN"/>
          </a:p>
        </p:txBody>
      </p:sp>
    </p:spTree>
    <p:extLst>
      <p:ext uri="{BB962C8B-B14F-4D97-AF65-F5344CB8AC3E}">
        <p14:creationId xmlns:p14="http://schemas.microsoft.com/office/powerpoint/2010/main" val="24056967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EA1D9908-0C16-5C43-AB3F-4542C6C6809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705E7F9A-9DBE-3C4A-9F84-3AF8AD351A7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4CA0F2F0-9E09-EA41-B406-E0FC15F7BEFD}"/>
              </a:ext>
            </a:extLst>
          </p:cNvPr>
          <p:cNvSpPr>
            <a:spLocks noGrp="1" noChangeArrowheads="1"/>
          </p:cNvSpPr>
          <p:nvPr>
            <p:ph type="sldNum" sz="quarter" idx="12"/>
          </p:nvPr>
        </p:nvSpPr>
        <p:spPr>
          <a:ln/>
        </p:spPr>
        <p:txBody>
          <a:bodyPr/>
          <a:lstStyle>
            <a:lvl1pPr>
              <a:defRPr/>
            </a:lvl1pPr>
          </a:lstStyle>
          <a:p>
            <a:pPr>
              <a:defRPr/>
            </a:pPr>
            <a:fld id="{4793F08E-4EFA-0343-8441-BC3814B2F165}" type="slidenum">
              <a:rPr lang="en-US" altLang="zh-CN"/>
              <a:pPr>
                <a:defRPr/>
              </a:pPr>
              <a:t>‹#›</a:t>
            </a:fld>
            <a:endParaRPr lang="en-US" altLang="zh-CN"/>
          </a:p>
        </p:txBody>
      </p:sp>
    </p:spTree>
    <p:extLst>
      <p:ext uri="{BB962C8B-B14F-4D97-AF65-F5344CB8AC3E}">
        <p14:creationId xmlns:p14="http://schemas.microsoft.com/office/powerpoint/2010/main" val="319051102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3A90175E-9FF6-9548-9BB0-B10C4D425EF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458643E6-91F2-F84A-A35D-53D07FCAD43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9A86E5BC-A576-3C4B-82FF-D25A1589E6D8}"/>
              </a:ext>
            </a:extLst>
          </p:cNvPr>
          <p:cNvSpPr>
            <a:spLocks noGrp="1" noChangeArrowheads="1"/>
          </p:cNvSpPr>
          <p:nvPr>
            <p:ph type="sldNum" sz="quarter" idx="12"/>
          </p:nvPr>
        </p:nvSpPr>
        <p:spPr>
          <a:ln/>
        </p:spPr>
        <p:txBody>
          <a:bodyPr/>
          <a:lstStyle>
            <a:lvl1pPr>
              <a:defRPr/>
            </a:lvl1pPr>
          </a:lstStyle>
          <a:p>
            <a:pPr>
              <a:defRPr/>
            </a:pPr>
            <a:fld id="{7480C93D-6DFD-CD40-B140-906F33D43811}" type="slidenum">
              <a:rPr lang="en-US" altLang="zh-CN"/>
              <a:pPr>
                <a:defRPr/>
              </a:pPr>
              <a:t>‹#›</a:t>
            </a:fld>
            <a:endParaRPr lang="en-US" altLang="zh-CN"/>
          </a:p>
        </p:txBody>
      </p:sp>
    </p:spTree>
    <p:extLst>
      <p:ext uri="{BB962C8B-B14F-4D97-AF65-F5344CB8AC3E}">
        <p14:creationId xmlns:p14="http://schemas.microsoft.com/office/powerpoint/2010/main" val="3651173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E4035EB3-2178-4343-9499-C7DF9747885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B1914199-0E3C-9D4E-B05A-E3B413D2267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869E9089-D8CD-1143-A1EA-B8C2909AC075}"/>
              </a:ext>
            </a:extLst>
          </p:cNvPr>
          <p:cNvSpPr>
            <a:spLocks noGrp="1" noChangeArrowheads="1"/>
          </p:cNvSpPr>
          <p:nvPr>
            <p:ph type="sldNum" sz="quarter" idx="12"/>
          </p:nvPr>
        </p:nvSpPr>
        <p:spPr>
          <a:ln/>
        </p:spPr>
        <p:txBody>
          <a:bodyPr/>
          <a:lstStyle>
            <a:lvl1pPr>
              <a:defRPr/>
            </a:lvl1pPr>
          </a:lstStyle>
          <a:p>
            <a:pPr>
              <a:defRPr/>
            </a:pPr>
            <a:fld id="{8278D9A1-A810-1F4A-AC23-AC80BB7B024D}" type="slidenum">
              <a:rPr lang="en-US" altLang="zh-CN"/>
              <a:pPr>
                <a:defRPr/>
              </a:pPr>
              <a:t>‹#›</a:t>
            </a:fld>
            <a:endParaRPr lang="en-US" altLang="zh-CN"/>
          </a:p>
        </p:txBody>
      </p:sp>
    </p:spTree>
    <p:extLst>
      <p:ext uri="{BB962C8B-B14F-4D97-AF65-F5344CB8AC3E}">
        <p14:creationId xmlns:p14="http://schemas.microsoft.com/office/powerpoint/2010/main" val="275157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479B6BAE-817C-0547-A717-E584D6E089F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299423F5-74CA-A549-9482-C7D129B0640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050435FE-7B67-0D47-8E6D-1A2F8C5B5A6A}"/>
              </a:ext>
            </a:extLst>
          </p:cNvPr>
          <p:cNvSpPr>
            <a:spLocks noGrp="1" noChangeArrowheads="1"/>
          </p:cNvSpPr>
          <p:nvPr>
            <p:ph type="sldNum" sz="quarter" idx="12"/>
          </p:nvPr>
        </p:nvSpPr>
        <p:spPr>
          <a:ln/>
        </p:spPr>
        <p:txBody>
          <a:bodyPr/>
          <a:lstStyle>
            <a:lvl1pPr>
              <a:defRPr/>
            </a:lvl1pPr>
          </a:lstStyle>
          <a:p>
            <a:pPr>
              <a:defRPr/>
            </a:pPr>
            <a:fld id="{92303599-F34D-5E4D-9CA0-E999E95C23DA}" type="slidenum">
              <a:rPr lang="en-US" altLang="zh-CN"/>
              <a:pPr>
                <a:defRPr/>
              </a:pPr>
              <a:t>‹#›</a:t>
            </a:fld>
            <a:endParaRPr lang="en-US" altLang="zh-CN"/>
          </a:p>
        </p:txBody>
      </p:sp>
    </p:spTree>
    <p:extLst>
      <p:ext uri="{BB962C8B-B14F-4D97-AF65-F5344CB8AC3E}">
        <p14:creationId xmlns:p14="http://schemas.microsoft.com/office/powerpoint/2010/main" val="3714795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FE046BC8-5FB8-D945-853A-7D79378C672D}"/>
              </a:ext>
            </a:extLst>
          </p:cNvPr>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7647F482-BAFB-5D48-BA76-236D6CA3D136}"/>
              </a:ext>
            </a:extLst>
          </p:cNvPr>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7FAE9815-9C3D-364B-ADAE-7CB46ADE1AC7}"/>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mn-lt"/>
                <a:ea typeface="宋体" pitchFamily="2" charset="-122"/>
              </a:defRPr>
            </a:lvl1pPr>
          </a:lstStyle>
          <a:p>
            <a:pPr>
              <a:defRPr/>
            </a:pPr>
            <a:endParaRPr lang="en-US" altLang="zh-CN"/>
          </a:p>
        </p:txBody>
      </p:sp>
      <p:sp>
        <p:nvSpPr>
          <p:cNvPr id="1029" name="Rectangle 5">
            <a:extLst>
              <a:ext uri="{FF2B5EF4-FFF2-40B4-BE49-F238E27FC236}">
                <a16:creationId xmlns:a16="http://schemas.microsoft.com/office/drawing/2014/main" id="{6A8AFA95-527A-C64E-8579-2B578E7AFF83}"/>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mn-lt"/>
                <a:ea typeface="宋体" pitchFamily="2" charset="-122"/>
              </a:defRPr>
            </a:lvl1pPr>
          </a:lstStyle>
          <a:p>
            <a:pPr>
              <a:defRPr/>
            </a:pPr>
            <a:endParaRPr lang="en-US" altLang="zh-CN"/>
          </a:p>
        </p:txBody>
      </p:sp>
      <p:sp>
        <p:nvSpPr>
          <p:cNvPr id="1030" name="Rectangle 6">
            <a:extLst>
              <a:ext uri="{FF2B5EF4-FFF2-40B4-BE49-F238E27FC236}">
                <a16:creationId xmlns:a16="http://schemas.microsoft.com/office/drawing/2014/main" id="{95224D24-1E9F-5B43-8B3C-BFFD22AC6299}"/>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atin typeface="Verdana" panose="020B0604030504040204" pitchFamily="34" charset="0"/>
              </a:defRPr>
            </a:lvl1pPr>
          </a:lstStyle>
          <a:p>
            <a:pPr>
              <a:defRPr/>
            </a:pPr>
            <a:fld id="{1ABA99CB-60F3-614A-A20E-8425A50DCE21}" type="slidenum">
              <a:rPr lang="en-US" altLang="zh-CN"/>
              <a:pPr>
                <a:defRPr/>
              </a:pPr>
              <a:t>‹#›</a:t>
            </a:fld>
            <a:endParaRPr lang="en-US" altLang="zh-CN"/>
          </a:p>
        </p:txBody>
      </p:sp>
    </p:spTree>
    <p:extLst>
      <p:ext uri="{BB962C8B-B14F-4D97-AF65-F5344CB8AC3E}">
        <p14:creationId xmlns:p14="http://schemas.microsoft.com/office/powerpoint/2010/main" val="2670964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ea typeface="宋体"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ea typeface="宋体"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Verdana" panose="020B0604030504040204" pitchFamily="34" charset="0"/>
              </a:defRPr>
            </a:lvl1pPr>
          </a:lstStyle>
          <a:p>
            <a:fld id="{F7F7FDB2-3292-4D32-A6B3-A0FBE55C7081}" type="slidenum">
              <a:rPr lang="en-US" altLang="zh-CN"/>
              <a:pPr/>
              <a:t>‹#›</a:t>
            </a:fld>
            <a:endParaRPr lang="en-US" altLang="zh-CN"/>
          </a:p>
        </p:txBody>
      </p:sp>
    </p:spTree>
    <p:extLst>
      <p:ext uri="{BB962C8B-B14F-4D97-AF65-F5344CB8AC3E}">
        <p14:creationId xmlns:p14="http://schemas.microsoft.com/office/powerpoint/2010/main" val="42385423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EEB8713-D5EB-BD4C-9B49-3DE40FFB9386}"/>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8C13AD8D-BCAA-9445-A746-0E9BF2406A10}"/>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5ED9D31E-1130-2B4D-A435-FEFDC64FBE25}"/>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latin typeface="Arial" charset="0"/>
              </a:defRPr>
            </a:lvl1pPr>
          </a:lstStyle>
          <a:p>
            <a:pPr>
              <a:defRPr/>
            </a:pPr>
            <a:endParaRPr lang="en-US" altLang="zh-CN"/>
          </a:p>
        </p:txBody>
      </p:sp>
      <p:sp>
        <p:nvSpPr>
          <p:cNvPr id="1029" name="Rectangle 5">
            <a:extLst>
              <a:ext uri="{FF2B5EF4-FFF2-40B4-BE49-F238E27FC236}">
                <a16:creationId xmlns:a16="http://schemas.microsoft.com/office/drawing/2014/main" id="{D74492C8-A49F-7545-960D-E05205C3B9D2}"/>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latin typeface="Arial" charset="0"/>
              </a:defRPr>
            </a:lvl1pPr>
          </a:lstStyle>
          <a:p>
            <a:pPr>
              <a:defRPr/>
            </a:pPr>
            <a:endParaRPr lang="en-US" altLang="zh-CN"/>
          </a:p>
        </p:txBody>
      </p:sp>
      <p:sp>
        <p:nvSpPr>
          <p:cNvPr id="1030" name="Rectangle 6">
            <a:extLst>
              <a:ext uri="{FF2B5EF4-FFF2-40B4-BE49-F238E27FC236}">
                <a16:creationId xmlns:a16="http://schemas.microsoft.com/office/drawing/2014/main" id="{5D76E6C1-86CC-DD4B-BB81-36C070CFAEED}"/>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lvl1pPr>
          </a:lstStyle>
          <a:p>
            <a:pPr>
              <a:defRPr/>
            </a:pPr>
            <a:fld id="{FDEE6BDF-8890-BB4F-A3BA-D4571A96E746}" type="slidenum">
              <a:rPr lang="en-US" altLang="zh-CN"/>
              <a:pPr>
                <a:defRPr/>
              </a:pPr>
              <a:t>‹#›</a:t>
            </a:fld>
            <a:endParaRPr lang="en-US" altLang="zh-CN"/>
          </a:p>
        </p:txBody>
      </p:sp>
    </p:spTree>
    <p:extLst>
      <p:ext uri="{BB962C8B-B14F-4D97-AF65-F5344CB8AC3E}">
        <p14:creationId xmlns:p14="http://schemas.microsoft.com/office/powerpoint/2010/main" val="232739955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B4BE11FA-D48A-BE4C-AD84-49D8B3F4AE7F}"/>
              </a:ext>
            </a:extLst>
          </p:cNvPr>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F021ABD2-2231-BC40-A416-F2DE67C340D0}"/>
              </a:ext>
            </a:extLst>
          </p:cNvPr>
          <p:cNvSpPr>
            <a:spLocks noGrp="1" noChangeArrowheads="1"/>
          </p:cNvSpPr>
          <p:nvPr>
            <p:ph type="body" idx="1"/>
          </p:nvPr>
        </p:nvSpPr>
        <p:spPr bwMode="auto">
          <a:xfrm>
            <a:off x="457200" y="1600200"/>
            <a:ext cx="8686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963CE08E-28B3-FC4D-84C7-5007094F220A}"/>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mn-lt"/>
                <a:ea typeface="宋体" pitchFamily="2" charset="-122"/>
              </a:defRPr>
            </a:lvl1pPr>
          </a:lstStyle>
          <a:p>
            <a:pPr>
              <a:defRPr/>
            </a:pPr>
            <a:endParaRPr lang="en-US" altLang="zh-CN"/>
          </a:p>
        </p:txBody>
      </p:sp>
      <p:sp>
        <p:nvSpPr>
          <p:cNvPr id="1029" name="Rectangle 5">
            <a:extLst>
              <a:ext uri="{FF2B5EF4-FFF2-40B4-BE49-F238E27FC236}">
                <a16:creationId xmlns:a16="http://schemas.microsoft.com/office/drawing/2014/main" id="{0637C17F-641D-4641-975E-E6AE5E46BD1E}"/>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mn-lt"/>
                <a:ea typeface="宋体" pitchFamily="2" charset="-122"/>
              </a:defRPr>
            </a:lvl1pPr>
          </a:lstStyle>
          <a:p>
            <a:pPr>
              <a:defRPr/>
            </a:pPr>
            <a:endParaRPr lang="en-US" altLang="zh-CN"/>
          </a:p>
        </p:txBody>
      </p:sp>
      <p:sp>
        <p:nvSpPr>
          <p:cNvPr id="1030" name="Rectangle 6">
            <a:extLst>
              <a:ext uri="{FF2B5EF4-FFF2-40B4-BE49-F238E27FC236}">
                <a16:creationId xmlns:a16="http://schemas.microsoft.com/office/drawing/2014/main" id="{5974A53A-A5A7-6B4F-8114-B7842168E720}"/>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atin typeface="Verdana" panose="020B0604030504040204" pitchFamily="34" charset="0"/>
              </a:defRPr>
            </a:lvl1pPr>
          </a:lstStyle>
          <a:p>
            <a:pPr>
              <a:defRPr/>
            </a:pPr>
            <a:fld id="{65C37938-CC9E-0E42-8982-B2613A78685F}" type="slidenum">
              <a:rPr lang="en-US" altLang="zh-CN"/>
              <a:pPr>
                <a:defRPr/>
              </a:pPr>
              <a:t>‹#›</a:t>
            </a:fld>
            <a:endParaRPr lang="en-US" altLang="zh-CN"/>
          </a:p>
        </p:txBody>
      </p:sp>
    </p:spTree>
    <p:extLst>
      <p:ext uri="{BB962C8B-B14F-4D97-AF65-F5344CB8AC3E}">
        <p14:creationId xmlns:p14="http://schemas.microsoft.com/office/powerpoint/2010/main" val="313834923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2E5AD4B1-963A-C84F-07ED-40018AC21D98}"/>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DD7E78D0-448F-9605-59EA-CF72A9E36AC2}"/>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50CCCB6A-770C-0EA2-D79C-409C474DD34A}"/>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latin typeface="Arial" charset="0"/>
              </a:defRPr>
            </a:lvl1pPr>
          </a:lstStyle>
          <a:p>
            <a:pPr>
              <a:defRPr/>
            </a:pPr>
            <a:endParaRPr lang="en-US" altLang="zh-CN"/>
          </a:p>
        </p:txBody>
      </p:sp>
      <p:sp>
        <p:nvSpPr>
          <p:cNvPr id="1029" name="Rectangle 5">
            <a:extLst>
              <a:ext uri="{FF2B5EF4-FFF2-40B4-BE49-F238E27FC236}">
                <a16:creationId xmlns:a16="http://schemas.microsoft.com/office/drawing/2014/main" id="{9DC3BE86-83C0-FA82-A3F7-91AA85B1F0F8}"/>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latin typeface="Arial" charset="0"/>
              </a:defRPr>
            </a:lvl1pPr>
          </a:lstStyle>
          <a:p>
            <a:pPr>
              <a:defRPr/>
            </a:pPr>
            <a:endParaRPr lang="en-US" altLang="zh-CN"/>
          </a:p>
        </p:txBody>
      </p:sp>
      <p:sp>
        <p:nvSpPr>
          <p:cNvPr id="1030" name="Rectangle 6">
            <a:extLst>
              <a:ext uri="{FF2B5EF4-FFF2-40B4-BE49-F238E27FC236}">
                <a16:creationId xmlns:a16="http://schemas.microsoft.com/office/drawing/2014/main" id="{B580BB82-54C5-AAEA-5A2F-764AD632FEB8}"/>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lvl1pPr>
          </a:lstStyle>
          <a:p>
            <a:pPr>
              <a:defRPr/>
            </a:pPr>
            <a:fld id="{F7FCE3D9-FF14-C64C-8E36-FE782BD13C85}" type="slidenum">
              <a:rPr lang="en-US" altLang="zh-CN"/>
              <a:pPr>
                <a:defRPr/>
              </a:pPr>
              <a:t>‹#›</a:t>
            </a:fld>
            <a:endParaRPr lang="en-US" altLang="zh-CN"/>
          </a:p>
        </p:txBody>
      </p:sp>
    </p:spTree>
    <p:extLst>
      <p:ext uri="{BB962C8B-B14F-4D97-AF65-F5344CB8AC3E}">
        <p14:creationId xmlns:p14="http://schemas.microsoft.com/office/powerpoint/2010/main" val="1271554014"/>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654A3459-30D1-F44E-A220-D7BD24603162}"/>
              </a:ext>
            </a:extLst>
          </p:cNvPr>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5E0EDFA8-3C94-964B-B27C-99C30514FB64}"/>
              </a:ext>
            </a:extLst>
          </p:cNvPr>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1C65347C-84DB-2345-8743-8717CE14276E}"/>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mn-lt"/>
              </a:defRPr>
            </a:lvl1pPr>
          </a:lstStyle>
          <a:p>
            <a:pPr>
              <a:defRPr/>
            </a:pPr>
            <a:endParaRPr lang="en-US" altLang="zh-CN"/>
          </a:p>
        </p:txBody>
      </p:sp>
      <p:sp>
        <p:nvSpPr>
          <p:cNvPr id="1029" name="Rectangle 5">
            <a:extLst>
              <a:ext uri="{FF2B5EF4-FFF2-40B4-BE49-F238E27FC236}">
                <a16:creationId xmlns:a16="http://schemas.microsoft.com/office/drawing/2014/main" id="{1526370C-2D2B-8940-9E3B-EDBF259FDCEC}"/>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mn-lt"/>
              </a:defRPr>
            </a:lvl1pPr>
          </a:lstStyle>
          <a:p>
            <a:pPr>
              <a:defRPr/>
            </a:pPr>
            <a:endParaRPr lang="en-US" altLang="zh-CN"/>
          </a:p>
        </p:txBody>
      </p:sp>
      <p:sp>
        <p:nvSpPr>
          <p:cNvPr id="1030" name="Rectangle 6">
            <a:extLst>
              <a:ext uri="{FF2B5EF4-FFF2-40B4-BE49-F238E27FC236}">
                <a16:creationId xmlns:a16="http://schemas.microsoft.com/office/drawing/2014/main" id="{B01A226B-848E-E448-8D61-E32250789252}"/>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atin typeface="Verdana" panose="020B0604030504040204" pitchFamily="34" charset="0"/>
              </a:defRPr>
            </a:lvl1pPr>
          </a:lstStyle>
          <a:p>
            <a:pPr>
              <a:defRPr/>
            </a:pPr>
            <a:fld id="{EA83593B-2DAF-0842-9FD7-026E142C0B62}" type="slidenum">
              <a:rPr lang="en-US" altLang="zh-CN"/>
              <a:pPr>
                <a:defRPr/>
              </a:pPr>
              <a:t>‹#›</a:t>
            </a:fld>
            <a:endParaRPr lang="en-US" altLang="zh-CN"/>
          </a:p>
        </p:txBody>
      </p:sp>
    </p:spTree>
    <p:extLst>
      <p:ext uri="{BB962C8B-B14F-4D97-AF65-F5344CB8AC3E}">
        <p14:creationId xmlns:p14="http://schemas.microsoft.com/office/powerpoint/2010/main" val="1311723332"/>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E07AE885-C2F9-E844-BE95-22528F9F1FCE}"/>
              </a:ext>
            </a:extLst>
          </p:cNvPr>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27FBD474-1990-5A46-95DB-A2010DD1C9E9}"/>
              </a:ext>
            </a:extLst>
          </p:cNvPr>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B11EA8C2-5310-484B-A02B-A1599C6C1520}"/>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mn-lt"/>
                <a:ea typeface="宋体" charset="-122"/>
              </a:defRPr>
            </a:lvl1pPr>
          </a:lstStyle>
          <a:p>
            <a:pPr>
              <a:defRPr/>
            </a:pPr>
            <a:endParaRPr lang="en-US" altLang="zh-CN"/>
          </a:p>
        </p:txBody>
      </p:sp>
      <p:sp>
        <p:nvSpPr>
          <p:cNvPr id="1029" name="Rectangle 5">
            <a:extLst>
              <a:ext uri="{FF2B5EF4-FFF2-40B4-BE49-F238E27FC236}">
                <a16:creationId xmlns:a16="http://schemas.microsoft.com/office/drawing/2014/main" id="{C851392B-3F75-8447-AA58-EF95A3B6A064}"/>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mn-lt"/>
                <a:ea typeface="宋体" charset="-122"/>
              </a:defRPr>
            </a:lvl1pPr>
          </a:lstStyle>
          <a:p>
            <a:pPr>
              <a:defRPr/>
            </a:pPr>
            <a:endParaRPr lang="en-US" altLang="zh-CN"/>
          </a:p>
        </p:txBody>
      </p:sp>
      <p:sp>
        <p:nvSpPr>
          <p:cNvPr id="1030" name="Rectangle 6">
            <a:extLst>
              <a:ext uri="{FF2B5EF4-FFF2-40B4-BE49-F238E27FC236}">
                <a16:creationId xmlns:a16="http://schemas.microsoft.com/office/drawing/2014/main" id="{5AB0C40D-513D-6846-9196-7760DBDF7450}"/>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atin typeface="Verdana" panose="020B0604030504040204" pitchFamily="34" charset="0"/>
              </a:defRPr>
            </a:lvl1pPr>
          </a:lstStyle>
          <a:p>
            <a:pPr>
              <a:defRPr/>
            </a:pPr>
            <a:fld id="{C1027BBF-2C4A-7E47-B402-86D1730565A3}" type="slidenum">
              <a:rPr lang="en-US" altLang="zh-CN"/>
              <a:pPr>
                <a:defRPr/>
              </a:pPr>
              <a:t>‹#›</a:t>
            </a:fld>
            <a:endParaRPr lang="en-US" altLang="zh-CN"/>
          </a:p>
        </p:txBody>
      </p:sp>
    </p:spTree>
    <p:extLst>
      <p:ext uri="{BB962C8B-B14F-4D97-AF65-F5344CB8AC3E}">
        <p14:creationId xmlns:p14="http://schemas.microsoft.com/office/powerpoint/2010/main" val="2551756399"/>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4.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4.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3.xml"/><Relationship Id="rId1" Type="http://schemas.openxmlformats.org/officeDocument/2006/relationships/slideLayout" Target="../slideLayouts/slideLayout24.xml"/></Relationships>
</file>

<file path=ppt/slides/_rels/slide1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4.xml"/><Relationship Id="rId1" Type="http://schemas.openxmlformats.org/officeDocument/2006/relationships/slideLayout" Target="../slideLayouts/slideLayout24.xml"/></Relationships>
</file>

<file path=ppt/slides/_rels/slide1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5.xml"/><Relationship Id="rId1" Type="http://schemas.openxmlformats.org/officeDocument/2006/relationships/slideLayout" Target="../slideLayouts/slideLayout24.xml"/></Relationships>
</file>

<file path=ppt/slides/_rels/slide13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6.xml"/><Relationship Id="rId1" Type="http://schemas.openxmlformats.org/officeDocument/2006/relationships/slideLayout" Target="../slideLayouts/slideLayout24.xml"/></Relationships>
</file>

<file path=ppt/slides/_rels/slide1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77.xml"/><Relationship Id="rId1" Type="http://schemas.openxmlformats.org/officeDocument/2006/relationships/slideLayout" Target="../slideLayouts/slideLayout24.xml"/></Relationships>
</file>

<file path=ppt/slides/_rels/slide1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78.xml"/><Relationship Id="rId1" Type="http://schemas.openxmlformats.org/officeDocument/2006/relationships/slideLayout" Target="../slideLayouts/slideLayout24.xml"/></Relationships>
</file>

<file path=ppt/slides/_rels/slide13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79.xml"/><Relationship Id="rId1" Type="http://schemas.openxmlformats.org/officeDocument/2006/relationships/slideLayout" Target="../slideLayouts/slideLayout24.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4.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4.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4.xml"/></Relationships>
</file>

<file path=ppt/slides/_rels/slide1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4.xml"/><Relationship Id="rId1" Type="http://schemas.openxmlformats.org/officeDocument/2006/relationships/slideLayout" Target="../slideLayouts/slideLayout24.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4.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4.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4.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89.xml"/><Relationship Id="rId1" Type="http://schemas.openxmlformats.org/officeDocument/2006/relationships/slideLayout" Target="../slideLayouts/slideLayout35.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5.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35.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5.xml"/></Relationships>
</file>

<file path=ppt/slides/_rels/slide15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93.xml"/><Relationship Id="rId1" Type="http://schemas.openxmlformats.org/officeDocument/2006/relationships/slideLayout" Target="../slideLayouts/slideLayout35.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5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94.xml"/><Relationship Id="rId1" Type="http://schemas.openxmlformats.org/officeDocument/2006/relationships/slideLayout" Target="../slideLayouts/slideLayout35.xml"/></Relationships>
</file>

<file path=ppt/slides/_rels/slide15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95.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96.xml"/><Relationship Id="rId1" Type="http://schemas.openxmlformats.org/officeDocument/2006/relationships/slideLayout" Target="../slideLayouts/slideLayout35.xml"/><Relationship Id="rId4" Type="http://schemas.openxmlformats.org/officeDocument/2006/relationships/image" Target="../media/image47.png"/></Relationships>
</file>

<file path=ppt/slides/_rels/slide16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8.png"/><Relationship Id="rId1" Type="http://schemas.openxmlformats.org/officeDocument/2006/relationships/slideLayout" Target="../slideLayouts/slideLayout35.xml"/><Relationship Id="rId4" Type="http://schemas.openxmlformats.org/officeDocument/2006/relationships/image" Target="../media/image46.png"/></Relationships>
</file>

<file path=ppt/slides/_rels/slide16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8.png"/><Relationship Id="rId1" Type="http://schemas.openxmlformats.org/officeDocument/2006/relationships/slideLayout" Target="../slideLayouts/slideLayout35.xml"/><Relationship Id="rId4" Type="http://schemas.openxmlformats.org/officeDocument/2006/relationships/image" Target="../media/image46.png"/></Relationships>
</file>

<file path=ppt/slides/_rels/slide16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8.png"/><Relationship Id="rId1" Type="http://schemas.openxmlformats.org/officeDocument/2006/relationships/slideLayout" Target="../slideLayouts/slideLayout35.xml"/><Relationship Id="rId4" Type="http://schemas.openxmlformats.org/officeDocument/2006/relationships/image" Target="../media/image46.png"/></Relationships>
</file>

<file path=ppt/slides/_rels/slide16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8.png"/><Relationship Id="rId1" Type="http://schemas.openxmlformats.org/officeDocument/2006/relationships/slideLayout" Target="../slideLayouts/slideLayout35.xml"/><Relationship Id="rId4" Type="http://schemas.openxmlformats.org/officeDocument/2006/relationships/image" Target="../media/image46.png"/></Relationships>
</file>

<file path=ppt/slides/_rels/slide16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8.png"/><Relationship Id="rId1" Type="http://schemas.openxmlformats.org/officeDocument/2006/relationships/slideLayout" Target="../slideLayouts/slideLayout35.xml"/><Relationship Id="rId4" Type="http://schemas.openxmlformats.org/officeDocument/2006/relationships/image" Target="../media/image46.png"/></Relationships>
</file>

<file path=ppt/slides/_rels/slide16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8.png"/><Relationship Id="rId1" Type="http://schemas.openxmlformats.org/officeDocument/2006/relationships/slideLayout" Target="../slideLayouts/slideLayout35.xml"/><Relationship Id="rId4" Type="http://schemas.openxmlformats.org/officeDocument/2006/relationships/image" Target="../media/image46.png"/></Relationships>
</file>

<file path=ppt/slides/_rels/slide16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97.xml"/><Relationship Id="rId1" Type="http://schemas.openxmlformats.org/officeDocument/2006/relationships/slideLayout" Target="../slideLayouts/slideLayout35.xml"/><Relationship Id="rId4" Type="http://schemas.openxmlformats.org/officeDocument/2006/relationships/image" Target="../media/image50.png"/></Relationships>
</file>

<file path=ppt/slides/_rels/slide16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35.xml"/></Relationships>
</file>

<file path=ppt/slides/_rels/slide16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98.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99.xml"/><Relationship Id="rId1" Type="http://schemas.openxmlformats.org/officeDocument/2006/relationships/slideLayout" Target="../slideLayouts/slideLayout35.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7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0.xml"/><Relationship Id="rId1" Type="http://schemas.openxmlformats.org/officeDocument/2006/relationships/slideLayout" Target="../slideLayouts/slideLayout35.xml"/></Relationships>
</file>

<file path=ppt/slides/_rels/slide17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1.xml"/><Relationship Id="rId1" Type="http://schemas.openxmlformats.org/officeDocument/2006/relationships/slideLayout" Target="../slideLayouts/slideLayout35.xml"/></Relationships>
</file>

<file path=ppt/slides/_rels/slide17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2.xml"/><Relationship Id="rId1" Type="http://schemas.openxmlformats.org/officeDocument/2006/relationships/slideLayout" Target="../slideLayouts/slideLayout35.xml"/></Relationships>
</file>

<file path=ppt/slides/_rels/slide17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3.xml"/><Relationship Id="rId1" Type="http://schemas.openxmlformats.org/officeDocument/2006/relationships/slideLayout" Target="../slideLayouts/slideLayout35.xml"/></Relationships>
</file>

<file path=ppt/slides/_rels/slide17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4.xml"/><Relationship Id="rId1" Type="http://schemas.openxmlformats.org/officeDocument/2006/relationships/slideLayout" Target="../slideLayouts/slideLayout35.xml"/></Relationships>
</file>

<file path=ppt/slides/_rels/slide17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5.xml"/><Relationship Id="rId1" Type="http://schemas.openxmlformats.org/officeDocument/2006/relationships/slideLayout" Target="../slideLayouts/slideLayout35.xml"/></Relationships>
</file>

<file path=ppt/slides/_rels/slide17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6.xml"/><Relationship Id="rId1" Type="http://schemas.openxmlformats.org/officeDocument/2006/relationships/slideLayout" Target="../slideLayouts/slideLayout35.xml"/></Relationships>
</file>

<file path=ppt/slides/_rels/slide17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7.xml"/><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8.xml"/><Relationship Id="rId1" Type="http://schemas.openxmlformats.org/officeDocument/2006/relationships/slideLayout" Target="../slideLayouts/slideLayout35.xml"/></Relationships>
</file>

<file path=ppt/slides/_rels/slide18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9.xml"/><Relationship Id="rId1" Type="http://schemas.openxmlformats.org/officeDocument/2006/relationships/slideLayout" Target="../slideLayouts/slideLayout35.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35.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35.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5.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5.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5.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5.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5.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34.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34.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5.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5.xml"/></Relationships>
</file>

<file path=ppt/slides/_rels/slide194.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5.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35.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35.xml"/></Relationships>
</file>

<file path=ppt/slides/_rels/slide19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24.xml"/><Relationship Id="rId1" Type="http://schemas.openxmlformats.org/officeDocument/2006/relationships/slideLayout" Target="../slideLayouts/slideLayout35.xml"/><Relationship Id="rId4" Type="http://schemas.openxmlformats.org/officeDocument/2006/relationships/image" Target="../media/image55.png"/></Relationships>
</file>

<file path=ppt/slides/_rels/slide19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25.xml"/><Relationship Id="rId1" Type="http://schemas.openxmlformats.org/officeDocument/2006/relationships/slideLayout" Target="../slideLayouts/slideLayout35.xml"/><Relationship Id="rId4" Type="http://schemas.openxmlformats.org/officeDocument/2006/relationships/image" Target="../media/image55.png"/></Relationships>
</file>

<file path=ppt/slides/_rels/slide19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26.xml"/><Relationship Id="rId1" Type="http://schemas.openxmlformats.org/officeDocument/2006/relationships/slideLayout" Target="../slideLayouts/slideLayout35.xml"/><Relationship Id="rId4" Type="http://schemas.openxmlformats.org/officeDocument/2006/relationships/image" Target="../media/image5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27.xml"/><Relationship Id="rId1" Type="http://schemas.openxmlformats.org/officeDocument/2006/relationships/slideLayout" Target="../slideLayouts/slideLayout35.xml"/><Relationship Id="rId4" Type="http://schemas.openxmlformats.org/officeDocument/2006/relationships/image" Target="../media/image55.png"/></Relationships>
</file>

<file path=ppt/slides/_rels/slide20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28.xml"/><Relationship Id="rId1" Type="http://schemas.openxmlformats.org/officeDocument/2006/relationships/slideLayout" Target="../slideLayouts/slideLayout35.xml"/><Relationship Id="rId4" Type="http://schemas.openxmlformats.org/officeDocument/2006/relationships/image" Target="../media/image55.png"/></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5.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5.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35.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5.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5.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5.xml"/></Relationships>
</file>

<file path=ppt/slides/_rels/slide208.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35.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35.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35.xml"/></Relationships>
</file>

<file path=ppt/slides/_rels/slide212.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35.xml"/></Relationships>
</file>

<file path=ppt/slides/_rels/slide213.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5.xml"/></Relationships>
</file>

<file path=ppt/slides/_rels/slide214.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4.xml"/></Relationships>
</file>

<file path=ppt/slides/_rels/slide215.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4.xml"/></Relationships>
</file>

<file path=ppt/slides/_rels/slide21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43.xml"/><Relationship Id="rId1" Type="http://schemas.openxmlformats.org/officeDocument/2006/relationships/slideLayout" Target="../slideLayouts/slideLayout35.xml"/></Relationships>
</file>

<file path=ppt/slides/_rels/slide21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44.xml"/><Relationship Id="rId1" Type="http://schemas.openxmlformats.org/officeDocument/2006/relationships/slideLayout" Target="../slideLayouts/slideLayout35.xml"/></Relationships>
</file>

<file path=ppt/slides/_rels/slide218.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5.xml"/></Relationships>
</file>

<file path=ppt/slides/_rels/slide219.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35.xml"/></Relationships>
</file>

<file path=ppt/slides/_rels/slide221.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5.xml"/></Relationships>
</file>

<file path=ppt/slides/_rels/slide22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35.xml"/></Relationships>
</file>

<file path=ppt/slides/_rels/slide22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35.xml"/></Relationships>
</file>

<file path=ppt/slides/_rels/slide224.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5.xml"/></Relationships>
</file>

<file path=ppt/slides/_rels/slide225.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35.xml"/></Relationships>
</file>

<file path=ppt/slides/_rels/slide22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1.xml"/><Relationship Id="rId1" Type="http://schemas.openxmlformats.org/officeDocument/2006/relationships/slideLayout" Target="../slideLayouts/slideLayout35.xml"/></Relationships>
</file>

<file path=ppt/slides/_rels/slide227.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2.xml"/><Relationship Id="rId1" Type="http://schemas.openxmlformats.org/officeDocument/2006/relationships/slideLayout" Target="../slideLayouts/slideLayout35.xml"/></Relationships>
</file>

<file path=ppt/slides/_rels/slide22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3.xml"/><Relationship Id="rId1" Type="http://schemas.openxmlformats.org/officeDocument/2006/relationships/slideLayout" Target="../slideLayouts/slideLayout35.xml"/></Relationships>
</file>

<file path=ppt/slides/_rels/slide22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4.xml"/><Relationship Id="rId1" Type="http://schemas.openxmlformats.org/officeDocument/2006/relationships/slideLayout" Target="../slideLayouts/slideLayout3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5.xml"/><Relationship Id="rId1" Type="http://schemas.openxmlformats.org/officeDocument/2006/relationships/slideLayout" Target="../slideLayouts/slideLayout35.xml"/></Relationships>
</file>

<file path=ppt/slides/_rels/slide23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6.xml"/><Relationship Id="rId1" Type="http://schemas.openxmlformats.org/officeDocument/2006/relationships/slideLayout" Target="../slideLayouts/slideLayout35.xml"/></Relationships>
</file>

<file path=ppt/slides/_rels/slide23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7.xml"/><Relationship Id="rId1" Type="http://schemas.openxmlformats.org/officeDocument/2006/relationships/slideLayout" Target="../slideLayouts/slideLayout35.xml"/></Relationships>
</file>

<file path=ppt/slides/_rels/slide23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8.xml"/><Relationship Id="rId1" Type="http://schemas.openxmlformats.org/officeDocument/2006/relationships/slideLayout" Target="../slideLayouts/slideLayout35.xml"/></Relationships>
</file>

<file path=ppt/slides/_rels/slide23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9.xml"/><Relationship Id="rId1" Type="http://schemas.openxmlformats.org/officeDocument/2006/relationships/slideLayout" Target="../slideLayouts/slideLayout35.xml"/><Relationship Id="rId4" Type="http://schemas.openxmlformats.org/officeDocument/2006/relationships/image" Target="../media/image58.png"/></Relationships>
</file>

<file path=ppt/slides/_rels/slide23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60.xml"/><Relationship Id="rId1" Type="http://schemas.openxmlformats.org/officeDocument/2006/relationships/slideLayout" Target="../slideLayouts/slideLayout35.xml"/><Relationship Id="rId5" Type="http://schemas.openxmlformats.org/officeDocument/2006/relationships/image" Target="../media/image56.png"/><Relationship Id="rId4" Type="http://schemas.openxmlformats.org/officeDocument/2006/relationships/image" Target="../media/image58.png"/></Relationships>
</file>

<file path=ppt/slides/_rels/slide23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61.xml"/><Relationship Id="rId1" Type="http://schemas.openxmlformats.org/officeDocument/2006/relationships/slideLayout" Target="../slideLayouts/slideLayout35.xml"/><Relationship Id="rId5" Type="http://schemas.openxmlformats.org/officeDocument/2006/relationships/image" Target="../media/image56.png"/><Relationship Id="rId4" Type="http://schemas.openxmlformats.org/officeDocument/2006/relationships/image" Target="../media/image58.png"/></Relationships>
</file>

<file path=ppt/slides/_rels/slide237.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62.xml"/><Relationship Id="rId1" Type="http://schemas.openxmlformats.org/officeDocument/2006/relationships/slideLayout" Target="../slideLayouts/slideLayout35.xml"/><Relationship Id="rId5" Type="http://schemas.openxmlformats.org/officeDocument/2006/relationships/image" Target="../media/image56.png"/><Relationship Id="rId4" Type="http://schemas.openxmlformats.org/officeDocument/2006/relationships/image" Target="../media/image58.png"/></Relationships>
</file>

<file path=ppt/slides/_rels/slide23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63.xml"/><Relationship Id="rId1" Type="http://schemas.openxmlformats.org/officeDocument/2006/relationships/slideLayout" Target="../slideLayouts/slideLayout35.xml"/><Relationship Id="rId5" Type="http://schemas.openxmlformats.org/officeDocument/2006/relationships/image" Target="../media/image56.png"/><Relationship Id="rId4" Type="http://schemas.openxmlformats.org/officeDocument/2006/relationships/image" Target="../media/image58.png"/></Relationships>
</file>

<file path=ppt/slides/_rels/slide23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64.xml"/><Relationship Id="rId1" Type="http://schemas.openxmlformats.org/officeDocument/2006/relationships/slideLayout" Target="../slideLayouts/slideLayout35.xml"/><Relationship Id="rId5" Type="http://schemas.openxmlformats.org/officeDocument/2006/relationships/image" Target="../media/image56.png"/><Relationship Id="rId4" Type="http://schemas.openxmlformats.org/officeDocument/2006/relationships/image" Target="../media/image5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65.xml"/><Relationship Id="rId1" Type="http://schemas.openxmlformats.org/officeDocument/2006/relationships/slideLayout" Target="../slideLayouts/slideLayout35.xml"/><Relationship Id="rId5" Type="http://schemas.openxmlformats.org/officeDocument/2006/relationships/image" Target="../media/image56.png"/><Relationship Id="rId4" Type="http://schemas.openxmlformats.org/officeDocument/2006/relationships/image" Target="../media/image58.png"/></Relationships>
</file>

<file path=ppt/slides/_rels/slide24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66.xml"/><Relationship Id="rId1" Type="http://schemas.openxmlformats.org/officeDocument/2006/relationships/slideLayout" Target="../slideLayouts/slideLayout35.xml"/><Relationship Id="rId5" Type="http://schemas.openxmlformats.org/officeDocument/2006/relationships/image" Target="../media/image56.png"/><Relationship Id="rId4" Type="http://schemas.openxmlformats.org/officeDocument/2006/relationships/image" Target="../media/image58.png"/></Relationships>
</file>

<file path=ppt/slides/_rels/slide242.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7.png"/><Relationship Id="rId7" Type="http://schemas.openxmlformats.org/officeDocument/2006/relationships/image" Target="../media/image60.png"/><Relationship Id="rId2" Type="http://schemas.openxmlformats.org/officeDocument/2006/relationships/notesSlide" Target="../notesSlides/notesSlide167.xml"/><Relationship Id="rId1" Type="http://schemas.openxmlformats.org/officeDocument/2006/relationships/slideLayout" Target="../slideLayouts/slideLayout35.xml"/><Relationship Id="rId6" Type="http://schemas.openxmlformats.org/officeDocument/2006/relationships/image" Target="../media/image59.png"/><Relationship Id="rId5" Type="http://schemas.openxmlformats.org/officeDocument/2006/relationships/image" Target="../media/image56.png"/><Relationship Id="rId4" Type="http://schemas.openxmlformats.org/officeDocument/2006/relationships/image" Target="../media/image58.png"/></Relationships>
</file>

<file path=ppt/slides/_rels/slide243.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7.png"/><Relationship Id="rId7" Type="http://schemas.openxmlformats.org/officeDocument/2006/relationships/image" Target="../media/image60.png"/><Relationship Id="rId2" Type="http://schemas.openxmlformats.org/officeDocument/2006/relationships/notesSlide" Target="../notesSlides/notesSlide168.xml"/><Relationship Id="rId1" Type="http://schemas.openxmlformats.org/officeDocument/2006/relationships/slideLayout" Target="../slideLayouts/slideLayout35.xml"/><Relationship Id="rId6" Type="http://schemas.openxmlformats.org/officeDocument/2006/relationships/image" Target="../media/image59.png"/><Relationship Id="rId5" Type="http://schemas.openxmlformats.org/officeDocument/2006/relationships/image" Target="../media/image56.png"/><Relationship Id="rId4" Type="http://schemas.openxmlformats.org/officeDocument/2006/relationships/image" Target="../media/image58.png"/></Relationships>
</file>

<file path=ppt/slides/_rels/slide244.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7.png"/><Relationship Id="rId7" Type="http://schemas.openxmlformats.org/officeDocument/2006/relationships/image" Target="../media/image60.png"/><Relationship Id="rId2" Type="http://schemas.openxmlformats.org/officeDocument/2006/relationships/notesSlide" Target="../notesSlides/notesSlide169.xml"/><Relationship Id="rId1" Type="http://schemas.openxmlformats.org/officeDocument/2006/relationships/slideLayout" Target="../slideLayouts/slideLayout35.xml"/><Relationship Id="rId6" Type="http://schemas.openxmlformats.org/officeDocument/2006/relationships/image" Target="../media/image59.png"/><Relationship Id="rId5" Type="http://schemas.openxmlformats.org/officeDocument/2006/relationships/image" Target="../media/image56.png"/><Relationship Id="rId4" Type="http://schemas.openxmlformats.org/officeDocument/2006/relationships/image" Target="../media/image58.png"/></Relationships>
</file>

<file path=ppt/slides/_rels/slide24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70.xml"/><Relationship Id="rId1" Type="http://schemas.openxmlformats.org/officeDocument/2006/relationships/slideLayout" Target="../slideLayouts/slideLayout35.xml"/><Relationship Id="rId5" Type="http://schemas.openxmlformats.org/officeDocument/2006/relationships/image" Target="../media/image64.png"/><Relationship Id="rId4" Type="http://schemas.openxmlformats.org/officeDocument/2006/relationships/image" Target="../media/image63.png"/></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47.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35.xml"/></Relationships>
</file>

<file path=ppt/slides/_rels/slide24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72.xml"/><Relationship Id="rId1" Type="http://schemas.openxmlformats.org/officeDocument/2006/relationships/slideLayout" Target="../slideLayouts/slideLayout35.xml"/><Relationship Id="rId5" Type="http://schemas.openxmlformats.org/officeDocument/2006/relationships/image" Target="../media/image67.png"/><Relationship Id="rId4" Type="http://schemas.openxmlformats.org/officeDocument/2006/relationships/image" Target="../media/image66.png"/></Relationships>
</file>

<file path=ppt/slides/_rels/slide249.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34.xml"/></Relationships>
</file>

<file path=ppt/slides/_rels/slide251.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34.xml"/></Relationships>
</file>

<file path=ppt/slides/_rels/slide252.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34.xml"/></Relationships>
</file>

<file path=ppt/slides/_rels/slide253.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34.xml"/></Relationships>
</file>

<file path=ppt/slides/_rels/slide254.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35.xml"/></Relationships>
</file>

<file path=ppt/slides/_rels/slide255.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35.xml"/></Relationships>
</file>

<file path=ppt/slides/_rels/slide25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80.xml"/><Relationship Id="rId1" Type="http://schemas.openxmlformats.org/officeDocument/2006/relationships/slideLayout" Target="../slideLayouts/slideLayout35.xml"/></Relationships>
</file>

<file path=ppt/slides/_rels/slide25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81.xml"/><Relationship Id="rId1" Type="http://schemas.openxmlformats.org/officeDocument/2006/relationships/slideLayout" Target="../slideLayouts/slideLayout35.xml"/></Relationships>
</file>

<file path=ppt/slides/_rels/slide258.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82.xml"/><Relationship Id="rId1" Type="http://schemas.openxmlformats.org/officeDocument/2006/relationships/slideLayout" Target="../slideLayouts/slideLayout35.xml"/></Relationships>
</file>

<file path=ppt/slides/_rels/slide25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83.xml"/><Relationship Id="rId1" Type="http://schemas.openxmlformats.org/officeDocument/2006/relationships/slideLayout" Target="../slideLayouts/slideLayout35.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35.xml"/></Relationships>
</file>

<file path=ppt/slides/_rels/slide261.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35.xml"/></Relationships>
</file>

<file path=ppt/slides/_rels/slide262.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35.xml"/></Relationships>
</file>

<file path=ppt/slides/_rels/slide263.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35.xml"/></Relationships>
</file>

<file path=ppt/slides/_rels/slide264.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35.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35.xml"/></Relationships>
</file>

<file path=ppt/slides/_rels/slide266.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35.xml"/></Relationships>
</file>

<file path=ppt/slides/_rels/slide267.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35.xml"/></Relationships>
</file>

<file path=ppt/slides/_rels/slide268.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35.xml"/></Relationships>
</file>

<file path=ppt/slides/_rels/slide269.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3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94.xml"/><Relationship Id="rId1" Type="http://schemas.openxmlformats.org/officeDocument/2006/relationships/slideLayout" Target="../slideLayouts/slideLayout35.xml"/><Relationship Id="rId4" Type="http://schemas.openxmlformats.org/officeDocument/2006/relationships/image" Target="../media/image70.png"/></Relationships>
</file>

<file path=ppt/slides/_rels/slide271.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95.xml"/><Relationship Id="rId1" Type="http://schemas.openxmlformats.org/officeDocument/2006/relationships/slideLayout" Target="../slideLayouts/slideLayout35.xml"/><Relationship Id="rId4" Type="http://schemas.openxmlformats.org/officeDocument/2006/relationships/image" Target="../media/image70.png"/></Relationships>
</file>

<file path=ppt/slides/_rels/slide27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96.xml"/><Relationship Id="rId1" Type="http://schemas.openxmlformats.org/officeDocument/2006/relationships/slideLayout" Target="../slideLayouts/slideLayout35.xml"/><Relationship Id="rId5" Type="http://schemas.openxmlformats.org/officeDocument/2006/relationships/image" Target="../media/image56.png"/><Relationship Id="rId4" Type="http://schemas.openxmlformats.org/officeDocument/2006/relationships/image" Target="../media/image71.png"/></Relationships>
</file>

<file path=ppt/slides/_rels/slide273.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97.xml"/><Relationship Id="rId1" Type="http://schemas.openxmlformats.org/officeDocument/2006/relationships/slideLayout" Target="../slideLayouts/slideLayout35.xml"/><Relationship Id="rId5" Type="http://schemas.openxmlformats.org/officeDocument/2006/relationships/image" Target="../media/image71.png"/><Relationship Id="rId4" Type="http://schemas.openxmlformats.org/officeDocument/2006/relationships/image" Target="../media/image69.png"/></Relationships>
</file>

<file path=ppt/slides/_rels/slide274.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98.xml"/><Relationship Id="rId1" Type="http://schemas.openxmlformats.org/officeDocument/2006/relationships/slideLayout" Target="../slideLayouts/slideLayout35.xml"/><Relationship Id="rId5" Type="http://schemas.openxmlformats.org/officeDocument/2006/relationships/image" Target="../media/image71.png"/><Relationship Id="rId4" Type="http://schemas.openxmlformats.org/officeDocument/2006/relationships/image" Target="../media/image69.png"/></Relationships>
</file>

<file path=ppt/slides/_rels/slide275.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99.xml"/><Relationship Id="rId1" Type="http://schemas.openxmlformats.org/officeDocument/2006/relationships/slideLayout" Target="../slideLayouts/slideLayout35.xml"/><Relationship Id="rId5" Type="http://schemas.openxmlformats.org/officeDocument/2006/relationships/image" Target="../media/image71.png"/><Relationship Id="rId4" Type="http://schemas.openxmlformats.org/officeDocument/2006/relationships/image" Target="../media/image69.png"/></Relationships>
</file>

<file path=ppt/slides/_rels/slide27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200.xml"/><Relationship Id="rId1" Type="http://schemas.openxmlformats.org/officeDocument/2006/relationships/slideLayout" Target="../slideLayouts/slideLayout35.xml"/><Relationship Id="rId5" Type="http://schemas.openxmlformats.org/officeDocument/2006/relationships/image" Target="../media/image71.png"/><Relationship Id="rId4" Type="http://schemas.openxmlformats.org/officeDocument/2006/relationships/image" Target="../media/image69.png"/></Relationships>
</file>

<file path=ppt/slides/_rels/slide277.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201.xml"/><Relationship Id="rId1" Type="http://schemas.openxmlformats.org/officeDocument/2006/relationships/slideLayout" Target="../slideLayouts/slideLayout35.xml"/><Relationship Id="rId5" Type="http://schemas.openxmlformats.org/officeDocument/2006/relationships/image" Target="../media/image71.png"/><Relationship Id="rId4" Type="http://schemas.openxmlformats.org/officeDocument/2006/relationships/image" Target="../media/image69.png"/></Relationships>
</file>

<file path=ppt/slides/_rels/slide27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02.xml"/><Relationship Id="rId1" Type="http://schemas.openxmlformats.org/officeDocument/2006/relationships/slideLayout" Target="../slideLayouts/slideLayout35.xml"/><Relationship Id="rId4" Type="http://schemas.openxmlformats.org/officeDocument/2006/relationships/image" Target="../media/image74.png"/></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9.xml.rels><?xml version="1.0" encoding="UTF-8" standalone="yes"?>
<Relationships xmlns="http://schemas.openxmlformats.org/package/2006/relationships"><Relationship Id="rId2" Type="http://schemas.openxmlformats.org/officeDocument/2006/relationships/image" Target="../media/image75.tiff"/><Relationship Id="rId1" Type="http://schemas.openxmlformats.org/officeDocument/2006/relationships/slideLayout" Target="../slideLayouts/slideLayout35.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2" Type="http://schemas.openxmlformats.org/officeDocument/2006/relationships/image" Target="../media/image76.tiff"/><Relationship Id="rId1" Type="http://schemas.openxmlformats.org/officeDocument/2006/relationships/slideLayout" Target="../slideLayouts/slideLayout35.xml"/></Relationships>
</file>

<file path=ppt/slides/_rels/slide291.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203.xml"/><Relationship Id="rId1" Type="http://schemas.openxmlformats.org/officeDocument/2006/relationships/slideLayout" Target="../slideLayouts/slideLayout12.xml"/></Relationships>
</file>

<file path=ppt/slides/_rels/slide292.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204.xml"/><Relationship Id="rId1" Type="http://schemas.openxmlformats.org/officeDocument/2006/relationships/slideLayout" Target="../slideLayouts/slideLayout12.xml"/></Relationships>
</file>

<file path=ppt/slides/_rels/slide293.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13.xml"/></Relationships>
</file>

<file path=ppt/slides/_rels/slide294.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206.xml"/><Relationship Id="rId1" Type="http://schemas.openxmlformats.org/officeDocument/2006/relationships/slideLayout" Target="../slideLayouts/slideLayout13.xml"/><Relationship Id="rId4" Type="http://schemas.openxmlformats.org/officeDocument/2006/relationships/image" Target="../media/image80.png"/></Relationships>
</file>

<file path=ppt/slides/_rels/slide295.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207.xml"/><Relationship Id="rId1" Type="http://schemas.openxmlformats.org/officeDocument/2006/relationships/slideLayout" Target="../slideLayouts/slideLayout12.xml"/></Relationships>
</file>

<file path=ppt/slides/_rels/slide296.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08.xml"/><Relationship Id="rId1" Type="http://schemas.openxmlformats.org/officeDocument/2006/relationships/slideLayout" Target="../slideLayouts/slideLayout13.xml"/></Relationships>
</file>

<file path=ppt/slides/_rels/slide297.xml.rels><?xml version="1.0" encoding="UTF-8" standalone="yes"?>
<Relationships xmlns="http://schemas.openxmlformats.org/package/2006/relationships"><Relationship Id="rId3" Type="http://schemas.openxmlformats.org/officeDocument/2006/relationships/image" Target="../media/image83.tiff"/><Relationship Id="rId2" Type="http://schemas.openxmlformats.org/officeDocument/2006/relationships/notesSlide" Target="../notesSlides/notesSlide209.xml"/><Relationship Id="rId1" Type="http://schemas.openxmlformats.org/officeDocument/2006/relationships/slideLayout" Target="../slideLayouts/slideLayout13.xml"/></Relationships>
</file>

<file path=ppt/slides/_rels/slide298.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10.xml"/><Relationship Id="rId1" Type="http://schemas.openxmlformats.org/officeDocument/2006/relationships/slideLayout" Target="../slideLayouts/slideLayout13.xml"/></Relationships>
</file>

<file path=ppt/slides/_rels/slide299.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1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hyperlink" Target="http://www.linkedin.com/in/kylebu/" TargetMode="External"/><Relationship Id="rId2" Type="http://schemas.openxmlformats.org/officeDocument/2006/relationships/hyperlink" Target="mailto:kaibu@zju.edu.cn" TargetMode="External"/><Relationship Id="rId1" Type="http://schemas.openxmlformats.org/officeDocument/2006/relationships/slideLayout" Target="../slideLayouts/slideLayout2.xml"/><Relationship Id="rId5" Type="http://schemas.openxmlformats.org/officeDocument/2006/relationships/hyperlink" Target="http://weibo.com/kylekaibu" TargetMode="External"/><Relationship Id="rId4" Type="http://schemas.openxmlformats.org/officeDocument/2006/relationships/hyperlink" Target="https://twitter.com/KyleKaiBU"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212.xml"/><Relationship Id="rId1" Type="http://schemas.openxmlformats.org/officeDocument/2006/relationships/slideLayout" Target="../slideLayouts/slideLayout13.xml"/><Relationship Id="rId4" Type="http://schemas.openxmlformats.org/officeDocument/2006/relationships/image" Target="../media/image82.png"/></Relationships>
</file>

<file path=ppt/slides/_rels/slide301.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13.xml"/><Relationship Id="rId1" Type="http://schemas.openxmlformats.org/officeDocument/2006/relationships/slideLayout" Target="../slideLayouts/slideLayout13.xml"/></Relationships>
</file>

<file path=ppt/slides/_rels/slide302.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14.xml"/><Relationship Id="rId1" Type="http://schemas.openxmlformats.org/officeDocument/2006/relationships/slideLayout" Target="../slideLayouts/slideLayout13.xml"/></Relationships>
</file>

<file path=ppt/slides/_rels/slide303.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15.xml"/><Relationship Id="rId1" Type="http://schemas.openxmlformats.org/officeDocument/2006/relationships/slideLayout" Target="../slideLayouts/slideLayout13.xml"/></Relationships>
</file>

<file path=ppt/slides/_rels/slide30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16.xml"/><Relationship Id="rId1" Type="http://schemas.openxmlformats.org/officeDocument/2006/relationships/slideLayout" Target="../slideLayouts/slideLayout13.xml"/></Relationships>
</file>

<file path=ppt/slides/_rels/slide30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17.xml"/><Relationship Id="rId1" Type="http://schemas.openxmlformats.org/officeDocument/2006/relationships/slideLayout" Target="../slideLayouts/slideLayout13.xml"/></Relationships>
</file>

<file path=ppt/slides/_rels/slide306.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18.xml"/><Relationship Id="rId1" Type="http://schemas.openxmlformats.org/officeDocument/2006/relationships/slideLayout" Target="../slideLayouts/slideLayout13.xml"/></Relationships>
</file>

<file path=ppt/slides/_rels/slide307.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19.xml"/><Relationship Id="rId1" Type="http://schemas.openxmlformats.org/officeDocument/2006/relationships/slideLayout" Target="../slideLayouts/slideLayout13.xml"/></Relationships>
</file>

<file path=ppt/slides/_rels/slide308.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0.xml"/><Relationship Id="rId1" Type="http://schemas.openxmlformats.org/officeDocument/2006/relationships/slideLayout" Target="../slideLayouts/slideLayout13.xml"/></Relationships>
</file>

<file path=ppt/slides/_rels/slide309.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1.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2.xml"/><Relationship Id="rId1" Type="http://schemas.openxmlformats.org/officeDocument/2006/relationships/slideLayout" Target="../slideLayouts/slideLayout13.xml"/></Relationships>
</file>

<file path=ppt/slides/_rels/slide311.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3.xml"/><Relationship Id="rId1" Type="http://schemas.openxmlformats.org/officeDocument/2006/relationships/slideLayout" Target="../slideLayouts/slideLayout13.xml"/></Relationships>
</file>

<file path=ppt/slides/_rels/slide312.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4.xml"/><Relationship Id="rId1" Type="http://schemas.openxmlformats.org/officeDocument/2006/relationships/slideLayout" Target="../slideLayouts/slideLayout13.xml"/></Relationships>
</file>

<file path=ppt/slides/_rels/slide313.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5.xml"/><Relationship Id="rId1" Type="http://schemas.openxmlformats.org/officeDocument/2006/relationships/slideLayout" Target="../slideLayouts/slideLayout13.xml"/></Relationships>
</file>

<file path=ppt/slides/_rels/slide31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6.xml"/><Relationship Id="rId1" Type="http://schemas.openxmlformats.org/officeDocument/2006/relationships/slideLayout" Target="../slideLayouts/slideLayout13.xml"/><Relationship Id="rId4" Type="http://schemas.openxmlformats.org/officeDocument/2006/relationships/image" Target="../media/image85.png"/></Relationships>
</file>

<file path=ppt/slides/_rels/slide31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7.xml"/><Relationship Id="rId1" Type="http://schemas.openxmlformats.org/officeDocument/2006/relationships/slideLayout" Target="../slideLayouts/slideLayout13.xml"/></Relationships>
</file>

<file path=ppt/slides/_rels/slide316.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8.xml"/><Relationship Id="rId1" Type="http://schemas.openxmlformats.org/officeDocument/2006/relationships/slideLayout" Target="../slideLayouts/slideLayout13.xml"/></Relationships>
</file>

<file path=ppt/slides/_rels/slide317.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29.xml"/><Relationship Id="rId1" Type="http://schemas.openxmlformats.org/officeDocument/2006/relationships/slideLayout" Target="../slideLayouts/slideLayout13.xml"/></Relationships>
</file>

<file path=ppt/slides/_rels/slide318.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30.xml"/><Relationship Id="rId1" Type="http://schemas.openxmlformats.org/officeDocument/2006/relationships/slideLayout" Target="../slideLayouts/slideLayout13.xml"/></Relationships>
</file>

<file path=ppt/slides/_rels/slide319.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320.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32.xml"/><Relationship Id="rId1" Type="http://schemas.openxmlformats.org/officeDocument/2006/relationships/slideLayout" Target="../slideLayouts/slideLayout13.xml"/></Relationships>
</file>

<file path=ppt/slides/_rels/slide321.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33.xml"/><Relationship Id="rId1" Type="http://schemas.openxmlformats.org/officeDocument/2006/relationships/slideLayout" Target="../slideLayouts/slideLayout13.xml"/></Relationships>
</file>

<file path=ppt/slides/_rels/slide322.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34.xml"/><Relationship Id="rId1" Type="http://schemas.openxmlformats.org/officeDocument/2006/relationships/slideLayout" Target="../slideLayouts/slideLayout13.xml"/></Relationships>
</file>

<file path=ppt/slides/_rels/slide323.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35.xml"/><Relationship Id="rId1" Type="http://schemas.openxmlformats.org/officeDocument/2006/relationships/slideLayout" Target="../slideLayouts/slideLayout13.xml"/></Relationships>
</file>

<file path=ppt/slides/_rels/slide324.xml.rels><?xml version="1.0" encoding="UTF-8" standalone="yes"?>
<Relationships xmlns="http://schemas.openxmlformats.org/package/2006/relationships"><Relationship Id="rId2" Type="http://schemas.openxmlformats.org/officeDocument/2006/relationships/notesSlide" Target="../notesSlides/notesSlide236.xml"/><Relationship Id="rId1" Type="http://schemas.openxmlformats.org/officeDocument/2006/relationships/slideLayout" Target="../slideLayouts/slideLayout13.xml"/></Relationships>
</file>

<file path=ppt/slides/_rels/slide325.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237.xml"/><Relationship Id="rId1" Type="http://schemas.openxmlformats.org/officeDocument/2006/relationships/slideLayout" Target="../slideLayouts/slideLayout13.xml"/></Relationships>
</file>

<file path=ppt/slides/_rels/slide326.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238.xml"/><Relationship Id="rId1" Type="http://schemas.openxmlformats.org/officeDocument/2006/relationships/slideLayout" Target="../slideLayouts/slideLayout13.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13.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2" Type="http://schemas.openxmlformats.org/officeDocument/2006/relationships/notesSlide" Target="../notesSlides/notesSlide239.xml"/><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8.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13.xml"/></Relationships>
</file>

<file path=ppt/slides/_rels/slide339.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13.xml"/><Relationship Id="rId4" Type="http://schemas.openxmlformats.org/officeDocument/2006/relationships/image" Target="../media/image90.sv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240.xml"/><Relationship Id="rId1" Type="http://schemas.openxmlformats.org/officeDocument/2006/relationships/slideLayout" Target="../slideLayouts/slideLayout13.xml"/></Relationships>
</file>

<file path=ppt/slides/_rels/slide341.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13.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3.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13.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5.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241.xml"/><Relationship Id="rId1" Type="http://schemas.openxmlformats.org/officeDocument/2006/relationships/slideLayout" Target="../slideLayouts/slideLayout13.xml"/></Relationships>
</file>

<file path=ppt/slides/_rels/slide346.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242.xml"/><Relationship Id="rId1" Type="http://schemas.openxmlformats.org/officeDocument/2006/relationships/slideLayout" Target="../slideLayouts/slideLayout13.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2" Type="http://schemas.openxmlformats.org/officeDocument/2006/relationships/notesSlide" Target="../notesSlides/notesSlide243.xml"/><Relationship Id="rId1" Type="http://schemas.openxmlformats.org/officeDocument/2006/relationships/slideLayout" Target="../slideLayouts/slideLayout5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244.xml"/><Relationship Id="rId1" Type="http://schemas.openxmlformats.org/officeDocument/2006/relationships/slideLayout" Target="../slideLayouts/slideLayout57.xml"/></Relationships>
</file>

<file path=ppt/slides/_rels/slide351.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245.xml"/><Relationship Id="rId1" Type="http://schemas.openxmlformats.org/officeDocument/2006/relationships/slideLayout" Target="../slideLayouts/slideLayout57.xml"/></Relationships>
</file>

<file path=ppt/slides/_rels/slide352.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246.xml"/><Relationship Id="rId1" Type="http://schemas.openxmlformats.org/officeDocument/2006/relationships/slideLayout" Target="../slideLayouts/slideLayout57.xml"/></Relationships>
</file>

<file path=ppt/slides/_rels/slide353.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247.xml"/><Relationship Id="rId1" Type="http://schemas.openxmlformats.org/officeDocument/2006/relationships/slideLayout" Target="../slideLayouts/slideLayout57.xml"/></Relationships>
</file>

<file path=ppt/slides/_rels/slide354.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248.xml"/><Relationship Id="rId1" Type="http://schemas.openxmlformats.org/officeDocument/2006/relationships/slideLayout" Target="../slideLayouts/slideLayout57.xml"/></Relationships>
</file>

<file path=ppt/slides/_rels/slide355.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249.xml"/><Relationship Id="rId1" Type="http://schemas.openxmlformats.org/officeDocument/2006/relationships/slideLayout" Target="../slideLayouts/slideLayout57.xml"/></Relationships>
</file>

<file path=ppt/slides/_rels/slide356.xml.rels><?xml version="1.0" encoding="UTF-8" standalone="yes"?>
<Relationships xmlns="http://schemas.openxmlformats.org/package/2006/relationships"><Relationship Id="rId2" Type="http://schemas.openxmlformats.org/officeDocument/2006/relationships/notesSlide" Target="../notesSlides/notesSlide250.xml"/><Relationship Id="rId1" Type="http://schemas.openxmlformats.org/officeDocument/2006/relationships/slideLayout" Target="../slideLayouts/slideLayout57.xml"/></Relationships>
</file>

<file path=ppt/slides/_rels/slide357.xml.rels><?xml version="1.0" encoding="UTF-8" standalone="yes"?>
<Relationships xmlns="http://schemas.openxmlformats.org/package/2006/relationships"><Relationship Id="rId2" Type="http://schemas.openxmlformats.org/officeDocument/2006/relationships/notesSlide" Target="../notesSlides/notesSlide251.xml"/><Relationship Id="rId1" Type="http://schemas.openxmlformats.org/officeDocument/2006/relationships/slideLayout" Target="../slideLayouts/slideLayout57.xml"/></Relationships>
</file>

<file path=ppt/slides/_rels/slide358.xml.rels><?xml version="1.0" encoding="UTF-8" standalone="yes"?>
<Relationships xmlns="http://schemas.openxmlformats.org/package/2006/relationships"><Relationship Id="rId2" Type="http://schemas.openxmlformats.org/officeDocument/2006/relationships/notesSlide" Target="../notesSlides/notesSlide252.xml"/><Relationship Id="rId1" Type="http://schemas.openxmlformats.org/officeDocument/2006/relationships/slideLayout" Target="../slideLayouts/slideLayout57.xml"/></Relationships>
</file>

<file path=ppt/slides/_rels/slide359.xml.rels><?xml version="1.0" encoding="UTF-8" standalone="yes"?>
<Relationships xmlns="http://schemas.openxmlformats.org/package/2006/relationships"><Relationship Id="rId2" Type="http://schemas.openxmlformats.org/officeDocument/2006/relationships/notesSlide" Target="../notesSlides/notesSlide253.xml"/><Relationship Id="rId1" Type="http://schemas.openxmlformats.org/officeDocument/2006/relationships/slideLayout" Target="../slideLayouts/slideLayout5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2" Type="http://schemas.openxmlformats.org/officeDocument/2006/relationships/notesSlide" Target="../notesSlides/notesSlide254.xml"/><Relationship Id="rId1" Type="http://schemas.openxmlformats.org/officeDocument/2006/relationships/slideLayout" Target="../slideLayouts/slideLayout57.xml"/></Relationships>
</file>

<file path=ppt/slides/_rels/slide361.xml.rels><?xml version="1.0" encoding="UTF-8" standalone="yes"?>
<Relationships xmlns="http://schemas.openxmlformats.org/package/2006/relationships"><Relationship Id="rId2" Type="http://schemas.openxmlformats.org/officeDocument/2006/relationships/notesSlide" Target="../notesSlides/notesSlide255.xml"/><Relationship Id="rId1" Type="http://schemas.openxmlformats.org/officeDocument/2006/relationships/slideLayout" Target="../slideLayouts/slideLayout57.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xml.rels><?xml version="1.0" encoding="UTF-8" standalone="yes"?>
<Relationships xmlns="http://schemas.openxmlformats.org/package/2006/relationships"><Relationship Id="rId2" Type="http://schemas.openxmlformats.org/officeDocument/2006/relationships/notesSlide" Target="../notesSlides/notesSlide256.xml"/><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2" Type="http://schemas.openxmlformats.org/officeDocument/2006/relationships/notesSlide" Target="../notesSlides/notesSlide257.xml"/><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258.xml"/><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259.xml"/><Relationship Id="rId1" Type="http://schemas.openxmlformats.org/officeDocument/2006/relationships/slideLayout" Target="../slideLayouts/slideLayout2.xml"/></Relationships>
</file>

<file path=ppt/slides/_rels/slide368.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260.xml"/><Relationship Id="rId1" Type="http://schemas.openxmlformats.org/officeDocument/2006/relationships/slideLayout" Target="../slideLayouts/slideLayout2.xml"/></Relationships>
</file>

<file path=ppt/slides/_rels/slide369.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26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xml.rels><?xml version="1.0" encoding="UTF-8" standalone="yes"?>
<Relationships xmlns="http://schemas.openxmlformats.org/package/2006/relationships"><Relationship Id="rId2" Type="http://schemas.openxmlformats.org/officeDocument/2006/relationships/notesSlide" Target="../notesSlides/notesSlide262.xml"/><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2" Type="http://schemas.openxmlformats.org/officeDocument/2006/relationships/notesSlide" Target="../notesSlides/notesSlide263.xml"/><Relationship Id="rId1" Type="http://schemas.openxmlformats.org/officeDocument/2006/relationships/slideLayout" Target="../slideLayouts/slideLayout2.xml"/></Relationships>
</file>

<file path=ppt/slides/_rels/slide378.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264.xml"/><Relationship Id="rId1" Type="http://schemas.openxmlformats.org/officeDocument/2006/relationships/slideLayout" Target="../slideLayouts/slideLayout2.xml"/></Relationships>
</file>

<file path=ppt/slides/_rels/slide379.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26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266.xml"/><Relationship Id="rId1" Type="http://schemas.openxmlformats.org/officeDocument/2006/relationships/slideLayout" Target="../slideLayouts/slideLayout2.xml"/></Relationships>
</file>

<file path=ppt/slides/_rels/slide381.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267.xml"/><Relationship Id="rId1" Type="http://schemas.openxmlformats.org/officeDocument/2006/relationships/slideLayout" Target="../slideLayouts/slideLayout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268.xml"/><Relationship Id="rId1" Type="http://schemas.openxmlformats.org/officeDocument/2006/relationships/slideLayout" Target="../slideLayouts/slideLayout2.xml"/><Relationship Id="rId4" Type="http://schemas.openxmlformats.org/officeDocument/2006/relationships/hyperlink" Target="https://www.youtube.com/watch?v=gAUVAel-2Fg" TargetMode="External"/></Relationships>
</file>

<file path=ppt/slides/_rels/slide384.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269.xml"/><Relationship Id="rId1" Type="http://schemas.openxmlformats.org/officeDocument/2006/relationships/slideLayout" Target="../slideLayouts/slideLayout2.xml"/></Relationships>
</file>

<file path=ppt/slides/_rels/slide385.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270.xml"/><Relationship Id="rId1" Type="http://schemas.openxmlformats.org/officeDocument/2006/relationships/slideLayout" Target="../slideLayouts/slideLayout2.xml"/><Relationship Id="rId4" Type="http://schemas.openxmlformats.org/officeDocument/2006/relationships/hyperlink" Target="https://www.youtube.com/watch?v=gAUVAel-2Fg" TargetMode="External"/></Relationships>
</file>

<file path=ppt/slides/_rels/slide386.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271.xml"/><Relationship Id="rId1" Type="http://schemas.openxmlformats.org/officeDocument/2006/relationships/slideLayout" Target="../slideLayouts/slideLayout57.xml"/></Relationships>
</file>

<file path=ppt/slides/_rels/slide387.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57.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89.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72.xml"/><Relationship Id="rId1" Type="http://schemas.openxmlformats.org/officeDocument/2006/relationships/slideLayout" Target="../slideLayouts/slideLayout5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73.xml"/><Relationship Id="rId1" Type="http://schemas.openxmlformats.org/officeDocument/2006/relationships/slideLayout" Target="../slideLayouts/slideLayout57.xml"/></Relationships>
</file>

<file path=ppt/slides/_rels/slide391.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74.xml"/><Relationship Id="rId1" Type="http://schemas.openxmlformats.org/officeDocument/2006/relationships/slideLayout" Target="../slideLayouts/slideLayout57.xml"/></Relationships>
</file>

<file path=ppt/slides/_rels/slide392.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75.xml"/><Relationship Id="rId1" Type="http://schemas.openxmlformats.org/officeDocument/2006/relationships/slideLayout" Target="../slideLayouts/slideLayout57.xml"/></Relationships>
</file>

<file path=ppt/slides/_rels/slide393.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76.xml"/><Relationship Id="rId1" Type="http://schemas.openxmlformats.org/officeDocument/2006/relationships/slideLayout" Target="../slideLayouts/slideLayout57.xml"/></Relationships>
</file>

<file path=ppt/slides/_rels/slide394.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77.xml"/><Relationship Id="rId1" Type="http://schemas.openxmlformats.org/officeDocument/2006/relationships/slideLayout" Target="../slideLayouts/slideLayout57.xml"/></Relationships>
</file>

<file path=ppt/slides/_rels/slide395.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78.xml"/><Relationship Id="rId1" Type="http://schemas.openxmlformats.org/officeDocument/2006/relationships/slideLayout" Target="../slideLayouts/slideLayout57.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97.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279.xml"/><Relationship Id="rId1" Type="http://schemas.openxmlformats.org/officeDocument/2006/relationships/slideLayout" Target="../slideLayouts/slideLayout57.xml"/></Relationships>
</file>

<file path=ppt/slides/_rels/slide398.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280.xml"/><Relationship Id="rId1" Type="http://schemas.openxmlformats.org/officeDocument/2006/relationships/slideLayout" Target="../slideLayouts/slideLayout57.xml"/></Relationships>
</file>

<file path=ppt/slides/_rels/slide399.xml.rels><?xml version="1.0" encoding="UTF-8" standalone="yes"?>
<Relationships xmlns="http://schemas.openxmlformats.org/package/2006/relationships"><Relationship Id="rId2" Type="http://schemas.openxmlformats.org/officeDocument/2006/relationships/notesSlide" Target="../notesSlides/notesSlide28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2" Type="http://schemas.openxmlformats.org/officeDocument/2006/relationships/notesSlide" Target="../notesSlides/notesSlide282.xml"/><Relationship Id="rId1" Type="http://schemas.openxmlformats.org/officeDocument/2006/relationships/slideLayout" Target="../slideLayouts/slideLayout12.xml"/></Relationships>
</file>

<file path=ppt/slides/_rels/slide401.xml.rels><?xml version="1.0" encoding="UTF-8" standalone="yes"?>
<Relationships xmlns="http://schemas.openxmlformats.org/package/2006/relationships"><Relationship Id="rId2" Type="http://schemas.openxmlformats.org/officeDocument/2006/relationships/notesSlide" Target="../notesSlides/notesSlide283.xml"/><Relationship Id="rId1" Type="http://schemas.openxmlformats.org/officeDocument/2006/relationships/slideLayout" Target="../slideLayouts/slideLayout12.xml"/></Relationships>
</file>

<file path=ppt/slides/_rels/slide402.xml.rels><?xml version="1.0" encoding="UTF-8" standalone="yes"?>
<Relationships xmlns="http://schemas.openxmlformats.org/package/2006/relationships"><Relationship Id="rId2" Type="http://schemas.openxmlformats.org/officeDocument/2006/relationships/notesSlide" Target="../notesSlides/notesSlide284.xml"/><Relationship Id="rId1" Type="http://schemas.openxmlformats.org/officeDocument/2006/relationships/slideLayout" Target="../slideLayouts/slideLayout12.xml"/></Relationships>
</file>

<file path=ppt/slides/_rels/slide403.xml.rels><?xml version="1.0" encoding="UTF-8" standalone="yes"?>
<Relationships xmlns="http://schemas.openxmlformats.org/package/2006/relationships"><Relationship Id="rId2" Type="http://schemas.openxmlformats.org/officeDocument/2006/relationships/notesSlide" Target="../notesSlides/notesSlide285.xml"/><Relationship Id="rId1" Type="http://schemas.openxmlformats.org/officeDocument/2006/relationships/slideLayout" Target="../slideLayouts/slideLayout12.xml"/></Relationships>
</file>

<file path=ppt/slides/_rels/slide404.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286.xml"/><Relationship Id="rId1" Type="http://schemas.openxmlformats.org/officeDocument/2006/relationships/slideLayout" Target="../slideLayouts/slideLayout13.xml"/></Relationships>
</file>

<file path=ppt/slides/_rels/slide405.xml.rels><?xml version="1.0" encoding="UTF-8" standalone="yes"?>
<Relationships xmlns="http://schemas.openxmlformats.org/package/2006/relationships"><Relationship Id="rId3" Type="http://schemas.openxmlformats.org/officeDocument/2006/relationships/image" Target="../media/image106.jpeg"/><Relationship Id="rId2" Type="http://schemas.openxmlformats.org/officeDocument/2006/relationships/notesSlide" Target="../notesSlides/notesSlide287.xml"/><Relationship Id="rId1" Type="http://schemas.openxmlformats.org/officeDocument/2006/relationships/slideLayout" Target="../slideLayouts/slideLayout13.xml"/></Relationships>
</file>

<file path=ppt/slides/_rels/slide406.xml.rels><?xml version="1.0" encoding="UTF-8" standalone="yes"?>
<Relationships xmlns="http://schemas.openxmlformats.org/package/2006/relationships"><Relationship Id="rId2" Type="http://schemas.openxmlformats.org/officeDocument/2006/relationships/notesSlide" Target="../notesSlides/notesSlide288.xml"/><Relationship Id="rId1" Type="http://schemas.openxmlformats.org/officeDocument/2006/relationships/slideLayout" Target="../slideLayouts/slideLayout1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8.xml.rels><?xml version="1.0" encoding="UTF-8" standalone="yes"?>
<Relationships xmlns="http://schemas.openxmlformats.org/package/2006/relationships"><Relationship Id="rId2" Type="http://schemas.openxmlformats.org/officeDocument/2006/relationships/notesSlide" Target="../notesSlides/notesSlide289.xml"/><Relationship Id="rId1" Type="http://schemas.openxmlformats.org/officeDocument/2006/relationships/slideLayout" Target="../slideLayouts/slideLayout13.xml"/></Relationships>
</file>

<file path=ppt/slides/_rels/slide409.xml.rels><?xml version="1.0" encoding="UTF-8" standalone="yes"?>
<Relationships xmlns="http://schemas.openxmlformats.org/package/2006/relationships"><Relationship Id="rId2" Type="http://schemas.openxmlformats.org/officeDocument/2006/relationships/notesSlide" Target="../notesSlides/notesSlide29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4.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291.xml"/><Relationship Id="rId1" Type="http://schemas.openxmlformats.org/officeDocument/2006/relationships/slideLayout" Target="../slideLayouts/slideLayout13.xml"/><Relationship Id="rId4" Type="http://schemas.openxmlformats.org/officeDocument/2006/relationships/image" Target="../media/image108.png"/></Relationships>
</file>

<file path=ppt/slides/_rels/slide415.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292.xml"/><Relationship Id="rId1" Type="http://schemas.openxmlformats.org/officeDocument/2006/relationships/slideLayout" Target="../slideLayouts/slideLayout13.xml"/><Relationship Id="rId4" Type="http://schemas.openxmlformats.org/officeDocument/2006/relationships/image" Target="../media/image108.png"/></Relationships>
</file>

<file path=ppt/slides/_rels/slide416.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293.xml"/><Relationship Id="rId1" Type="http://schemas.openxmlformats.org/officeDocument/2006/relationships/slideLayout" Target="../slideLayouts/slideLayout13.xml"/><Relationship Id="rId4" Type="http://schemas.openxmlformats.org/officeDocument/2006/relationships/image" Target="../media/image108.png"/></Relationships>
</file>

<file path=ppt/slides/_rels/slide41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294.xml"/><Relationship Id="rId1" Type="http://schemas.openxmlformats.org/officeDocument/2006/relationships/slideLayout" Target="../slideLayouts/slideLayout13.xml"/><Relationship Id="rId4" Type="http://schemas.openxmlformats.org/officeDocument/2006/relationships/image" Target="../media/image108.png"/></Relationships>
</file>

<file path=ppt/slides/_rels/slide418.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295.xml"/><Relationship Id="rId1" Type="http://schemas.openxmlformats.org/officeDocument/2006/relationships/slideLayout" Target="../slideLayouts/slideLayout13.xml"/><Relationship Id="rId4" Type="http://schemas.openxmlformats.org/officeDocument/2006/relationships/image" Target="../media/image108.png"/></Relationships>
</file>

<file path=ppt/slides/_rels/slide419.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296.xml"/><Relationship Id="rId1" Type="http://schemas.openxmlformats.org/officeDocument/2006/relationships/slideLayout" Target="../slideLayouts/slideLayout13.xml"/><Relationship Id="rId4" Type="http://schemas.openxmlformats.org/officeDocument/2006/relationships/image" Target="../media/image10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297.xml"/><Relationship Id="rId1" Type="http://schemas.openxmlformats.org/officeDocument/2006/relationships/slideLayout" Target="../slideLayouts/slideLayout13.xml"/><Relationship Id="rId4" Type="http://schemas.openxmlformats.org/officeDocument/2006/relationships/image" Target="../media/image108.png"/></Relationships>
</file>

<file path=ppt/slides/_rels/slide421.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298.xml"/><Relationship Id="rId1" Type="http://schemas.openxmlformats.org/officeDocument/2006/relationships/slideLayout" Target="../slideLayouts/slideLayout13.xml"/><Relationship Id="rId4" Type="http://schemas.openxmlformats.org/officeDocument/2006/relationships/image" Target="../media/image108.png"/></Relationships>
</file>

<file path=ppt/slides/_rels/slide422.xml.rels><?xml version="1.0" encoding="UTF-8" standalone="yes"?>
<Relationships xmlns="http://schemas.openxmlformats.org/package/2006/relationships"><Relationship Id="rId2" Type="http://schemas.openxmlformats.org/officeDocument/2006/relationships/image" Target="../media/image109.tiff"/><Relationship Id="rId1" Type="http://schemas.openxmlformats.org/officeDocument/2006/relationships/slideLayout" Target="../slideLayouts/slideLayout13.xml"/></Relationships>
</file>

<file path=ppt/slides/_rels/slide423.xml.rels><?xml version="1.0" encoding="UTF-8" standalone="yes"?>
<Relationships xmlns="http://schemas.openxmlformats.org/package/2006/relationships"><Relationship Id="rId2" Type="http://schemas.openxmlformats.org/officeDocument/2006/relationships/notesSlide" Target="../notesSlides/notesSlide299.xml"/><Relationship Id="rId1" Type="http://schemas.openxmlformats.org/officeDocument/2006/relationships/slideLayout" Target="../slideLayouts/slideLayout13.xml"/></Relationships>
</file>

<file path=ppt/slides/_rels/slide424.xml.rels><?xml version="1.0" encoding="UTF-8" standalone="yes"?>
<Relationships xmlns="http://schemas.openxmlformats.org/package/2006/relationships"><Relationship Id="rId2" Type="http://schemas.openxmlformats.org/officeDocument/2006/relationships/notesSlide" Target="../notesSlides/notesSlide300.xml"/><Relationship Id="rId1" Type="http://schemas.openxmlformats.org/officeDocument/2006/relationships/slideLayout" Target="../slideLayouts/slideLayout13.xml"/></Relationships>
</file>

<file path=ppt/slides/_rels/slide425.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301.xml"/><Relationship Id="rId1" Type="http://schemas.openxmlformats.org/officeDocument/2006/relationships/slideLayout" Target="../slideLayouts/slideLayout13.xml"/></Relationships>
</file>

<file path=ppt/slides/_rels/slide426.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302.xml"/><Relationship Id="rId1" Type="http://schemas.openxmlformats.org/officeDocument/2006/relationships/slideLayout" Target="../slideLayouts/slideLayout13.xml"/></Relationships>
</file>

<file path=ppt/slides/_rels/slide427.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303.xml"/><Relationship Id="rId1" Type="http://schemas.openxmlformats.org/officeDocument/2006/relationships/slideLayout" Target="../slideLayouts/slideLayout13.xml"/></Relationships>
</file>

<file path=ppt/slides/_rels/slide428.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304.xml"/><Relationship Id="rId1" Type="http://schemas.openxmlformats.org/officeDocument/2006/relationships/slideLayout" Target="../slideLayouts/slideLayout13.xml"/></Relationships>
</file>

<file path=ppt/slides/_rels/slide429.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305.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306.xml"/><Relationship Id="rId1" Type="http://schemas.openxmlformats.org/officeDocument/2006/relationships/slideLayout" Target="../slideLayouts/slideLayout13.xml"/></Relationships>
</file>

<file path=ppt/slides/_rels/slide431.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307.xml"/><Relationship Id="rId1" Type="http://schemas.openxmlformats.org/officeDocument/2006/relationships/slideLayout" Target="../slideLayouts/slideLayout13.xml"/><Relationship Id="rId4" Type="http://schemas.openxmlformats.org/officeDocument/2006/relationships/image" Target="../media/image112.png"/></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3.xml.rels><?xml version="1.0" encoding="UTF-8" standalone="yes"?>
<Relationships xmlns="http://schemas.openxmlformats.org/package/2006/relationships"><Relationship Id="rId2" Type="http://schemas.openxmlformats.org/officeDocument/2006/relationships/notesSlide" Target="../notesSlides/notesSlide308.xml"/><Relationship Id="rId1" Type="http://schemas.openxmlformats.org/officeDocument/2006/relationships/slideLayout" Target="../slideLayouts/slideLayout13.xml"/></Relationships>
</file>

<file path=ppt/slides/_rels/slide434.xml.rels><?xml version="1.0" encoding="UTF-8" standalone="yes"?>
<Relationships xmlns="http://schemas.openxmlformats.org/package/2006/relationships"><Relationship Id="rId2" Type="http://schemas.openxmlformats.org/officeDocument/2006/relationships/notesSlide" Target="../notesSlides/notesSlide309.xml"/><Relationship Id="rId1" Type="http://schemas.openxmlformats.org/officeDocument/2006/relationships/slideLayout" Target="../slideLayouts/slideLayout12.xml"/></Relationships>
</file>

<file path=ppt/slides/_rels/slide435.xml.rels><?xml version="1.0" encoding="UTF-8" standalone="yes"?>
<Relationships xmlns="http://schemas.openxmlformats.org/package/2006/relationships"><Relationship Id="rId2" Type="http://schemas.openxmlformats.org/officeDocument/2006/relationships/notesSlide" Target="../notesSlides/notesSlide310.xml"/><Relationship Id="rId1" Type="http://schemas.openxmlformats.org/officeDocument/2006/relationships/slideLayout" Target="../slideLayouts/slideLayout12.xml"/></Relationships>
</file>

<file path=ppt/slides/_rels/slide436.xml.rels><?xml version="1.0" encoding="UTF-8" standalone="yes"?>
<Relationships xmlns="http://schemas.openxmlformats.org/package/2006/relationships"><Relationship Id="rId2" Type="http://schemas.openxmlformats.org/officeDocument/2006/relationships/notesSlide" Target="../notesSlides/notesSlide311.xml"/><Relationship Id="rId1" Type="http://schemas.openxmlformats.org/officeDocument/2006/relationships/slideLayout" Target="../slideLayouts/slideLayout12.xml"/></Relationships>
</file>

<file path=ppt/slides/_rels/slide437.xml.rels><?xml version="1.0" encoding="UTF-8" standalone="yes"?>
<Relationships xmlns="http://schemas.openxmlformats.org/package/2006/relationships"><Relationship Id="rId2" Type="http://schemas.openxmlformats.org/officeDocument/2006/relationships/notesSlide" Target="../notesSlides/notesSlide312.xml"/><Relationship Id="rId1" Type="http://schemas.openxmlformats.org/officeDocument/2006/relationships/slideLayout" Target="../slideLayouts/slideLayout13.xml"/></Relationships>
</file>

<file path=ppt/slides/_rels/slide438.xml.rels><?xml version="1.0" encoding="UTF-8" standalone="yes"?>
<Relationships xmlns="http://schemas.openxmlformats.org/package/2006/relationships"><Relationship Id="rId2" Type="http://schemas.openxmlformats.org/officeDocument/2006/relationships/notesSlide" Target="../notesSlides/notesSlide313.xml"/><Relationship Id="rId1" Type="http://schemas.openxmlformats.org/officeDocument/2006/relationships/slideLayout" Target="../slideLayouts/slideLayout13.xml"/></Relationships>
</file>

<file path=ppt/slides/_rels/slide439.xml.rels><?xml version="1.0" encoding="UTF-8" standalone="yes"?>
<Relationships xmlns="http://schemas.openxmlformats.org/package/2006/relationships"><Relationship Id="rId2" Type="http://schemas.openxmlformats.org/officeDocument/2006/relationships/notesSlide" Target="../notesSlides/notesSlide314.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40.xml.rels><?xml version="1.0" encoding="UTF-8" standalone="yes"?>
<Relationships xmlns="http://schemas.openxmlformats.org/package/2006/relationships"><Relationship Id="rId2" Type="http://schemas.openxmlformats.org/officeDocument/2006/relationships/notesSlide" Target="../notesSlides/notesSlide315.xml"/><Relationship Id="rId1" Type="http://schemas.openxmlformats.org/officeDocument/2006/relationships/slideLayout" Target="../slideLayouts/slideLayout13.xml"/></Relationships>
</file>

<file path=ppt/slides/_rels/slide441.xml.rels><?xml version="1.0" encoding="UTF-8" standalone="yes"?>
<Relationships xmlns="http://schemas.openxmlformats.org/package/2006/relationships"><Relationship Id="rId2" Type="http://schemas.openxmlformats.org/officeDocument/2006/relationships/notesSlide" Target="../notesSlides/notesSlide316.xml"/><Relationship Id="rId1" Type="http://schemas.openxmlformats.org/officeDocument/2006/relationships/slideLayout" Target="../slideLayouts/slideLayout12.xml"/></Relationships>
</file>

<file path=ppt/slides/_rels/slide442.xml.rels><?xml version="1.0" encoding="UTF-8" standalone="yes"?>
<Relationships xmlns="http://schemas.openxmlformats.org/package/2006/relationships"><Relationship Id="rId2" Type="http://schemas.openxmlformats.org/officeDocument/2006/relationships/notesSlide" Target="../notesSlides/notesSlide317.xml"/><Relationship Id="rId1" Type="http://schemas.openxmlformats.org/officeDocument/2006/relationships/slideLayout" Target="../slideLayouts/slideLayout13.xml"/></Relationships>
</file>

<file path=ppt/slides/_rels/slide443.xml.rels><?xml version="1.0" encoding="UTF-8" standalone="yes"?>
<Relationships xmlns="http://schemas.openxmlformats.org/package/2006/relationships"><Relationship Id="rId2" Type="http://schemas.openxmlformats.org/officeDocument/2006/relationships/notesSlide" Target="../notesSlides/notesSlide318.xml"/><Relationship Id="rId1" Type="http://schemas.openxmlformats.org/officeDocument/2006/relationships/slideLayout" Target="../slideLayouts/slideLayout13.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5.xml.rels><?xml version="1.0" encoding="UTF-8" standalone="yes"?>
<Relationships xmlns="http://schemas.openxmlformats.org/package/2006/relationships"><Relationship Id="rId2" Type="http://schemas.openxmlformats.org/officeDocument/2006/relationships/notesSlide" Target="../notesSlides/notesSlide319.xml"/><Relationship Id="rId1" Type="http://schemas.openxmlformats.org/officeDocument/2006/relationships/slideLayout" Target="../slideLayouts/slideLayout13.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8.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320.xml"/><Relationship Id="rId1" Type="http://schemas.openxmlformats.org/officeDocument/2006/relationships/slideLayout" Target="../slideLayouts/slideLayout13.xml"/></Relationships>
</file>

<file path=ppt/slides/_rels/slide449.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321.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8.xml"/></Relationships>
</file>

<file path=ppt/slides/_rels/slide450.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322.xml"/><Relationship Id="rId1" Type="http://schemas.openxmlformats.org/officeDocument/2006/relationships/slideLayout" Target="../slideLayouts/slideLayout13.xml"/></Relationships>
</file>

<file path=ppt/slides/_rels/slide451.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323.xml"/><Relationship Id="rId1" Type="http://schemas.openxmlformats.org/officeDocument/2006/relationships/slideLayout" Target="../slideLayouts/slideLayout13.xml"/></Relationships>
</file>

<file path=ppt/slides/_rels/slide452.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324.xml"/><Relationship Id="rId1" Type="http://schemas.openxmlformats.org/officeDocument/2006/relationships/slideLayout" Target="../slideLayouts/slideLayout13.xml"/></Relationships>
</file>

<file path=ppt/slides/_rels/slide453.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325.xml"/><Relationship Id="rId1" Type="http://schemas.openxmlformats.org/officeDocument/2006/relationships/slideLayout" Target="../slideLayouts/slideLayout13.xml"/></Relationships>
</file>

<file path=ppt/slides/_rels/slide454.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326.xml"/><Relationship Id="rId1" Type="http://schemas.openxmlformats.org/officeDocument/2006/relationships/slideLayout" Target="../slideLayouts/slideLayout13.xml"/></Relationships>
</file>

<file path=ppt/slides/_rels/slide455.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327.xml"/><Relationship Id="rId1" Type="http://schemas.openxmlformats.org/officeDocument/2006/relationships/slideLayout" Target="../slideLayouts/slideLayout13.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xml.rels><?xml version="1.0" encoding="UTF-8" standalone="yes"?>
<Relationships xmlns="http://schemas.openxmlformats.org/package/2006/relationships"><Relationship Id="rId2" Type="http://schemas.openxmlformats.org/officeDocument/2006/relationships/hyperlink" Target="https://courses.engr.illinois.edu/cs433/fa2021/assignments.html" TargetMode="External"/><Relationship Id="rId1" Type="http://schemas.openxmlformats.org/officeDocument/2006/relationships/slideLayout" Target="../slideLayouts/slideLayout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xml.rels><?xml version="1.0" encoding="UTF-8" standalone="yes"?>
<Relationships xmlns="http://schemas.openxmlformats.org/package/2006/relationships"><Relationship Id="rId3" Type="http://schemas.openxmlformats.org/officeDocument/2006/relationships/hyperlink" Target="https://www.youtube.com/watch?v=Oj2pRvcpaWw" TargetMode="External"/><Relationship Id="rId2" Type="http://schemas.openxmlformats.org/officeDocument/2006/relationships/notesSlide" Target="../notesSlides/notesSlide32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8.xml"/></Relationships>
</file>

<file path=ppt/slides/_rels/slide460.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461.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462.xml.rels><?xml version="1.0" encoding="UTF-8" standalone="yes"?>
<Relationships xmlns="http://schemas.openxmlformats.org/package/2006/relationships"><Relationship Id="rId3" Type="http://schemas.openxmlformats.org/officeDocument/2006/relationships/image" Target="../media/image118.jpeg"/><Relationship Id="rId2" Type="http://schemas.openxmlformats.org/officeDocument/2006/relationships/image" Target="../media/image117.png"/><Relationship Id="rId1" Type="http://schemas.openxmlformats.org/officeDocument/2006/relationships/slideLayout" Target="../slideLayouts/slideLayout2.xml"/></Relationships>
</file>

<file path=ppt/slides/_rels/slide463.xml.rels><?xml version="1.0" encoding="UTF-8" standalone="yes"?>
<Relationships xmlns="http://schemas.openxmlformats.org/package/2006/relationships"><Relationship Id="rId8" Type="http://schemas.openxmlformats.org/officeDocument/2006/relationships/image" Target="../media/image124.png"/><Relationship Id="rId13" Type="http://schemas.openxmlformats.org/officeDocument/2006/relationships/image" Target="../media/image129.png"/><Relationship Id="rId18" Type="http://schemas.openxmlformats.org/officeDocument/2006/relationships/image" Target="../media/image134.png"/><Relationship Id="rId26" Type="http://schemas.openxmlformats.org/officeDocument/2006/relationships/image" Target="../media/image142.png"/><Relationship Id="rId3" Type="http://schemas.openxmlformats.org/officeDocument/2006/relationships/image" Target="../media/image119.png"/><Relationship Id="rId21" Type="http://schemas.openxmlformats.org/officeDocument/2006/relationships/image" Target="../media/image137.png"/><Relationship Id="rId7" Type="http://schemas.openxmlformats.org/officeDocument/2006/relationships/image" Target="../media/image123.png"/><Relationship Id="rId12" Type="http://schemas.openxmlformats.org/officeDocument/2006/relationships/image" Target="../media/image128.png"/><Relationship Id="rId17" Type="http://schemas.openxmlformats.org/officeDocument/2006/relationships/image" Target="../media/image133.png"/><Relationship Id="rId25" Type="http://schemas.openxmlformats.org/officeDocument/2006/relationships/image" Target="../media/image141.png"/><Relationship Id="rId2" Type="http://schemas.openxmlformats.org/officeDocument/2006/relationships/notesSlide" Target="../notesSlides/notesSlide329.xml"/><Relationship Id="rId16" Type="http://schemas.openxmlformats.org/officeDocument/2006/relationships/image" Target="../media/image132.png"/><Relationship Id="rId20" Type="http://schemas.openxmlformats.org/officeDocument/2006/relationships/image" Target="../media/image136.png"/><Relationship Id="rId29" Type="http://schemas.openxmlformats.org/officeDocument/2006/relationships/image" Target="../media/image145.png"/><Relationship Id="rId1" Type="http://schemas.openxmlformats.org/officeDocument/2006/relationships/slideLayout" Target="../slideLayouts/slideLayout2.xml"/><Relationship Id="rId6" Type="http://schemas.openxmlformats.org/officeDocument/2006/relationships/image" Target="../media/image122.png"/><Relationship Id="rId11" Type="http://schemas.openxmlformats.org/officeDocument/2006/relationships/image" Target="../media/image127.png"/><Relationship Id="rId24" Type="http://schemas.openxmlformats.org/officeDocument/2006/relationships/image" Target="../media/image140.png"/><Relationship Id="rId32" Type="http://schemas.openxmlformats.org/officeDocument/2006/relationships/image" Target="../media/image148.png"/><Relationship Id="rId5" Type="http://schemas.openxmlformats.org/officeDocument/2006/relationships/image" Target="../media/image121.png"/><Relationship Id="rId15" Type="http://schemas.openxmlformats.org/officeDocument/2006/relationships/image" Target="../media/image131.png"/><Relationship Id="rId23" Type="http://schemas.openxmlformats.org/officeDocument/2006/relationships/image" Target="../media/image139.png"/><Relationship Id="rId28" Type="http://schemas.openxmlformats.org/officeDocument/2006/relationships/image" Target="../media/image144.png"/><Relationship Id="rId10" Type="http://schemas.openxmlformats.org/officeDocument/2006/relationships/image" Target="../media/image126.png"/><Relationship Id="rId19" Type="http://schemas.openxmlformats.org/officeDocument/2006/relationships/image" Target="../media/image135.png"/><Relationship Id="rId31" Type="http://schemas.openxmlformats.org/officeDocument/2006/relationships/image" Target="../media/image147.png"/><Relationship Id="rId4" Type="http://schemas.openxmlformats.org/officeDocument/2006/relationships/image" Target="../media/image120.png"/><Relationship Id="rId9" Type="http://schemas.openxmlformats.org/officeDocument/2006/relationships/image" Target="../media/image125.png"/><Relationship Id="rId14" Type="http://schemas.openxmlformats.org/officeDocument/2006/relationships/image" Target="../media/image130.png"/><Relationship Id="rId22" Type="http://schemas.openxmlformats.org/officeDocument/2006/relationships/image" Target="../media/image138.png"/><Relationship Id="rId27" Type="http://schemas.openxmlformats.org/officeDocument/2006/relationships/image" Target="../media/image143.png"/><Relationship Id="rId30" Type="http://schemas.openxmlformats.org/officeDocument/2006/relationships/image" Target="../media/image146.png"/></Relationships>
</file>

<file path=ppt/slides/_rels/slide464.xml.rels><?xml version="1.0" encoding="UTF-8" standalone="yes"?>
<Relationships xmlns="http://schemas.openxmlformats.org/package/2006/relationships"><Relationship Id="rId3" Type="http://schemas.openxmlformats.org/officeDocument/2006/relationships/hyperlink" Target="https://www.youtube.com/watch?v=6lMlGDZ5xBo" TargetMode="External"/><Relationship Id="rId2" Type="http://schemas.openxmlformats.org/officeDocument/2006/relationships/notesSlide" Target="../notesSlides/notesSlide330.xml"/><Relationship Id="rId1" Type="http://schemas.openxmlformats.org/officeDocument/2006/relationships/slideLayout" Target="../slideLayouts/slideLayout2.xml"/></Relationships>
</file>

<file path=ppt/slides/_rels/slide465.xml.rels><?xml version="1.0" encoding="UTF-8" standalone="yes"?>
<Relationships xmlns="http://schemas.openxmlformats.org/package/2006/relationships"><Relationship Id="rId3" Type="http://schemas.openxmlformats.org/officeDocument/2006/relationships/hyperlink" Target="https://www.youtube.com/watch?v=GHLB7h1UjkI" TargetMode="External"/><Relationship Id="rId2" Type="http://schemas.openxmlformats.org/officeDocument/2006/relationships/notesSlide" Target="../notesSlides/notesSlide331.xml"/><Relationship Id="rId1" Type="http://schemas.openxmlformats.org/officeDocument/2006/relationships/slideLayout" Target="../slideLayouts/slideLayout2.xml"/></Relationships>
</file>

<file path=ppt/slides/_rels/slide466.xml.rels><?xml version="1.0" encoding="UTF-8" standalone="yes"?>
<Relationships xmlns="http://schemas.openxmlformats.org/package/2006/relationships"><Relationship Id="rId3" Type="http://schemas.openxmlformats.org/officeDocument/2006/relationships/hyperlink" Target="https://music.163.com/#/song?id=1498098612" TargetMode="External"/><Relationship Id="rId2" Type="http://schemas.openxmlformats.org/officeDocument/2006/relationships/notesSlide" Target="../notesSlides/notesSlide33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8.xml"/></Relationships>
</file>

<file path=ppt/slides/_rels/slide4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7.xml"/><Relationship Id="rId1" Type="http://schemas.openxmlformats.org/officeDocument/2006/relationships/slideLayout" Target="../slideLayouts/slideLayout6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9.xml"/><Relationship Id="rId1" Type="http://schemas.openxmlformats.org/officeDocument/2006/relationships/slideLayout" Target="../slideLayouts/slideLayout6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8.xml"/></Relationships>
</file>

<file path=ppt/slides/_rels/slide5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5.xml"/><Relationship Id="rId1" Type="http://schemas.openxmlformats.org/officeDocument/2006/relationships/slideLayout" Target="../slideLayouts/slideLayout6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8.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8.xml"/></Relationships>
</file>

<file path=ppt/slides/_rels/slide6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8.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8.xml"/></Relationships>
</file>

<file path=ppt/slides/_rels/slide6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1.xml"/><Relationship Id="rId1" Type="http://schemas.openxmlformats.org/officeDocument/2006/relationships/slideLayout" Target="../slideLayouts/slideLayout68.xml"/></Relationships>
</file>

<file path=ppt/slides/_rels/slide6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8.xml"/></Relationships>
</file>

<file path=ppt/slides/_rels/slide6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8.xml"/></Relationships>
</file>

<file path=ppt/slides/_rels/slide6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2.xml"/><Relationship Id="rId1" Type="http://schemas.openxmlformats.org/officeDocument/2006/relationships/slideLayout" Target="../slideLayouts/slideLayout68.xml"/></Relationships>
</file>

<file path=ppt/slides/_rels/slide6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8.xml"/></Relationships>
</file>

<file path=ppt/slides/_rels/slide6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2.xml"/><Relationship Id="rId1" Type="http://schemas.openxmlformats.org/officeDocument/2006/relationships/slideLayout" Target="../slideLayouts/slideLayout13.xml"/><Relationship Id="rId4" Type="http://schemas.openxmlformats.org/officeDocument/2006/relationships/image" Target="../media/image29.png"/></Relationships>
</file>

<file path=ppt/slides/_rels/slide8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5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9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6.xml"/></Relationships>
</file>

<file path=ppt/slides/_rels/slide9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1.xml"/><Relationship Id="rId1" Type="http://schemas.openxmlformats.org/officeDocument/2006/relationships/slideLayout" Target="../slideLayouts/slideLayout46.xml"/></Relationships>
</file>

<file path=ppt/slides/_rels/slide9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2.xml"/><Relationship Id="rId1" Type="http://schemas.openxmlformats.org/officeDocument/2006/relationships/slideLayout" Target="../slideLayouts/slideLayout4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4.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2">
            <a:extLst>
              <a:ext uri="{FF2B5EF4-FFF2-40B4-BE49-F238E27FC236}">
                <a16:creationId xmlns:a16="http://schemas.microsoft.com/office/drawing/2014/main" id="{201C8158-FFFA-EF4A-A0C8-2D54DDD65915}"/>
              </a:ext>
            </a:extLst>
          </p:cNvPr>
          <p:cNvSpPr>
            <a:spLocks noGrp="1" noChangeArrowheads="1"/>
          </p:cNvSpPr>
          <p:nvPr>
            <p:ph type="ctrTitle"/>
          </p:nvPr>
        </p:nvSpPr>
        <p:spPr>
          <a:xfrm>
            <a:off x="0" y="2130425"/>
            <a:ext cx="9144000" cy="1908175"/>
          </a:xfrm>
        </p:spPr>
        <p:txBody>
          <a:bodyPr/>
          <a:lstStyle/>
          <a:p>
            <a:pPr algn="l" eaLnBrk="1" hangingPunct="1"/>
            <a:r>
              <a:rPr lang="en-US" altLang="zh-CN" sz="5400"/>
              <a:t>Course Review</a:t>
            </a:r>
          </a:p>
        </p:txBody>
      </p:sp>
      <p:sp>
        <p:nvSpPr>
          <p:cNvPr id="14338" name="Rectangle 3">
            <a:extLst>
              <a:ext uri="{FF2B5EF4-FFF2-40B4-BE49-F238E27FC236}">
                <a16:creationId xmlns:a16="http://schemas.microsoft.com/office/drawing/2014/main" id="{4E8E9C53-E094-A54C-AB74-832B117A560D}"/>
              </a:ext>
            </a:extLst>
          </p:cNvPr>
          <p:cNvSpPr>
            <a:spLocks noGrp="1" noChangeArrowheads="1"/>
          </p:cNvSpPr>
          <p:nvPr>
            <p:ph type="subTitle" idx="1"/>
          </p:nvPr>
        </p:nvSpPr>
        <p:spPr>
          <a:xfrm>
            <a:off x="0" y="4495800"/>
            <a:ext cx="9144000" cy="1524000"/>
          </a:xfrm>
        </p:spPr>
        <p:txBody>
          <a:bodyPr/>
          <a:lstStyle/>
          <a:p>
            <a:pPr algn="l" eaLnBrk="1" hangingPunct="1">
              <a:lnSpc>
                <a:spcPct val="90000"/>
              </a:lnSpc>
            </a:pPr>
            <a:r>
              <a:rPr lang="en-US" altLang="zh-CN" sz="2800" dirty="0"/>
              <a:t>Kai Bu</a:t>
            </a:r>
          </a:p>
          <a:p>
            <a:pPr algn="l" eaLnBrk="1" hangingPunct="1">
              <a:lnSpc>
                <a:spcPct val="90000"/>
              </a:lnSpc>
            </a:pPr>
            <a:r>
              <a:rPr lang="en-US" altLang="zh-CN" sz="2800" dirty="0" err="1"/>
              <a:t>kaibu@zju.edu.cn</a:t>
            </a:r>
            <a:endParaRPr lang="en-US" altLang="zh-CN" sz="2800" dirty="0"/>
          </a:p>
          <a:p>
            <a:pPr algn="l" eaLnBrk="1" hangingPunct="1">
              <a:lnSpc>
                <a:spcPct val="90000"/>
              </a:lnSpc>
            </a:pPr>
            <a:r>
              <a:rPr lang="en-US" altLang="zh-CN" sz="2800" dirty="0"/>
              <a:t>http://</a:t>
            </a:r>
            <a:r>
              <a:rPr lang="en-US" altLang="zh-CN" sz="2800" dirty="0" err="1"/>
              <a:t>list.zju.edu.cn</a:t>
            </a:r>
            <a:r>
              <a:rPr lang="en-US" altLang="zh-CN" sz="2800" dirty="0"/>
              <a:t>/</a:t>
            </a:r>
            <a:r>
              <a:rPr lang="en-US" altLang="zh-CN" sz="2800" dirty="0" err="1"/>
              <a:t>kaibu</a:t>
            </a:r>
            <a:r>
              <a:rPr lang="en-US" altLang="zh-CN" sz="2800" dirty="0"/>
              <a:t>/comparch2022</a:t>
            </a:r>
          </a:p>
          <a:p>
            <a:pPr algn="l" eaLnBrk="1" hangingPunct="1">
              <a:lnSpc>
                <a:spcPct val="90000"/>
              </a:lnSpc>
            </a:pPr>
            <a:endParaRPr lang="en-US" altLang="zh-CN" sz="2800" i="1" dirty="0"/>
          </a:p>
        </p:txBody>
      </p:sp>
      <p:sp>
        <p:nvSpPr>
          <p:cNvPr id="4" name="矩形 3">
            <a:extLst>
              <a:ext uri="{FF2B5EF4-FFF2-40B4-BE49-F238E27FC236}">
                <a16:creationId xmlns:a16="http://schemas.microsoft.com/office/drawing/2014/main" id="{8EE529D5-7C90-D944-A130-1592FB6F2C96}"/>
              </a:ext>
            </a:extLst>
          </p:cNvPr>
          <p:cNvSpPr/>
          <p:nvPr/>
        </p:nvSpPr>
        <p:spPr>
          <a:xfrm>
            <a:off x="8083550" y="0"/>
            <a:ext cx="1060450" cy="939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FFFFFF"/>
                </a:solidFill>
                <a:effectLst/>
                <a:uLnTx/>
                <a:uFillTx/>
                <a:latin typeface="Verdana"/>
                <a:ea typeface="宋体"/>
                <a:cs typeface="+mn-cs"/>
              </a:rPr>
              <a:t>14</a:t>
            </a:r>
            <a:endParaRPr kumimoji="0" lang="zh-CN" altLang="en-US" sz="3600" b="1" i="0" u="none" strike="noStrike" kern="1200" cap="none" spc="0" normalizeH="0" baseline="0" noProof="0" dirty="0">
              <a:ln>
                <a:noFill/>
              </a:ln>
              <a:solidFill>
                <a:srgbClr val="FFFFFF"/>
              </a:solidFill>
              <a:effectLst/>
              <a:uLnTx/>
              <a:uFillTx/>
              <a:latin typeface="Verdana"/>
              <a:ea typeface="宋体"/>
              <a:cs typeface="+mn-cs"/>
            </a:endParaRPr>
          </a:p>
        </p:txBody>
      </p:sp>
      <p:sp>
        <p:nvSpPr>
          <p:cNvPr id="14340" name="TextBox 1">
            <a:extLst>
              <a:ext uri="{FF2B5EF4-FFF2-40B4-BE49-F238E27FC236}">
                <a16:creationId xmlns:a16="http://schemas.microsoft.com/office/drawing/2014/main" id="{8ECE20C5-73DD-984E-90D0-2B61B0A15138}"/>
              </a:ext>
            </a:extLst>
          </p:cNvPr>
          <p:cNvSpPr txBox="1">
            <a:spLocks noChangeArrowheads="1"/>
          </p:cNvSpPr>
          <p:nvPr/>
        </p:nvSpPr>
        <p:spPr bwMode="auto">
          <a:xfrm>
            <a:off x="-363538" y="2081213"/>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a:extLst>
              <a:ext uri="{FF2B5EF4-FFF2-40B4-BE49-F238E27FC236}">
                <a16:creationId xmlns:a16="http://schemas.microsoft.com/office/drawing/2014/main" id="{AC192425-61C5-3D4B-AE13-1EBE51C04875}"/>
              </a:ext>
            </a:extLst>
          </p:cNvPr>
          <p:cNvSpPr>
            <a:spLocks noGrp="1" noChangeArrowheads="1"/>
          </p:cNvSpPr>
          <p:nvPr>
            <p:ph type="title"/>
          </p:nvPr>
        </p:nvSpPr>
        <p:spPr/>
        <p:txBody>
          <a:bodyPr/>
          <a:lstStyle/>
          <a:p>
            <a:pPr eaLnBrk="1" hangingPunct="1"/>
            <a:r>
              <a:rPr lang="en-US" altLang="zh-CN"/>
              <a:t>Amdahl’s Law: Two Factors</a:t>
            </a:r>
          </a:p>
        </p:txBody>
      </p:sp>
      <p:sp>
        <p:nvSpPr>
          <p:cNvPr id="35842" name="Rectangle 3">
            <a:extLst>
              <a:ext uri="{FF2B5EF4-FFF2-40B4-BE49-F238E27FC236}">
                <a16:creationId xmlns:a16="http://schemas.microsoft.com/office/drawing/2014/main" id="{8C24BCF6-1D8D-7F49-A955-6AD74F4FB156}"/>
              </a:ext>
            </a:extLst>
          </p:cNvPr>
          <p:cNvSpPr>
            <a:spLocks noGrp="1" noChangeArrowheads="1"/>
          </p:cNvSpPr>
          <p:nvPr>
            <p:ph type="body" idx="1"/>
          </p:nvPr>
        </p:nvSpPr>
        <p:spPr/>
        <p:txBody>
          <a:bodyPr/>
          <a:lstStyle/>
          <a:p>
            <a:pPr eaLnBrk="1" hangingPunct="1">
              <a:buFontTx/>
              <a:buNone/>
            </a:pPr>
            <a:r>
              <a:rPr lang="en-US" altLang="zh-CN" b="1" dirty="0"/>
              <a:t>	1. </a:t>
            </a:r>
            <a:r>
              <a:rPr lang="en-US" altLang="zh-CN" b="1" dirty="0" err="1"/>
              <a:t>Fraction</a:t>
            </a:r>
            <a:r>
              <a:rPr lang="en-US" altLang="zh-CN" b="1" baseline="-25000" dirty="0" err="1"/>
              <a:t>enhanced</a:t>
            </a:r>
            <a:r>
              <a:rPr lang="en-US" altLang="zh-CN" b="1" dirty="0"/>
              <a:t>: </a:t>
            </a:r>
            <a:endParaRPr lang="en-US" altLang="zh-CN" dirty="0"/>
          </a:p>
          <a:p>
            <a:pPr eaLnBrk="1" hangingPunct="1">
              <a:buFontTx/>
              <a:buNone/>
            </a:pPr>
            <a:r>
              <a:rPr lang="en-US" altLang="zh-CN" dirty="0"/>
              <a:t>	e.g., 20/60 if 20 seconds out of a 60-second program to enhance</a:t>
            </a:r>
          </a:p>
          <a:p>
            <a:pPr eaLnBrk="1" hangingPunct="1">
              <a:buFontTx/>
              <a:buNone/>
            </a:pPr>
            <a:endParaRPr lang="en-US" altLang="zh-CN" b="1" dirty="0"/>
          </a:p>
          <a:p>
            <a:pPr eaLnBrk="1" hangingPunct="1">
              <a:buFontTx/>
              <a:buNone/>
            </a:pPr>
            <a:r>
              <a:rPr lang="en-US" altLang="zh-CN" b="1" dirty="0"/>
              <a:t>	2. </a:t>
            </a:r>
            <a:r>
              <a:rPr lang="en-US" altLang="zh-CN" b="1" dirty="0" err="1"/>
              <a:t>Speedup</a:t>
            </a:r>
            <a:r>
              <a:rPr lang="en-US" altLang="zh-CN" b="1" baseline="-25000" dirty="0" err="1"/>
              <a:t>enhanced</a:t>
            </a:r>
            <a:r>
              <a:rPr lang="en-US" altLang="zh-CN" b="1" dirty="0"/>
              <a:t>:</a:t>
            </a:r>
          </a:p>
          <a:p>
            <a:pPr eaLnBrk="1" hangingPunct="1">
              <a:buFontTx/>
              <a:buNone/>
            </a:pPr>
            <a:r>
              <a:rPr lang="en-US" altLang="zh-CN" b="1" dirty="0"/>
              <a:t>	</a:t>
            </a:r>
            <a:r>
              <a:rPr lang="en-US" altLang="zh-CN" dirty="0"/>
              <a:t>e.g., 5/2 if enhanced to 2 seconds while originally 5 seconds</a:t>
            </a:r>
          </a:p>
        </p:txBody>
      </p:sp>
      <p:pic>
        <p:nvPicPr>
          <p:cNvPr id="35843" name="Picture 1">
            <a:extLst>
              <a:ext uri="{FF2B5EF4-FFF2-40B4-BE49-F238E27FC236}">
                <a16:creationId xmlns:a16="http://schemas.microsoft.com/office/drawing/2014/main" id="{E395FBBC-8A61-DF4C-886B-B4AEE730E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791200"/>
            <a:ext cx="9144000" cy="75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05ED-8B47-2A48-AE9F-CD4E3B69EC6D}"/>
              </a:ext>
            </a:extLst>
          </p:cNvPr>
          <p:cNvSpPr>
            <a:spLocks noGrp="1"/>
          </p:cNvSpPr>
          <p:nvPr>
            <p:ph type="title"/>
          </p:nvPr>
        </p:nvSpPr>
        <p:spPr/>
        <p:txBody>
          <a:bodyPr/>
          <a:lstStyle/>
          <a:p>
            <a:r>
              <a:rPr lang="en-CN" dirty="0"/>
              <a:t>Dependence</a:t>
            </a:r>
          </a:p>
        </p:txBody>
      </p:sp>
      <p:sp>
        <p:nvSpPr>
          <p:cNvPr id="3" name="Content Placeholder 2">
            <a:extLst>
              <a:ext uri="{FF2B5EF4-FFF2-40B4-BE49-F238E27FC236}">
                <a16:creationId xmlns:a16="http://schemas.microsoft.com/office/drawing/2014/main" id="{2BF35820-4E34-374C-9A6F-46345737074B}"/>
              </a:ext>
            </a:extLst>
          </p:cNvPr>
          <p:cNvSpPr>
            <a:spLocks noGrp="1"/>
          </p:cNvSpPr>
          <p:nvPr>
            <p:ph idx="1"/>
          </p:nvPr>
        </p:nvSpPr>
        <p:spPr/>
        <p:txBody>
          <a:bodyPr/>
          <a:lstStyle/>
          <a:p>
            <a:r>
              <a:rPr lang="en-CN" dirty="0"/>
              <a:t>Data dependence</a:t>
            </a:r>
          </a:p>
          <a:p>
            <a:r>
              <a:rPr lang="en-US" dirty="0"/>
              <a:t>N</a:t>
            </a:r>
            <a:r>
              <a:rPr lang="en-CN" dirty="0"/>
              <a:t>ame dependence</a:t>
            </a:r>
          </a:p>
          <a:p>
            <a:r>
              <a:rPr lang="en-US" dirty="0"/>
              <a:t>C</a:t>
            </a:r>
            <a:r>
              <a:rPr lang="en-CN" dirty="0"/>
              <a:t>ontrol dependence</a:t>
            </a:r>
          </a:p>
        </p:txBody>
      </p:sp>
    </p:spTree>
    <p:extLst>
      <p:ext uri="{BB962C8B-B14F-4D97-AF65-F5344CB8AC3E}">
        <p14:creationId xmlns:p14="http://schemas.microsoft.com/office/powerpoint/2010/main" val="387141469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BC3E2-745F-C943-AB72-00735DC9B01E}"/>
              </a:ext>
            </a:extLst>
          </p:cNvPr>
          <p:cNvSpPr>
            <a:spLocks noGrp="1"/>
          </p:cNvSpPr>
          <p:nvPr>
            <p:ph type="title"/>
          </p:nvPr>
        </p:nvSpPr>
        <p:spPr/>
        <p:txBody>
          <a:bodyPr/>
          <a:lstStyle/>
          <a:p>
            <a:r>
              <a:rPr lang="en-CN" dirty="0"/>
              <a:t>Data Dependence</a:t>
            </a:r>
          </a:p>
        </p:txBody>
      </p:sp>
      <p:sp>
        <p:nvSpPr>
          <p:cNvPr id="3" name="Content Placeholder 2">
            <a:extLst>
              <a:ext uri="{FF2B5EF4-FFF2-40B4-BE49-F238E27FC236}">
                <a16:creationId xmlns:a16="http://schemas.microsoft.com/office/drawing/2014/main" id="{3F9389B6-9D13-E242-9652-1C747421E943}"/>
              </a:ext>
            </a:extLst>
          </p:cNvPr>
          <p:cNvSpPr>
            <a:spLocks noGrp="1"/>
          </p:cNvSpPr>
          <p:nvPr>
            <p:ph idx="1"/>
          </p:nvPr>
        </p:nvSpPr>
        <p:spPr>
          <a:xfrm>
            <a:off x="457200" y="1600200"/>
            <a:ext cx="8686800" cy="4525963"/>
          </a:xfrm>
        </p:spPr>
        <p:txBody>
          <a:bodyPr/>
          <a:lstStyle/>
          <a:p>
            <a:pPr marL="0" lvl="0" indent="0">
              <a:buNone/>
              <a:defRPr/>
            </a:pPr>
            <a:r>
              <a:rPr lang="en-US" dirty="0">
                <a:solidFill>
                  <a:srgbClr val="000000"/>
                </a:solidFill>
              </a:rPr>
              <a:t>An instruction </a:t>
            </a:r>
            <a:r>
              <a:rPr lang="en-US" i="1" dirty="0">
                <a:solidFill>
                  <a:srgbClr val="000000"/>
                </a:solidFill>
              </a:rPr>
              <a:t>j</a:t>
            </a:r>
            <a:r>
              <a:rPr lang="en-US" dirty="0">
                <a:solidFill>
                  <a:srgbClr val="000000"/>
                </a:solidFill>
              </a:rPr>
              <a:t> is data-independent on instruction </a:t>
            </a:r>
            <a:r>
              <a:rPr lang="en-US" i="1" dirty="0" err="1">
                <a:solidFill>
                  <a:srgbClr val="000000"/>
                </a:solidFill>
              </a:rPr>
              <a:t>i</a:t>
            </a:r>
            <a:r>
              <a:rPr lang="en-US" dirty="0">
                <a:solidFill>
                  <a:srgbClr val="000000"/>
                </a:solidFill>
              </a:rPr>
              <a:t> if either of the following holds:</a:t>
            </a:r>
            <a:endParaRPr lang="en-US" i="1" dirty="0">
              <a:solidFill>
                <a:srgbClr val="000000"/>
              </a:solidFill>
            </a:endParaRPr>
          </a:p>
          <a:p>
            <a:pPr lvl="0">
              <a:defRPr/>
            </a:pPr>
            <a:r>
              <a:rPr lang="en-US" dirty="0">
                <a:solidFill>
                  <a:srgbClr val="000000"/>
                </a:solidFill>
              </a:rPr>
              <a:t>Instruction </a:t>
            </a:r>
            <a:r>
              <a:rPr lang="en-US" i="1" dirty="0" err="1">
                <a:solidFill>
                  <a:srgbClr val="000000"/>
                </a:solidFill>
              </a:rPr>
              <a:t>i</a:t>
            </a:r>
            <a:r>
              <a:rPr lang="en-US" dirty="0">
                <a:solidFill>
                  <a:srgbClr val="000000"/>
                </a:solidFill>
              </a:rPr>
              <a:t> produces a result that may be used by instruction </a:t>
            </a:r>
            <a:r>
              <a:rPr lang="en-US" i="1" dirty="0">
                <a:solidFill>
                  <a:srgbClr val="000000"/>
                </a:solidFill>
              </a:rPr>
              <a:t>j</a:t>
            </a:r>
            <a:r>
              <a:rPr lang="en-US" dirty="0">
                <a:solidFill>
                  <a:srgbClr val="000000"/>
                </a:solidFill>
              </a:rPr>
              <a:t>;</a:t>
            </a:r>
          </a:p>
          <a:p>
            <a:pPr lvl="0">
              <a:defRPr/>
            </a:pPr>
            <a:r>
              <a:rPr lang="en-US" dirty="0">
                <a:solidFill>
                  <a:srgbClr val="000000"/>
                </a:solidFill>
              </a:rPr>
              <a:t>Instruction </a:t>
            </a:r>
            <a:r>
              <a:rPr lang="en-US" i="1" dirty="0">
                <a:solidFill>
                  <a:srgbClr val="000000"/>
                </a:solidFill>
              </a:rPr>
              <a:t>j</a:t>
            </a:r>
            <a:r>
              <a:rPr lang="en-US" dirty="0">
                <a:solidFill>
                  <a:srgbClr val="000000"/>
                </a:solidFill>
              </a:rPr>
              <a:t> is data-dependent on instruction </a:t>
            </a:r>
            <a:r>
              <a:rPr lang="en-US" i="1" dirty="0">
                <a:solidFill>
                  <a:srgbClr val="000000"/>
                </a:solidFill>
              </a:rPr>
              <a:t>k</a:t>
            </a:r>
            <a:r>
              <a:rPr lang="en-US" dirty="0">
                <a:solidFill>
                  <a:srgbClr val="000000"/>
                </a:solidFill>
              </a:rPr>
              <a:t>, and instruction </a:t>
            </a:r>
            <a:r>
              <a:rPr lang="en-US" i="1" dirty="0">
                <a:solidFill>
                  <a:srgbClr val="000000"/>
                </a:solidFill>
              </a:rPr>
              <a:t>k</a:t>
            </a:r>
            <a:r>
              <a:rPr lang="en-US" dirty="0">
                <a:solidFill>
                  <a:srgbClr val="000000"/>
                </a:solidFill>
              </a:rPr>
              <a:t> is data dependent on </a:t>
            </a:r>
            <a:r>
              <a:rPr lang="en-US" i="1" dirty="0" err="1">
                <a:solidFill>
                  <a:srgbClr val="000000"/>
                </a:solidFill>
              </a:rPr>
              <a:t>i</a:t>
            </a:r>
            <a:r>
              <a:rPr lang="en-US" dirty="0">
                <a:solidFill>
                  <a:srgbClr val="000000"/>
                </a:solidFill>
              </a:rPr>
              <a:t>;</a:t>
            </a:r>
          </a:p>
          <a:p>
            <a:endParaRPr lang="en-CN" dirty="0"/>
          </a:p>
        </p:txBody>
      </p:sp>
    </p:spTree>
    <p:extLst>
      <p:ext uri="{BB962C8B-B14F-4D97-AF65-F5344CB8AC3E}">
        <p14:creationId xmlns:p14="http://schemas.microsoft.com/office/powerpoint/2010/main" val="318282720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BC3E2-745F-C943-AB72-00735DC9B01E}"/>
              </a:ext>
            </a:extLst>
          </p:cNvPr>
          <p:cNvSpPr>
            <a:spLocks noGrp="1"/>
          </p:cNvSpPr>
          <p:nvPr>
            <p:ph type="title"/>
          </p:nvPr>
        </p:nvSpPr>
        <p:spPr/>
        <p:txBody>
          <a:bodyPr/>
          <a:lstStyle/>
          <a:p>
            <a:r>
              <a:rPr lang="en-CN" dirty="0"/>
              <a:t>Data Dependence</a:t>
            </a:r>
          </a:p>
        </p:txBody>
      </p:sp>
      <p:sp>
        <p:nvSpPr>
          <p:cNvPr id="3" name="Content Placeholder 2">
            <a:extLst>
              <a:ext uri="{FF2B5EF4-FFF2-40B4-BE49-F238E27FC236}">
                <a16:creationId xmlns:a16="http://schemas.microsoft.com/office/drawing/2014/main" id="{3F9389B6-9D13-E242-9652-1C747421E943}"/>
              </a:ext>
            </a:extLst>
          </p:cNvPr>
          <p:cNvSpPr>
            <a:spLocks noGrp="1"/>
          </p:cNvSpPr>
          <p:nvPr>
            <p:ph idx="1"/>
          </p:nvPr>
        </p:nvSpPr>
        <p:spPr>
          <a:xfrm>
            <a:off x="457200" y="1600200"/>
            <a:ext cx="8686800" cy="4525963"/>
          </a:xfrm>
        </p:spPr>
        <p:txBody>
          <a:bodyPr/>
          <a:lstStyle/>
          <a:p>
            <a:pPr marL="0" lvl="0" indent="0">
              <a:buNone/>
              <a:defRPr/>
            </a:pPr>
            <a:r>
              <a:rPr lang="en-US" dirty="0">
                <a:solidFill>
                  <a:srgbClr val="000000"/>
                </a:solidFill>
              </a:rPr>
              <a:t>An instruction </a:t>
            </a:r>
            <a:r>
              <a:rPr lang="en-US" i="1" dirty="0">
                <a:solidFill>
                  <a:srgbClr val="000000"/>
                </a:solidFill>
              </a:rPr>
              <a:t>j</a:t>
            </a:r>
            <a:r>
              <a:rPr lang="en-US" dirty="0">
                <a:solidFill>
                  <a:srgbClr val="000000"/>
                </a:solidFill>
              </a:rPr>
              <a:t> is data-independent on instruction </a:t>
            </a:r>
            <a:r>
              <a:rPr lang="en-US" i="1" dirty="0" err="1">
                <a:solidFill>
                  <a:srgbClr val="000000"/>
                </a:solidFill>
              </a:rPr>
              <a:t>i</a:t>
            </a:r>
            <a:r>
              <a:rPr lang="en-US" dirty="0">
                <a:solidFill>
                  <a:srgbClr val="000000"/>
                </a:solidFill>
              </a:rPr>
              <a:t> if either of the following holds:</a:t>
            </a:r>
            <a:endParaRPr lang="en-US" i="1" dirty="0">
              <a:solidFill>
                <a:srgbClr val="000000"/>
              </a:solidFill>
            </a:endParaRPr>
          </a:p>
          <a:p>
            <a:pPr lvl="0">
              <a:defRPr/>
            </a:pPr>
            <a:r>
              <a:rPr lang="en-US" dirty="0">
                <a:solidFill>
                  <a:srgbClr val="000000"/>
                </a:solidFill>
              </a:rPr>
              <a:t>Instruction </a:t>
            </a:r>
            <a:r>
              <a:rPr lang="en-US" i="1" dirty="0" err="1">
                <a:solidFill>
                  <a:srgbClr val="000000"/>
                </a:solidFill>
              </a:rPr>
              <a:t>i</a:t>
            </a:r>
            <a:r>
              <a:rPr lang="en-US" dirty="0">
                <a:solidFill>
                  <a:srgbClr val="000000"/>
                </a:solidFill>
              </a:rPr>
              <a:t> produces a result that may be used by instruction </a:t>
            </a:r>
            <a:r>
              <a:rPr lang="en-US" i="1" dirty="0">
                <a:solidFill>
                  <a:srgbClr val="000000"/>
                </a:solidFill>
              </a:rPr>
              <a:t>j</a:t>
            </a:r>
            <a:r>
              <a:rPr lang="en-US" dirty="0">
                <a:solidFill>
                  <a:srgbClr val="000000"/>
                </a:solidFill>
              </a:rPr>
              <a:t>;</a:t>
            </a:r>
          </a:p>
          <a:p>
            <a:pPr lvl="0">
              <a:defRPr/>
            </a:pPr>
            <a:r>
              <a:rPr lang="en-US" dirty="0">
                <a:solidFill>
                  <a:srgbClr val="000000"/>
                </a:solidFill>
              </a:rPr>
              <a:t>Instruction </a:t>
            </a:r>
            <a:r>
              <a:rPr lang="en-US" i="1" dirty="0">
                <a:solidFill>
                  <a:srgbClr val="000000"/>
                </a:solidFill>
              </a:rPr>
              <a:t>j</a:t>
            </a:r>
            <a:r>
              <a:rPr lang="en-US" dirty="0">
                <a:solidFill>
                  <a:srgbClr val="000000"/>
                </a:solidFill>
              </a:rPr>
              <a:t> is data-dependent on instruction </a:t>
            </a:r>
            <a:r>
              <a:rPr lang="en-US" i="1" dirty="0">
                <a:solidFill>
                  <a:srgbClr val="000000"/>
                </a:solidFill>
              </a:rPr>
              <a:t>k</a:t>
            </a:r>
            <a:r>
              <a:rPr lang="en-US" dirty="0">
                <a:solidFill>
                  <a:srgbClr val="000000"/>
                </a:solidFill>
              </a:rPr>
              <a:t>, and instruction </a:t>
            </a:r>
            <a:r>
              <a:rPr lang="en-US" i="1" dirty="0">
                <a:solidFill>
                  <a:srgbClr val="000000"/>
                </a:solidFill>
              </a:rPr>
              <a:t>k</a:t>
            </a:r>
            <a:r>
              <a:rPr lang="en-US" dirty="0">
                <a:solidFill>
                  <a:srgbClr val="000000"/>
                </a:solidFill>
              </a:rPr>
              <a:t> is data dependent on </a:t>
            </a:r>
            <a:r>
              <a:rPr lang="en-US" i="1" dirty="0" err="1">
                <a:solidFill>
                  <a:srgbClr val="000000"/>
                </a:solidFill>
              </a:rPr>
              <a:t>i</a:t>
            </a:r>
            <a:r>
              <a:rPr lang="en-US" dirty="0">
                <a:solidFill>
                  <a:srgbClr val="000000"/>
                </a:solidFill>
              </a:rPr>
              <a:t>;                     </a:t>
            </a:r>
            <a:r>
              <a:rPr lang="en-US" dirty="0">
                <a:solidFill>
                  <a:srgbClr val="00B0F0"/>
                </a:solidFill>
              </a:rPr>
              <a:t>(Dependence within a single </a:t>
            </a:r>
            <a:r>
              <a:rPr lang="en-US" dirty="0" err="1">
                <a:solidFill>
                  <a:srgbClr val="00B0F0"/>
                </a:solidFill>
              </a:rPr>
              <a:t>instr</a:t>
            </a:r>
            <a:r>
              <a:rPr lang="en-US" dirty="0">
                <a:solidFill>
                  <a:srgbClr val="00B0F0"/>
                </a:solidFill>
              </a:rPr>
              <a:t> is not considered as a dep: add x1, x1, x1)</a:t>
            </a:r>
            <a:endParaRPr lang="en-CN" dirty="0">
              <a:solidFill>
                <a:srgbClr val="00B0F0"/>
              </a:solidFill>
            </a:endParaRPr>
          </a:p>
          <a:p>
            <a:endParaRPr lang="en-CN" dirty="0"/>
          </a:p>
        </p:txBody>
      </p:sp>
    </p:spTree>
    <p:extLst>
      <p:ext uri="{BB962C8B-B14F-4D97-AF65-F5344CB8AC3E}">
        <p14:creationId xmlns:p14="http://schemas.microsoft.com/office/powerpoint/2010/main" val="49280156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t>Data Dependence</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p:txBody>
          <a:bodyPr/>
          <a:lstStyle/>
          <a:p>
            <a:pPr>
              <a:defRPr/>
            </a:pPr>
            <a:r>
              <a:rPr lang="en-US" altLang="zh-CN" dirty="0"/>
              <a:t>Example code sequence</a:t>
            </a:r>
          </a:p>
          <a:p>
            <a:pPr eaLnBrk="1" hangingPunct="1">
              <a:buFontTx/>
              <a:buNone/>
              <a:defRPr/>
            </a:pPr>
            <a:r>
              <a:rPr lang="en-US" altLang="zh-CN" dirty="0"/>
              <a:t>	Loop: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fld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fadd.d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fsd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addi</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bne</a:t>
            </a: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3810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f0, 0(x1)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f4, f0, f2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f4, 0(x1)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x1, x1, -8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x1, x2, Loop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Tree>
    <p:extLst>
      <p:ext uri="{BB962C8B-B14F-4D97-AF65-F5344CB8AC3E}">
        <p14:creationId xmlns:p14="http://schemas.microsoft.com/office/powerpoint/2010/main" val="329362026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t>Data Dependence</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p:txBody>
          <a:bodyPr/>
          <a:lstStyle/>
          <a:p>
            <a:pPr>
              <a:defRPr/>
            </a:pPr>
            <a:r>
              <a:rPr lang="en-US" altLang="zh-CN" dirty="0"/>
              <a:t>Example code sequence</a:t>
            </a:r>
          </a:p>
          <a:p>
            <a:pPr eaLnBrk="1" hangingPunct="1">
              <a:buFontTx/>
              <a:buNone/>
              <a:defRPr/>
            </a:pPr>
            <a:r>
              <a:rPr lang="en-US" altLang="zh-CN" dirty="0"/>
              <a:t>	Loop:</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CN" dirty="0">
                <a:solidFill>
                  <a:srgbClr val="00B0F0"/>
                </a:solidFill>
              </a:rPr>
              <a:t>Write </a:t>
            </a:r>
            <a:r>
              <a:rPr lang="en-US" altLang="en-CN" dirty="0">
                <a:solidFill>
                  <a:srgbClr val="00B0F0"/>
                </a:solidFill>
                <a:sym typeface="Wingdings" pitchFamily="2" charset="2"/>
              </a:rPr>
              <a:t> Read</a:t>
            </a:r>
            <a:endParaRPr lang="en-US" altLang="zh-CN" dirty="0"/>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fld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fadd.d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fsd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addi</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bne</a:t>
            </a: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3810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f0, 0(x1)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f4, f0, f2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f4, 0(x1)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x1, x1, -8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x1, x2, Loop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6" name="Line 15">
            <a:extLst>
              <a:ext uri="{FF2B5EF4-FFF2-40B4-BE49-F238E27FC236}">
                <a16:creationId xmlns:a16="http://schemas.microsoft.com/office/drawing/2014/main" id="{4961CEC6-EEFF-3A40-AA2C-756DB22837B2}"/>
              </a:ext>
            </a:extLst>
          </p:cNvPr>
          <p:cNvSpPr>
            <a:spLocks noChangeShapeType="1"/>
          </p:cNvSpPr>
          <p:nvPr/>
        </p:nvSpPr>
        <p:spPr bwMode="auto">
          <a:xfrm>
            <a:off x="4301168" y="2590800"/>
            <a:ext cx="347031" cy="3048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Line 15">
            <a:extLst>
              <a:ext uri="{FF2B5EF4-FFF2-40B4-BE49-F238E27FC236}">
                <a16:creationId xmlns:a16="http://schemas.microsoft.com/office/drawing/2014/main" id="{77842A77-FB89-2640-B8C7-7439516993C2}"/>
              </a:ext>
            </a:extLst>
          </p:cNvPr>
          <p:cNvSpPr>
            <a:spLocks noChangeShapeType="1"/>
          </p:cNvSpPr>
          <p:nvPr/>
        </p:nvSpPr>
        <p:spPr bwMode="auto">
          <a:xfrm>
            <a:off x="4114800" y="3200400"/>
            <a:ext cx="0" cy="3810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 name="Line 15">
            <a:extLst>
              <a:ext uri="{FF2B5EF4-FFF2-40B4-BE49-F238E27FC236}">
                <a16:creationId xmlns:a16="http://schemas.microsoft.com/office/drawing/2014/main" id="{5115FE98-EA1E-E647-A483-4274436C0D90}"/>
              </a:ext>
            </a:extLst>
          </p:cNvPr>
          <p:cNvSpPr>
            <a:spLocks noChangeShapeType="1"/>
          </p:cNvSpPr>
          <p:nvPr/>
        </p:nvSpPr>
        <p:spPr bwMode="auto">
          <a:xfrm>
            <a:off x="4114800" y="4343400"/>
            <a:ext cx="0" cy="3810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024554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3" name="Title 1">
            <a:extLst>
              <a:ext uri="{FF2B5EF4-FFF2-40B4-BE49-F238E27FC236}">
                <a16:creationId xmlns:a16="http://schemas.microsoft.com/office/drawing/2014/main" id="{1B4D80B4-90CF-5C49-9064-A74457750F95}"/>
              </a:ext>
            </a:extLst>
          </p:cNvPr>
          <p:cNvSpPr>
            <a:spLocks noGrp="1" noChangeArrowheads="1"/>
          </p:cNvSpPr>
          <p:nvPr>
            <p:ph type="title"/>
          </p:nvPr>
        </p:nvSpPr>
        <p:spPr/>
        <p:txBody>
          <a:bodyPr/>
          <a:lstStyle/>
          <a:p>
            <a:r>
              <a:rPr lang="en-CN" altLang="en-CN"/>
              <a:t>Name</a:t>
            </a:r>
            <a:r>
              <a:rPr lang="en-US" altLang="en-CN"/>
              <a:t> Dependence</a:t>
            </a:r>
            <a:endParaRPr lang="en-CN" altLang="en-CN"/>
          </a:p>
        </p:txBody>
      </p:sp>
      <p:sp>
        <p:nvSpPr>
          <p:cNvPr id="223234" name="Content Placeholder 2">
            <a:extLst>
              <a:ext uri="{FF2B5EF4-FFF2-40B4-BE49-F238E27FC236}">
                <a16:creationId xmlns:a16="http://schemas.microsoft.com/office/drawing/2014/main" id="{55ED30C9-C5DF-5349-9F8B-C3E54561E5EA}"/>
              </a:ext>
            </a:extLst>
          </p:cNvPr>
          <p:cNvSpPr>
            <a:spLocks noGrp="1" noChangeArrowheads="1"/>
          </p:cNvSpPr>
          <p:nvPr>
            <p:ph idx="1"/>
          </p:nvPr>
        </p:nvSpPr>
        <p:spPr/>
        <p:txBody>
          <a:bodyPr/>
          <a:lstStyle/>
          <a:p>
            <a:r>
              <a:rPr lang="en-US" altLang="en-CN" dirty="0"/>
              <a:t>T</a:t>
            </a:r>
            <a:r>
              <a:rPr lang="en-CN" altLang="en-CN" dirty="0"/>
              <a:t>wo instructions use the same register or memory location </a:t>
            </a:r>
            <a:r>
              <a:rPr lang="en-CN" altLang="en-CN" i="1" dirty="0"/>
              <a:t>(name)</a:t>
            </a:r>
            <a:r>
              <a:rPr lang="en-CN" altLang="en-CN" dirty="0"/>
              <a:t>, but there is </a:t>
            </a:r>
            <a:r>
              <a:rPr lang="en-CN" altLang="en-CN" dirty="0">
                <a:solidFill>
                  <a:srgbClr val="FFC000"/>
                </a:solidFill>
              </a:rPr>
              <a:t>no flow of data</a:t>
            </a:r>
            <a:r>
              <a:rPr lang="en-CN" altLang="en-CN" dirty="0"/>
              <a:t> between instructions associated w/ that name</a:t>
            </a:r>
          </a:p>
          <a:p>
            <a:r>
              <a:rPr lang="en-US" altLang="en-CN" dirty="0">
                <a:solidFill>
                  <a:srgbClr val="00B0F0"/>
                </a:solidFill>
              </a:rPr>
              <a:t>Read </a:t>
            </a:r>
            <a:r>
              <a:rPr lang="en-US" altLang="en-CN" dirty="0">
                <a:solidFill>
                  <a:srgbClr val="00B0F0"/>
                </a:solidFill>
                <a:sym typeface="Wingdings" pitchFamily="2" charset="2"/>
              </a:rPr>
              <a:t> Write </a:t>
            </a:r>
            <a:r>
              <a:rPr lang="en-US" altLang="en-CN" dirty="0">
                <a:sym typeface="Wingdings" pitchFamily="2" charset="2"/>
              </a:rPr>
              <a:t>or </a:t>
            </a:r>
            <a:r>
              <a:rPr lang="en-US" altLang="en-CN" dirty="0">
                <a:solidFill>
                  <a:srgbClr val="00B0F0"/>
                </a:solidFill>
                <a:sym typeface="Wingdings" pitchFamily="2" charset="2"/>
              </a:rPr>
              <a:t>Write  Write</a:t>
            </a:r>
            <a:endParaRPr lang="en-CN" altLang="en-CN" dirty="0">
              <a:solidFill>
                <a:srgbClr val="00B0F0"/>
              </a:solidFill>
            </a:endParaRPr>
          </a:p>
          <a:p>
            <a:endParaRPr lang="en-CN" altLang="en-CN" i="1" dirty="0"/>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7" name="Title 1">
            <a:extLst>
              <a:ext uri="{FF2B5EF4-FFF2-40B4-BE49-F238E27FC236}">
                <a16:creationId xmlns:a16="http://schemas.microsoft.com/office/drawing/2014/main" id="{371690EF-849C-5B47-AC78-54985DC2F13D}"/>
              </a:ext>
            </a:extLst>
          </p:cNvPr>
          <p:cNvSpPr>
            <a:spLocks noGrp="1" noChangeArrowheads="1"/>
          </p:cNvSpPr>
          <p:nvPr>
            <p:ph type="title"/>
          </p:nvPr>
        </p:nvSpPr>
        <p:spPr/>
        <p:txBody>
          <a:bodyPr/>
          <a:lstStyle/>
          <a:p>
            <a:r>
              <a:rPr lang="en-CN" altLang="en-CN"/>
              <a:t>Name Dependence</a:t>
            </a:r>
          </a:p>
        </p:txBody>
      </p:sp>
      <p:sp>
        <p:nvSpPr>
          <p:cNvPr id="3" name="Content Placeholder 2">
            <a:extLst>
              <a:ext uri="{FF2B5EF4-FFF2-40B4-BE49-F238E27FC236}">
                <a16:creationId xmlns:a16="http://schemas.microsoft.com/office/drawing/2014/main" id="{23721834-F160-8843-829D-10AD1DB81C62}"/>
              </a:ext>
            </a:extLst>
          </p:cNvPr>
          <p:cNvSpPr>
            <a:spLocks noGrp="1"/>
          </p:cNvSpPr>
          <p:nvPr>
            <p:ph idx="1"/>
          </p:nvPr>
        </p:nvSpPr>
        <p:spPr>
          <a:xfrm>
            <a:off x="457200" y="1600200"/>
            <a:ext cx="8686800" cy="4525963"/>
          </a:xfrm>
        </p:spPr>
        <p:txBody>
          <a:bodyPr/>
          <a:lstStyle/>
          <a:p>
            <a:pPr marL="0" indent="0">
              <a:buFontTx/>
              <a:buNone/>
              <a:defRPr/>
            </a:pPr>
            <a:r>
              <a:rPr lang="en-US" dirty="0"/>
              <a:t>A</a:t>
            </a:r>
            <a:r>
              <a:rPr lang="en-CN" dirty="0"/>
              <a:t>n instruction </a:t>
            </a:r>
            <a:r>
              <a:rPr lang="en-US" i="1" dirty="0" err="1"/>
              <a:t>i</a:t>
            </a:r>
            <a:r>
              <a:rPr lang="en-CN" dirty="0"/>
              <a:t> that precedes instr </a:t>
            </a:r>
            <a:r>
              <a:rPr lang="en-CN" i="1" dirty="0"/>
              <a:t>j</a:t>
            </a:r>
            <a:r>
              <a:rPr lang="en-CN" dirty="0"/>
              <a:t> in program order:</a:t>
            </a:r>
          </a:p>
          <a:p>
            <a:pPr>
              <a:defRPr/>
            </a:pPr>
            <a:r>
              <a:rPr lang="en-CN" dirty="0">
                <a:solidFill>
                  <a:srgbClr val="00B0F0"/>
                </a:solidFill>
              </a:rPr>
              <a:t>Antidependence</a:t>
            </a:r>
            <a:r>
              <a:rPr lang="en-US" dirty="0">
                <a:solidFill>
                  <a:srgbClr val="00B0F0"/>
                </a:solidFill>
              </a:rPr>
              <a:t>: </a:t>
            </a:r>
            <a:r>
              <a:rPr lang="en-US" altLang="en-CN" dirty="0">
                <a:solidFill>
                  <a:srgbClr val="00B0F0"/>
                </a:solidFill>
              </a:rPr>
              <a:t>Read </a:t>
            </a:r>
            <a:r>
              <a:rPr lang="en-US" altLang="en-CN" dirty="0">
                <a:solidFill>
                  <a:srgbClr val="00B0F0"/>
                </a:solidFill>
                <a:sym typeface="Wingdings" pitchFamily="2" charset="2"/>
              </a:rPr>
              <a:t> Write </a:t>
            </a:r>
            <a:endParaRPr lang="en-CN" dirty="0">
              <a:solidFill>
                <a:srgbClr val="00B0F0"/>
              </a:solidFill>
            </a:endParaRPr>
          </a:p>
          <a:p>
            <a:pPr marL="0" indent="0">
              <a:buFontTx/>
              <a:buNone/>
              <a:defRPr/>
            </a:pPr>
            <a:r>
              <a:rPr lang="en-CN" dirty="0"/>
              <a:t>  instruction </a:t>
            </a:r>
            <a:r>
              <a:rPr lang="en-CN" i="1" dirty="0"/>
              <a:t>j</a:t>
            </a:r>
            <a:r>
              <a:rPr lang="en-CN" dirty="0"/>
              <a:t> writes a register or </a:t>
            </a:r>
          </a:p>
          <a:p>
            <a:pPr marL="0" indent="0">
              <a:buFontTx/>
              <a:buNone/>
              <a:defRPr/>
            </a:pPr>
            <a:r>
              <a:rPr lang="en-CN" dirty="0"/>
              <a:t>  memory location that instruction </a:t>
            </a:r>
            <a:r>
              <a:rPr lang="en-US" i="1" dirty="0" err="1"/>
              <a:t>i</a:t>
            </a:r>
            <a:r>
              <a:rPr lang="en-CN" dirty="0"/>
              <a:t> </a:t>
            </a:r>
          </a:p>
          <a:p>
            <a:pPr marL="0" indent="0">
              <a:buFontTx/>
              <a:buNone/>
              <a:defRPr/>
            </a:pPr>
            <a:r>
              <a:rPr lang="en-CN" dirty="0"/>
              <a:t>  reads</a:t>
            </a:r>
          </a:p>
          <a:p>
            <a:pPr>
              <a:defRPr/>
            </a:pPr>
            <a:r>
              <a:rPr lang="en-CN" dirty="0">
                <a:solidFill>
                  <a:srgbClr val="00B0F0"/>
                </a:solidFill>
              </a:rPr>
              <a:t>Output</a:t>
            </a:r>
            <a:r>
              <a:rPr lang="zh-CN" altLang="en-US" dirty="0">
                <a:solidFill>
                  <a:srgbClr val="00B0F0"/>
                </a:solidFill>
              </a:rPr>
              <a:t> </a:t>
            </a:r>
            <a:r>
              <a:rPr lang="en-US" altLang="zh-CN" dirty="0">
                <a:solidFill>
                  <a:srgbClr val="00B0F0"/>
                </a:solidFill>
              </a:rPr>
              <a:t>dependence: </a:t>
            </a:r>
            <a:r>
              <a:rPr lang="en-US" altLang="en-CN" dirty="0">
                <a:solidFill>
                  <a:srgbClr val="00B0F0"/>
                </a:solidFill>
                <a:sym typeface="Wingdings" pitchFamily="2" charset="2"/>
              </a:rPr>
              <a:t>Write  Write</a:t>
            </a:r>
            <a:endParaRPr lang="en-US" altLang="zh-CN" dirty="0">
              <a:solidFill>
                <a:srgbClr val="00B0F0"/>
              </a:solidFill>
            </a:endParaRPr>
          </a:p>
          <a:p>
            <a:pPr marL="0" indent="0">
              <a:buFontTx/>
              <a:buNone/>
              <a:defRPr/>
            </a:pPr>
            <a:r>
              <a:rPr lang="en-US" altLang="zh-CN" dirty="0"/>
              <a:t>  instruction </a:t>
            </a:r>
            <a:r>
              <a:rPr lang="en-US" altLang="zh-CN" i="1" dirty="0" err="1"/>
              <a:t>i</a:t>
            </a:r>
            <a:r>
              <a:rPr lang="en-US" altLang="zh-CN" dirty="0"/>
              <a:t> and instruction </a:t>
            </a:r>
            <a:r>
              <a:rPr lang="en-US" altLang="zh-CN" i="1" dirty="0"/>
              <a:t>j</a:t>
            </a:r>
            <a:r>
              <a:rPr lang="en-US" altLang="zh-CN" dirty="0"/>
              <a:t> write </a:t>
            </a:r>
          </a:p>
          <a:p>
            <a:pPr marL="0" indent="0">
              <a:buFontTx/>
              <a:buNone/>
              <a:defRPr/>
            </a:pPr>
            <a:r>
              <a:rPr lang="en-US" altLang="zh-CN" dirty="0"/>
              <a:t>  the same register or memory location</a:t>
            </a:r>
            <a:endParaRPr lang="en-CN" altLang="zh-CN" dirty="0"/>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t>Name Dependence</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p:txBody>
          <a:bodyPr/>
          <a:lstStyle/>
          <a:p>
            <a:pPr>
              <a:defRPr/>
            </a:pPr>
            <a:r>
              <a:rPr lang="en-US" altLang="zh-CN" dirty="0"/>
              <a:t>Example code sequence</a:t>
            </a:r>
          </a:p>
          <a:p>
            <a:pPr eaLnBrk="1" hangingPunct="1">
              <a:buFontTx/>
              <a:buNone/>
              <a:defRPr/>
            </a:pPr>
            <a:r>
              <a:rPr lang="en-US" altLang="zh-CN" dirty="0"/>
              <a:t>	Loop:</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CN" dirty="0">
                <a:solidFill>
                  <a:srgbClr val="00B0F0"/>
                </a:solidFill>
              </a:rPr>
              <a:t>x1: Read </a:t>
            </a:r>
            <a:r>
              <a:rPr lang="en-US" altLang="en-CN" dirty="0">
                <a:solidFill>
                  <a:srgbClr val="00B0F0"/>
                </a:solidFill>
                <a:sym typeface="Wingdings" pitchFamily="2" charset="2"/>
              </a:rPr>
              <a:t> Write, </a:t>
            </a:r>
            <a:r>
              <a:rPr lang="en-US" altLang="en-CN" dirty="0" err="1">
                <a:solidFill>
                  <a:srgbClr val="00B0F0"/>
                </a:solidFill>
                <a:sym typeface="Wingdings" pitchFamily="2" charset="2"/>
              </a:rPr>
              <a:t>antidependence</a:t>
            </a:r>
            <a:endParaRPr lang="en-US" altLang="zh-CN" dirty="0"/>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fld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fadd.d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fsd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addi</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bne</a:t>
            </a: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3810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f0, 0(x1)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f0, f1, f2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f4, 0(x1)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x1, x1, -8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x1, x2, Loop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10" name="Line 15">
            <a:extLst>
              <a:ext uri="{FF2B5EF4-FFF2-40B4-BE49-F238E27FC236}">
                <a16:creationId xmlns:a16="http://schemas.microsoft.com/office/drawing/2014/main" id="{D94D0E89-31A3-EF4B-8C2B-0FC8C5ADE052}"/>
              </a:ext>
            </a:extLst>
          </p:cNvPr>
          <p:cNvSpPr>
            <a:spLocks noChangeShapeType="1"/>
          </p:cNvSpPr>
          <p:nvPr/>
        </p:nvSpPr>
        <p:spPr bwMode="auto">
          <a:xfrm flipH="1">
            <a:off x="4267201" y="3863181"/>
            <a:ext cx="838200" cy="175419"/>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08573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righ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t>Name Dependence</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eaLnBrk="1" hangingPunct="1">
              <a:buFontTx/>
              <a:buNone/>
              <a:defRPr/>
            </a:pPr>
            <a:r>
              <a:rPr lang="en-US" altLang="zh-CN" dirty="0"/>
              <a:t>	Loop:</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CN" dirty="0">
                <a:solidFill>
                  <a:srgbClr val="00B0F0"/>
                </a:solidFill>
              </a:rPr>
              <a:t>x1: Read </a:t>
            </a:r>
            <a:r>
              <a:rPr lang="en-US" altLang="en-CN" dirty="0">
                <a:solidFill>
                  <a:srgbClr val="00B0F0"/>
                </a:solidFill>
                <a:sym typeface="Wingdings" pitchFamily="2" charset="2"/>
              </a:rPr>
              <a:t> Write, </a:t>
            </a:r>
            <a:r>
              <a:rPr lang="en-US" altLang="en-CN" dirty="0" err="1">
                <a:solidFill>
                  <a:srgbClr val="00B0F0"/>
                </a:solidFill>
                <a:sym typeface="Wingdings" pitchFamily="2" charset="2"/>
              </a:rPr>
              <a:t>antidependence</a:t>
            </a:r>
            <a:endParaRPr lang="en-US" altLang="en-CN" dirty="0">
              <a:solidFill>
                <a:srgbClr val="00B0F0"/>
              </a:solidFill>
              <a:sym typeface="Wingdings" pitchFamily="2" charset="2"/>
            </a:endParaRPr>
          </a:p>
          <a:p>
            <a:pPr>
              <a:defRPr/>
            </a:pPr>
            <a:r>
              <a:rPr lang="en-US" altLang="zh-CN" dirty="0">
                <a:solidFill>
                  <a:srgbClr val="00B0F0"/>
                </a:solidFill>
              </a:rPr>
              <a:t>f0: </a:t>
            </a:r>
            <a:r>
              <a:rPr lang="en-US" altLang="en-CN" dirty="0">
                <a:solidFill>
                  <a:srgbClr val="00B0F0"/>
                </a:solidFill>
              </a:rPr>
              <a:t>Write </a:t>
            </a:r>
            <a:r>
              <a:rPr lang="en-US" altLang="en-CN" dirty="0">
                <a:solidFill>
                  <a:srgbClr val="00B0F0"/>
                </a:solidFill>
                <a:sym typeface="Wingdings" pitchFamily="2" charset="2"/>
              </a:rPr>
              <a:t> Write, output dependence</a:t>
            </a:r>
            <a:endParaRPr lang="en-US" altLang="zh-CN" dirty="0"/>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fld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fadd.d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fsd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addi</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bne</a:t>
            </a: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3810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f0, 0(x1)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f0, f1, f2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f4, 0(x1)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x1, x1, -8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x1, x2, Loop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10" name="Line 15">
            <a:extLst>
              <a:ext uri="{FF2B5EF4-FFF2-40B4-BE49-F238E27FC236}">
                <a16:creationId xmlns:a16="http://schemas.microsoft.com/office/drawing/2014/main" id="{D94D0E89-31A3-EF4B-8C2B-0FC8C5ADE052}"/>
              </a:ext>
            </a:extLst>
          </p:cNvPr>
          <p:cNvSpPr>
            <a:spLocks noChangeShapeType="1"/>
          </p:cNvSpPr>
          <p:nvPr/>
        </p:nvSpPr>
        <p:spPr bwMode="auto">
          <a:xfrm flipH="1">
            <a:off x="4267201" y="3863181"/>
            <a:ext cx="838200" cy="175419"/>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 name="Line 15">
            <a:extLst>
              <a:ext uri="{FF2B5EF4-FFF2-40B4-BE49-F238E27FC236}">
                <a16:creationId xmlns:a16="http://schemas.microsoft.com/office/drawing/2014/main" id="{4FA34F67-B9E7-C546-ACEB-B247E93455A7}"/>
              </a:ext>
            </a:extLst>
          </p:cNvPr>
          <p:cNvSpPr>
            <a:spLocks noChangeShapeType="1"/>
          </p:cNvSpPr>
          <p:nvPr/>
        </p:nvSpPr>
        <p:spPr bwMode="auto">
          <a:xfrm>
            <a:off x="4114800" y="2590800"/>
            <a:ext cx="0" cy="3810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7633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right)">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8" grpId="0" animBg="1"/>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3" name="Title 1">
            <a:extLst>
              <a:ext uri="{FF2B5EF4-FFF2-40B4-BE49-F238E27FC236}">
                <a16:creationId xmlns:a16="http://schemas.microsoft.com/office/drawing/2014/main" id="{1B4D80B4-90CF-5C49-9064-A74457750F95}"/>
              </a:ext>
            </a:extLst>
          </p:cNvPr>
          <p:cNvSpPr>
            <a:spLocks noGrp="1" noChangeArrowheads="1"/>
          </p:cNvSpPr>
          <p:nvPr>
            <p:ph type="title"/>
          </p:nvPr>
        </p:nvSpPr>
        <p:spPr/>
        <p:txBody>
          <a:bodyPr/>
          <a:lstStyle/>
          <a:p>
            <a:r>
              <a:rPr lang="en-CN" altLang="en-CN"/>
              <a:t>Name</a:t>
            </a:r>
            <a:r>
              <a:rPr lang="en-US" altLang="en-CN"/>
              <a:t> Dependence</a:t>
            </a:r>
            <a:endParaRPr lang="en-CN" altLang="en-CN"/>
          </a:p>
        </p:txBody>
      </p:sp>
      <p:sp>
        <p:nvSpPr>
          <p:cNvPr id="223234" name="Content Placeholder 2">
            <a:extLst>
              <a:ext uri="{FF2B5EF4-FFF2-40B4-BE49-F238E27FC236}">
                <a16:creationId xmlns:a16="http://schemas.microsoft.com/office/drawing/2014/main" id="{55ED30C9-C5DF-5349-9F8B-C3E54561E5EA}"/>
              </a:ext>
            </a:extLst>
          </p:cNvPr>
          <p:cNvSpPr>
            <a:spLocks noGrp="1" noChangeArrowheads="1"/>
          </p:cNvSpPr>
          <p:nvPr>
            <p:ph idx="1"/>
          </p:nvPr>
        </p:nvSpPr>
        <p:spPr/>
        <p:txBody>
          <a:bodyPr/>
          <a:lstStyle/>
          <a:p>
            <a:r>
              <a:rPr lang="en-US" altLang="en-CN" dirty="0">
                <a:solidFill>
                  <a:srgbClr val="00B0F0"/>
                </a:solidFill>
              </a:rPr>
              <a:t>Register Renaming:                     </a:t>
            </a:r>
            <a:r>
              <a:rPr lang="en-US" altLang="en-CN" dirty="0"/>
              <a:t>change </a:t>
            </a:r>
            <a:r>
              <a:rPr lang="en-CN" altLang="en-CN" dirty="0"/>
              <a:t>the name (register number or memory location) used in name-dependent instructions such that the instructions do not conflict </a:t>
            </a:r>
          </a:p>
          <a:p>
            <a:r>
              <a:rPr lang="en-US" altLang="en-CN" dirty="0">
                <a:solidFill>
                  <a:srgbClr val="FFC000"/>
                </a:solidFill>
              </a:rPr>
              <a:t>Statically </a:t>
            </a:r>
            <a:r>
              <a:rPr lang="en-US" altLang="zh-CN" dirty="0">
                <a:solidFill>
                  <a:srgbClr val="FFC000"/>
                </a:solidFill>
              </a:rPr>
              <a:t>by </a:t>
            </a:r>
            <a:r>
              <a:rPr lang="en-US" altLang="en-CN" dirty="0">
                <a:solidFill>
                  <a:srgbClr val="FFC000"/>
                </a:solidFill>
              </a:rPr>
              <a:t>compiler or dynamically by hardware</a:t>
            </a:r>
          </a:p>
          <a:p>
            <a:r>
              <a:rPr lang="en-US" altLang="en-CN" dirty="0"/>
              <a:t>Renamed instructions can execute simultaneously or be reordered</a:t>
            </a:r>
          </a:p>
          <a:p>
            <a:endParaRPr lang="en-CN" altLang="en-CN" i="1" dirty="0"/>
          </a:p>
        </p:txBody>
      </p:sp>
    </p:spTree>
    <p:extLst>
      <p:ext uri="{BB962C8B-B14F-4D97-AF65-F5344CB8AC3E}">
        <p14:creationId xmlns:p14="http://schemas.microsoft.com/office/powerpoint/2010/main" val="2034756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3" name="Title 1">
            <a:extLst>
              <a:ext uri="{FF2B5EF4-FFF2-40B4-BE49-F238E27FC236}">
                <a16:creationId xmlns:a16="http://schemas.microsoft.com/office/drawing/2014/main" id="{00A9D5CD-0A4C-9344-978A-2A87B1A6C88D}"/>
              </a:ext>
            </a:extLst>
          </p:cNvPr>
          <p:cNvSpPr>
            <a:spLocks noGrp="1" noChangeArrowheads="1"/>
          </p:cNvSpPr>
          <p:nvPr>
            <p:ph type="title"/>
          </p:nvPr>
        </p:nvSpPr>
        <p:spPr/>
        <p:txBody>
          <a:bodyPr/>
          <a:lstStyle/>
          <a:p>
            <a:r>
              <a:rPr lang="en-CN" altLang="en-CN"/>
              <a:t>Amdahl’s Law</a:t>
            </a:r>
          </a:p>
        </p:txBody>
      </p:sp>
      <p:sp>
        <p:nvSpPr>
          <p:cNvPr id="499714" name="Content Placeholder 2">
            <a:extLst>
              <a:ext uri="{FF2B5EF4-FFF2-40B4-BE49-F238E27FC236}">
                <a16:creationId xmlns:a16="http://schemas.microsoft.com/office/drawing/2014/main" id="{131E7191-25E5-024F-AC27-D5122F019FDF}"/>
              </a:ext>
            </a:extLst>
          </p:cNvPr>
          <p:cNvSpPr>
            <a:spLocks noGrp="1" noChangeArrowheads="1"/>
          </p:cNvSpPr>
          <p:nvPr>
            <p:ph idx="1"/>
          </p:nvPr>
        </p:nvSpPr>
        <p:spPr/>
        <p:txBody>
          <a:bodyPr/>
          <a:lstStyle/>
          <a:p>
            <a:r>
              <a:rPr lang="en-CN" altLang="en-CN"/>
              <a:t>Multi-core parrallelism requires the restructuring of the application, </a:t>
            </a:r>
            <a:br>
              <a:rPr lang="en-CN" altLang="en-CN"/>
            </a:br>
            <a:r>
              <a:rPr lang="en-CN" altLang="en-CN"/>
              <a:t>a major new burden for programmers</a:t>
            </a:r>
          </a:p>
          <a:p>
            <a:endParaRPr lang="en-CN" altLang="en-CN"/>
          </a:p>
          <a:p>
            <a:r>
              <a:rPr lang="en-CN" altLang="en-CN"/>
              <a:t>Speedup Effect: </a:t>
            </a:r>
            <a:r>
              <a:rPr lang="en-CN" altLang="en-CN" b="1"/>
              <a:t>Amdahl’s Law</a:t>
            </a:r>
            <a:endParaRPr lang="en-CN" altLang="en-CN"/>
          </a:p>
        </p:txBody>
      </p:sp>
      <p:pic>
        <p:nvPicPr>
          <p:cNvPr id="499715" name="Picture 5">
            <a:extLst>
              <a:ext uri="{FF2B5EF4-FFF2-40B4-BE49-F238E27FC236}">
                <a16:creationId xmlns:a16="http://schemas.microsoft.com/office/drawing/2014/main" id="{2ADC73C9-CE68-274D-B439-2FFDDCC7D5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1800" y="5424488"/>
            <a:ext cx="6184900" cy="143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9716" name="Picture 3">
            <a:extLst>
              <a:ext uri="{FF2B5EF4-FFF2-40B4-BE49-F238E27FC236}">
                <a16:creationId xmlns:a16="http://schemas.microsoft.com/office/drawing/2014/main" id="{7A8F260E-C987-794C-86EA-E004E131EB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305300"/>
            <a:ext cx="548640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9717" name="Rectangle 2">
            <a:extLst>
              <a:ext uri="{FF2B5EF4-FFF2-40B4-BE49-F238E27FC236}">
                <a16:creationId xmlns:a16="http://schemas.microsoft.com/office/drawing/2014/main" id="{1055268C-1E2E-4B46-8D97-2FE5EDD74AC0}"/>
              </a:ext>
            </a:extLst>
          </p:cNvPr>
          <p:cNvSpPr>
            <a:spLocks noChangeArrowheads="1"/>
          </p:cNvSpPr>
          <p:nvPr/>
        </p:nvSpPr>
        <p:spPr bwMode="auto">
          <a:xfrm>
            <a:off x="0" y="54864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limit:</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1/(1-Fraction</a:t>
            </a:r>
            <a:r>
              <a:rPr kumimoji="0" lang="en-US" altLang="zh-CN" sz="2000" b="1" i="0" u="none" strike="noStrike" kern="1200" cap="none" spc="0" normalizeH="0" baseline="-25000" noProof="0">
                <a:ln>
                  <a:noFill/>
                </a:ln>
                <a:solidFill>
                  <a:srgbClr val="00B0F0"/>
                </a:solidFill>
                <a:effectLst/>
                <a:uLnTx/>
                <a:uFillTx/>
                <a:latin typeface="Verdana" panose="020B0604030504040204" pitchFamily="34" charset="0"/>
                <a:ea typeface="宋体" panose="02010600030101010101" pitchFamily="2" charset="-122"/>
                <a:cs typeface="+mn-cs"/>
              </a:rPr>
              <a:t>enhanced</a:t>
            </a: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so not too many cores</a:t>
            </a: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1" name="Title 1">
            <a:extLst>
              <a:ext uri="{FF2B5EF4-FFF2-40B4-BE49-F238E27FC236}">
                <a16:creationId xmlns:a16="http://schemas.microsoft.com/office/drawing/2014/main" id="{01224554-890C-474F-A378-2D8DB66B88C7}"/>
              </a:ext>
            </a:extLst>
          </p:cNvPr>
          <p:cNvSpPr>
            <a:spLocks noGrp="1" noChangeArrowheads="1"/>
          </p:cNvSpPr>
          <p:nvPr>
            <p:ph type="title"/>
          </p:nvPr>
        </p:nvSpPr>
        <p:spPr/>
        <p:txBody>
          <a:bodyPr/>
          <a:lstStyle/>
          <a:p>
            <a:r>
              <a:rPr lang="en-CN" altLang="en-CN"/>
              <a:t>Data Hazard</a:t>
            </a:r>
          </a:p>
        </p:txBody>
      </p:sp>
      <p:sp>
        <p:nvSpPr>
          <p:cNvPr id="3" name="Content Placeholder 2">
            <a:extLst>
              <a:ext uri="{FF2B5EF4-FFF2-40B4-BE49-F238E27FC236}">
                <a16:creationId xmlns:a16="http://schemas.microsoft.com/office/drawing/2014/main" id="{0F4B21B1-594B-5842-B4E2-34F0C62BD1A9}"/>
              </a:ext>
            </a:extLst>
          </p:cNvPr>
          <p:cNvSpPr>
            <a:spLocks noGrp="1"/>
          </p:cNvSpPr>
          <p:nvPr>
            <p:ph idx="1"/>
          </p:nvPr>
        </p:nvSpPr>
        <p:spPr>
          <a:xfrm>
            <a:off x="457200" y="1600200"/>
            <a:ext cx="8686800" cy="4525963"/>
          </a:xfrm>
        </p:spPr>
        <p:txBody>
          <a:bodyPr/>
          <a:lstStyle/>
          <a:p>
            <a:pPr marL="0" indent="0">
              <a:buNone/>
              <a:defRPr/>
            </a:pPr>
            <a:r>
              <a:rPr lang="en-US" dirty="0"/>
              <a:t>H</a:t>
            </a:r>
            <a:r>
              <a:rPr lang="en-CN" dirty="0"/>
              <a:t>azard exists whenever</a:t>
            </a:r>
          </a:p>
          <a:p>
            <a:pPr>
              <a:defRPr/>
            </a:pPr>
            <a:r>
              <a:rPr lang="en-CN" dirty="0"/>
              <a:t>1) there is a name/data dependence between instructions; </a:t>
            </a:r>
          </a:p>
          <a:p>
            <a:pPr>
              <a:defRPr/>
            </a:pPr>
            <a:r>
              <a:rPr lang="en-CN" dirty="0"/>
              <a:t>2) they are close enough; AND</a:t>
            </a:r>
          </a:p>
          <a:p>
            <a:pPr>
              <a:defRPr/>
            </a:pPr>
            <a:r>
              <a:rPr lang="en-CN" dirty="0"/>
              <a:t>3) the overlap during execution would change the order of access to the operand involved in the dependence</a:t>
            </a: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1" name="Title 1">
            <a:extLst>
              <a:ext uri="{FF2B5EF4-FFF2-40B4-BE49-F238E27FC236}">
                <a16:creationId xmlns:a16="http://schemas.microsoft.com/office/drawing/2014/main" id="{01224554-890C-474F-A378-2D8DB66B88C7}"/>
              </a:ext>
            </a:extLst>
          </p:cNvPr>
          <p:cNvSpPr>
            <a:spLocks noGrp="1" noChangeArrowheads="1"/>
          </p:cNvSpPr>
          <p:nvPr>
            <p:ph type="title"/>
          </p:nvPr>
        </p:nvSpPr>
        <p:spPr/>
        <p:txBody>
          <a:bodyPr/>
          <a:lstStyle/>
          <a:p>
            <a:r>
              <a:rPr lang="en-CN" altLang="en-CN"/>
              <a:t>Data Hazard</a:t>
            </a:r>
          </a:p>
        </p:txBody>
      </p:sp>
      <p:sp>
        <p:nvSpPr>
          <p:cNvPr id="3" name="Content Placeholder 2">
            <a:extLst>
              <a:ext uri="{FF2B5EF4-FFF2-40B4-BE49-F238E27FC236}">
                <a16:creationId xmlns:a16="http://schemas.microsoft.com/office/drawing/2014/main" id="{0F4B21B1-594B-5842-B4E2-34F0C62BD1A9}"/>
              </a:ext>
            </a:extLst>
          </p:cNvPr>
          <p:cNvSpPr>
            <a:spLocks noGrp="1"/>
          </p:cNvSpPr>
          <p:nvPr>
            <p:ph idx="1"/>
          </p:nvPr>
        </p:nvSpPr>
        <p:spPr>
          <a:xfrm>
            <a:off x="457200" y="1600200"/>
            <a:ext cx="8686800" cy="4525963"/>
          </a:xfrm>
        </p:spPr>
        <p:txBody>
          <a:bodyPr/>
          <a:lstStyle/>
          <a:p>
            <a:pPr>
              <a:defRPr/>
            </a:pPr>
            <a:r>
              <a:rPr lang="en-CN" dirty="0">
                <a:solidFill>
                  <a:srgbClr val="00B0F0"/>
                </a:solidFill>
              </a:rPr>
              <a:t>Read After Write (RAW)                       </a:t>
            </a:r>
            <a:r>
              <a:rPr lang="en-CN" i="1" dirty="0"/>
              <a:t>j</a:t>
            </a:r>
            <a:r>
              <a:rPr lang="en-CN" dirty="0"/>
              <a:t> reads a source before </a:t>
            </a:r>
            <a:r>
              <a:rPr lang="en-US" i="1" dirty="0" err="1"/>
              <a:t>i</a:t>
            </a:r>
            <a:r>
              <a:rPr lang="en-CN" dirty="0"/>
              <a:t> writes it,        </a:t>
            </a:r>
            <a:r>
              <a:rPr lang="en-CN" i="1" dirty="0"/>
              <a:t>j</a:t>
            </a:r>
            <a:r>
              <a:rPr lang="en-CN" dirty="0"/>
              <a:t> incorrectly gets the old value</a:t>
            </a:r>
          </a:p>
          <a:p>
            <a:pPr>
              <a:defRPr/>
            </a:pPr>
            <a:r>
              <a:rPr lang="en-CN" dirty="0">
                <a:solidFill>
                  <a:srgbClr val="00B0F0"/>
                </a:solidFill>
              </a:rPr>
              <a:t>Write After Write (WAW)                     </a:t>
            </a:r>
            <a:r>
              <a:rPr lang="en-CN" i="1" dirty="0"/>
              <a:t>j</a:t>
            </a:r>
            <a:r>
              <a:rPr lang="en-CN" dirty="0"/>
              <a:t> writes a destination before </a:t>
            </a:r>
            <a:r>
              <a:rPr lang="en-US" i="1" dirty="0" err="1"/>
              <a:t>i</a:t>
            </a:r>
            <a:r>
              <a:rPr lang="en-US" dirty="0"/>
              <a:t> writes it</a:t>
            </a:r>
            <a:r>
              <a:rPr lang="en-CN" dirty="0"/>
              <a:t>,  </a:t>
            </a:r>
            <a:r>
              <a:rPr lang="en-US" dirty="0"/>
              <a:t>leaving the value written by </a:t>
            </a:r>
            <a:r>
              <a:rPr lang="en-US" i="1" dirty="0" err="1"/>
              <a:t>i</a:t>
            </a:r>
            <a:r>
              <a:rPr lang="en-US" i="1" dirty="0"/>
              <a:t> </a:t>
            </a:r>
            <a:r>
              <a:rPr lang="en-US" dirty="0"/>
              <a:t>but not j </a:t>
            </a:r>
            <a:r>
              <a:rPr lang="en-CN" dirty="0"/>
              <a:t> </a:t>
            </a:r>
            <a:endParaRPr lang="en-CN" dirty="0">
              <a:solidFill>
                <a:srgbClr val="00B0F0"/>
              </a:solidFill>
            </a:endParaRPr>
          </a:p>
          <a:p>
            <a:pPr>
              <a:defRPr/>
            </a:pPr>
            <a:r>
              <a:rPr lang="en-CN" dirty="0">
                <a:solidFill>
                  <a:srgbClr val="00B0F0"/>
                </a:solidFill>
              </a:rPr>
              <a:t>Write After Read (WAR)                       </a:t>
            </a:r>
            <a:r>
              <a:rPr lang="en-CN" i="1" dirty="0"/>
              <a:t>j </a:t>
            </a:r>
            <a:r>
              <a:rPr lang="en-CN" dirty="0"/>
              <a:t>writes a destination before </a:t>
            </a:r>
            <a:r>
              <a:rPr lang="en-US" i="1" dirty="0" err="1"/>
              <a:t>i</a:t>
            </a:r>
            <a:r>
              <a:rPr lang="en-US" dirty="0"/>
              <a:t> reads it</a:t>
            </a:r>
            <a:r>
              <a:rPr lang="en-CN" dirty="0"/>
              <a:t>,  </a:t>
            </a:r>
            <a:r>
              <a:rPr lang="en-US" i="1" dirty="0" err="1"/>
              <a:t>i</a:t>
            </a:r>
            <a:r>
              <a:rPr lang="en-CN" i="1" dirty="0"/>
              <a:t> </a:t>
            </a:r>
            <a:r>
              <a:rPr lang="en-CN" dirty="0"/>
              <a:t>incorrectly gets the new value</a:t>
            </a:r>
          </a:p>
        </p:txBody>
      </p:sp>
    </p:spTree>
    <p:extLst>
      <p:ext uri="{BB962C8B-B14F-4D97-AF65-F5344CB8AC3E}">
        <p14:creationId xmlns:p14="http://schemas.microsoft.com/office/powerpoint/2010/main" val="117515470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Title 1">
            <a:extLst>
              <a:ext uri="{FF2B5EF4-FFF2-40B4-BE49-F238E27FC236}">
                <a16:creationId xmlns:a16="http://schemas.microsoft.com/office/drawing/2014/main" id="{F47BE8EE-E500-F841-8ED8-3E417FDDBC1B}"/>
              </a:ext>
            </a:extLst>
          </p:cNvPr>
          <p:cNvSpPr>
            <a:spLocks noGrp="1" noChangeArrowheads="1"/>
          </p:cNvSpPr>
          <p:nvPr>
            <p:ph type="title"/>
          </p:nvPr>
        </p:nvSpPr>
        <p:spPr/>
        <p:txBody>
          <a:bodyPr/>
          <a:lstStyle/>
          <a:p>
            <a:r>
              <a:rPr lang="en-US" altLang="en-CN"/>
              <a:t>Control Dependences</a:t>
            </a:r>
          </a:p>
        </p:txBody>
      </p:sp>
      <p:sp>
        <p:nvSpPr>
          <p:cNvPr id="3" name="Content Placeholder 2">
            <a:extLst>
              <a:ext uri="{FF2B5EF4-FFF2-40B4-BE49-F238E27FC236}">
                <a16:creationId xmlns:a16="http://schemas.microsoft.com/office/drawing/2014/main" id="{039132D2-7D54-094D-9383-040B633F9D6A}"/>
              </a:ext>
            </a:extLst>
          </p:cNvPr>
          <p:cNvSpPr>
            <a:spLocks noGrp="1"/>
          </p:cNvSpPr>
          <p:nvPr>
            <p:ph idx="1"/>
          </p:nvPr>
        </p:nvSpPr>
        <p:spPr/>
        <p:txBody>
          <a:bodyPr/>
          <a:lstStyle/>
          <a:p>
            <a:pPr marL="0" indent="0">
              <a:buFontTx/>
              <a:buNone/>
              <a:defRPr/>
            </a:pPr>
            <a:r>
              <a:rPr lang="en-US" dirty="0"/>
              <a:t>Two types:</a:t>
            </a:r>
          </a:p>
          <a:p>
            <a:pPr>
              <a:defRPr/>
            </a:pPr>
            <a:r>
              <a:rPr lang="en-US" dirty="0"/>
              <a:t>An instruction that is control dependent on a branch cannot be moved before the branch so that its execution is no longer controlled by the branch.</a:t>
            </a:r>
          </a:p>
          <a:p>
            <a:pPr>
              <a:defRPr/>
            </a:pPr>
            <a:r>
              <a:rPr lang="en-US" dirty="0"/>
              <a:t>An instruction that is not control dependent on a branch cannot be moved after the branch so that its execution is controlled by the branch.</a:t>
            </a:r>
          </a:p>
        </p:txBody>
      </p:sp>
    </p:spTree>
    <p:extLst>
      <p:ext uri="{BB962C8B-B14F-4D97-AF65-F5344CB8AC3E}">
        <p14:creationId xmlns:p14="http://schemas.microsoft.com/office/powerpoint/2010/main" val="183778023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61" name="Picture 3">
            <a:extLst>
              <a:ext uri="{FF2B5EF4-FFF2-40B4-BE49-F238E27FC236}">
                <a16:creationId xmlns:a16="http://schemas.microsoft.com/office/drawing/2014/main" id="{FF543750-C3F4-334A-8647-8432054F88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6708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762" name="Title 1">
            <a:extLst>
              <a:ext uri="{FF2B5EF4-FFF2-40B4-BE49-F238E27FC236}">
                <a16:creationId xmlns:a16="http://schemas.microsoft.com/office/drawing/2014/main" id="{AE93D969-B480-5C45-B10F-DC521800100C}"/>
              </a:ext>
            </a:extLst>
          </p:cNvPr>
          <p:cNvSpPr>
            <a:spLocks noGrp="1" noChangeArrowheads="1"/>
          </p:cNvSpPr>
          <p:nvPr>
            <p:ph type="title"/>
          </p:nvPr>
        </p:nvSpPr>
        <p:spPr/>
        <p:txBody>
          <a:bodyPr/>
          <a:lstStyle/>
          <a:p>
            <a:pPr algn="r"/>
            <a:r>
              <a:rPr lang="en-CN" altLang="en-CN"/>
              <a:t>Dependences </a:t>
            </a:r>
            <a:br>
              <a:rPr lang="en-CN" altLang="en-CN"/>
            </a:br>
            <a:r>
              <a:rPr lang="en-CN" altLang="en-CN"/>
              <a:t>vs Hazards</a:t>
            </a:r>
          </a:p>
        </p:txBody>
      </p:sp>
    </p:spTree>
    <p:extLst>
      <p:ext uri="{BB962C8B-B14F-4D97-AF65-F5344CB8AC3E}">
        <p14:creationId xmlns:p14="http://schemas.microsoft.com/office/powerpoint/2010/main" val="1031120445"/>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D376F8-2FE5-8941-97E5-2DA118D5609F}"/>
              </a:ext>
            </a:extLst>
          </p:cNvPr>
          <p:cNvSpPr txBox="1"/>
          <p:nvPr/>
        </p:nvSpPr>
        <p:spPr>
          <a:xfrm>
            <a:off x="3232150" y="4900613"/>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16" name="Rounded Rectangle 15">
            <a:extLst>
              <a:ext uri="{FF2B5EF4-FFF2-40B4-BE49-F238E27FC236}">
                <a16:creationId xmlns:a16="http://schemas.microsoft.com/office/drawing/2014/main" id="{03F3ADCC-4706-9C4F-B0F4-F7B0CD3F42BA}"/>
              </a:ext>
            </a:extLst>
          </p:cNvPr>
          <p:cNvSpPr/>
          <p:nvPr/>
        </p:nvSpPr>
        <p:spPr>
          <a:xfrm>
            <a:off x="2454275" y="3005138"/>
            <a:ext cx="4251325" cy="95885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5" name="AutoShape 2" descr="Flow chart free icon">
            <a:extLst>
              <a:ext uri="{FF2B5EF4-FFF2-40B4-BE49-F238E27FC236}">
                <a16:creationId xmlns:a16="http://schemas.microsoft.com/office/drawing/2014/main" id="{49EA7389-3CE0-5744-BD1D-6031CBA85573}"/>
              </a:ext>
            </a:extLst>
          </p:cNvPr>
          <p:cNvSpPr>
            <a:spLocks noChangeAspect="1" noChangeArrowheads="1"/>
          </p:cNvSpPr>
          <p:nvPr/>
        </p:nvSpPr>
        <p:spPr bwMode="auto">
          <a:xfrm>
            <a:off x="4419600" y="3206750"/>
            <a:ext cx="304800" cy="304800"/>
          </a:xfrm>
          <a:prstGeom prst="rect">
            <a:avLst/>
          </a:prstGeom>
          <a:noFill/>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a:ln>
                <a:noFill/>
              </a:ln>
              <a:solidFill>
                <a:srgbClr val="000000"/>
              </a:solidFill>
              <a:effectLst/>
              <a:uLnTx/>
              <a:uFillTx/>
              <a:latin typeface="Verdana"/>
              <a:ea typeface="宋体" panose="02010600030101010101" pitchFamily="2" charset="-122"/>
              <a:cs typeface="+mn-cs"/>
            </a:endParaRPr>
          </a:p>
        </p:txBody>
      </p:sp>
      <p:sp>
        <p:nvSpPr>
          <p:cNvPr id="9" name="Rounded Rectangle 8">
            <a:extLst>
              <a:ext uri="{FF2B5EF4-FFF2-40B4-BE49-F238E27FC236}">
                <a16:creationId xmlns:a16="http://schemas.microsoft.com/office/drawing/2014/main" id="{FBB79320-776C-B24F-A083-E8ADFF8AB0B0}"/>
              </a:ext>
            </a:extLst>
          </p:cNvPr>
          <p:cNvSpPr/>
          <p:nvPr/>
        </p:nvSpPr>
        <p:spPr>
          <a:xfrm>
            <a:off x="3581400" y="579438"/>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Instruction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Execution</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0" name="Diamond 9">
            <a:extLst>
              <a:ext uri="{FF2B5EF4-FFF2-40B4-BE49-F238E27FC236}">
                <a16:creationId xmlns:a16="http://schemas.microsoft.com/office/drawing/2014/main" id="{5955F02F-BEB7-9B45-8183-86535F9A3585}"/>
              </a:ext>
            </a:extLst>
          </p:cNvPr>
          <p:cNvSpPr/>
          <p:nvPr/>
        </p:nvSpPr>
        <p:spPr>
          <a:xfrm>
            <a:off x="3067050" y="1793875"/>
            <a:ext cx="3009900" cy="838200"/>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 detected?</a:t>
            </a:r>
          </a:p>
        </p:txBody>
      </p:sp>
      <p:sp>
        <p:nvSpPr>
          <p:cNvPr id="11" name="Rounded Rectangle 10">
            <a:extLst>
              <a:ext uri="{FF2B5EF4-FFF2-40B4-BE49-F238E27FC236}">
                <a16:creationId xmlns:a16="http://schemas.microsoft.com/office/drawing/2014/main" id="{90B1BD36-AAA0-C545-846D-2D732DB9869B}"/>
              </a:ext>
            </a:extLst>
          </p:cNvPr>
          <p:cNvSpPr/>
          <p:nvPr/>
        </p:nvSpPr>
        <p:spPr>
          <a:xfrm>
            <a:off x="2049463" y="3200400"/>
            <a:ext cx="2366962"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Cause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2" name="Rounded Rectangle 11">
            <a:extLst>
              <a:ext uri="{FF2B5EF4-FFF2-40B4-BE49-F238E27FC236}">
                <a16:creationId xmlns:a16="http://schemas.microsoft.com/office/drawing/2014/main" id="{8BD420AE-57DE-1D4E-A2DF-989D2FCAA09D}"/>
              </a:ext>
            </a:extLst>
          </p:cNvPr>
          <p:cNvSpPr/>
          <p:nvPr/>
        </p:nvSpPr>
        <p:spPr>
          <a:xfrm>
            <a:off x="4729163" y="3200400"/>
            <a:ext cx="2365375"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a:cs typeface="+mn-cs"/>
              </a:rPr>
              <a:t>EPC</a:t>
            </a:r>
          </a:p>
        </p:txBody>
      </p:sp>
      <p:sp>
        <p:nvSpPr>
          <p:cNvPr id="13" name="Rounded Rectangle 12">
            <a:extLst>
              <a:ext uri="{FF2B5EF4-FFF2-40B4-BE49-F238E27FC236}">
                <a16:creationId xmlns:a16="http://schemas.microsoft.com/office/drawing/2014/main" id="{C8A7FAEB-56DD-FC49-AD96-CE8073119732}"/>
              </a:ext>
            </a:extLst>
          </p:cNvPr>
          <p:cNvSpPr/>
          <p:nvPr/>
        </p:nvSpPr>
        <p:spPr>
          <a:xfrm>
            <a:off x="2243138" y="5334000"/>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a:t>
            </a:r>
            <a:r>
              <a:rPr kumimoji="0" lang="zh-CN" altLang="en-US" sz="2000" b="0" i="0" u="none" strike="noStrike" kern="1200" cap="none" spc="0" normalizeH="0" baseline="0" noProof="0" dirty="0">
                <a:ln>
                  <a:noFill/>
                </a:ln>
                <a:solidFill>
                  <a:srgbClr val="000000"/>
                </a:solidFill>
                <a:effectLst/>
                <a:uLnTx/>
                <a:uFillTx/>
                <a:latin typeface="Verdana"/>
                <a:ea typeface="宋体"/>
                <a:cs typeface="+mn-cs"/>
              </a:rPr>
              <a:t> </a:t>
            </a:r>
            <a:r>
              <a:rPr kumimoji="0" lang="en-US" altLang="zh-CN" sz="2000" b="0" i="0" u="none" strike="noStrike" kern="1200" cap="none" spc="0" normalizeH="0" baseline="0" noProof="0" dirty="0">
                <a:ln>
                  <a:noFill/>
                </a:ln>
                <a:solidFill>
                  <a:srgbClr val="000000"/>
                </a:solidFill>
                <a:effectLst/>
                <a:uLnTx/>
                <a:uFillTx/>
                <a:latin typeface="Verdana"/>
                <a:ea typeface="宋体"/>
                <a:cs typeface="+mn-cs"/>
              </a:rPr>
              <a:t>Handling Instructions</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5" name="Diamond 14">
            <a:extLst>
              <a:ext uri="{FF2B5EF4-FFF2-40B4-BE49-F238E27FC236}">
                <a16:creationId xmlns:a16="http://schemas.microsoft.com/office/drawing/2014/main" id="{1CEDA566-844D-2E41-A7E0-75B39475FF0F}"/>
              </a:ext>
            </a:extLst>
          </p:cNvPr>
          <p:cNvSpPr/>
          <p:nvPr/>
        </p:nvSpPr>
        <p:spPr>
          <a:xfrm>
            <a:off x="4349750" y="5440363"/>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7" name="Diamond 16">
            <a:extLst>
              <a:ext uri="{FF2B5EF4-FFF2-40B4-BE49-F238E27FC236}">
                <a16:creationId xmlns:a16="http://schemas.microsoft.com/office/drawing/2014/main" id="{4E523A0A-481B-E64D-AD47-CABD164F38E4}"/>
              </a:ext>
            </a:extLst>
          </p:cNvPr>
          <p:cNvSpPr/>
          <p:nvPr/>
        </p:nvSpPr>
        <p:spPr>
          <a:xfrm>
            <a:off x="1671638" y="4338638"/>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cxnSp>
        <p:nvCxnSpPr>
          <p:cNvPr id="23" name="Straight Arrow Connector 22">
            <a:extLst>
              <a:ext uri="{FF2B5EF4-FFF2-40B4-BE49-F238E27FC236}">
                <a16:creationId xmlns:a16="http://schemas.microsoft.com/office/drawing/2014/main" id="{F2749FFA-317A-D24A-A683-DEE5D770FDCB}"/>
              </a:ext>
            </a:extLst>
          </p:cNvPr>
          <p:cNvCxnSpPr>
            <a:stCxn id="9" idx="2"/>
            <a:endCxn id="10" idx="0"/>
          </p:cNvCxnSpPr>
          <p:nvPr/>
        </p:nvCxnSpPr>
        <p:spPr>
          <a:xfrm>
            <a:off x="4572000" y="1417638"/>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0E82CB99-7337-4947-829B-A3666A2DEC7F}"/>
              </a:ext>
            </a:extLst>
          </p:cNvPr>
          <p:cNvCxnSpPr/>
          <p:nvPr/>
        </p:nvCxnSpPr>
        <p:spPr>
          <a:xfrm>
            <a:off x="4572000" y="2632075"/>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BDDDB615-7E83-7B4C-87B8-EA968E7791E7}"/>
              </a:ext>
            </a:extLst>
          </p:cNvPr>
          <p:cNvCxnSpPr>
            <a:cxnSpLocks/>
            <a:stCxn id="11" idx="2"/>
          </p:cNvCxnSpPr>
          <p:nvPr/>
        </p:nvCxnSpPr>
        <p:spPr>
          <a:xfrm>
            <a:off x="3233738" y="3770313"/>
            <a:ext cx="0" cy="568325"/>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75F7B2D8-B1AE-264E-B1AE-7F44EA14556E}"/>
              </a:ext>
            </a:extLst>
          </p:cNvPr>
          <p:cNvCxnSpPr/>
          <p:nvPr/>
        </p:nvCxnSpPr>
        <p:spPr>
          <a:xfrm>
            <a:off x="3233738" y="4957763"/>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826751D5-C770-594C-BE4C-BDBF0237F68C}"/>
              </a:ext>
            </a:extLst>
          </p:cNvPr>
          <p:cNvCxnSpPr/>
          <p:nvPr/>
        </p:nvCxnSpPr>
        <p:spPr>
          <a:xfrm>
            <a:off x="4572000" y="203200"/>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2D8894BC-AF62-584E-98EF-901CD654EDCB}"/>
              </a:ext>
            </a:extLst>
          </p:cNvPr>
          <p:cNvCxnSpPr>
            <a:cxnSpLocks/>
            <a:stCxn id="10" idx="1"/>
          </p:cNvCxnSpPr>
          <p:nvPr/>
        </p:nvCxnSpPr>
        <p:spPr>
          <a:xfrm rot="10800000" flipH="1">
            <a:off x="3067050" y="363538"/>
            <a:ext cx="1512888" cy="1849437"/>
          </a:xfrm>
          <a:prstGeom prst="bentConnector4">
            <a:avLst>
              <a:gd name="adj1" fmla="val -40066"/>
              <a:gd name="adj2" fmla="val 10001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59" name="Elbow Connector 58">
            <a:extLst>
              <a:ext uri="{FF2B5EF4-FFF2-40B4-BE49-F238E27FC236}">
                <a16:creationId xmlns:a16="http://schemas.microsoft.com/office/drawing/2014/main" id="{A127E0A3-B1FB-0B43-9FF1-B128A61A7E86}"/>
              </a:ext>
            </a:extLst>
          </p:cNvPr>
          <p:cNvCxnSpPr>
            <a:stCxn id="13" idx="2"/>
            <a:endCxn id="15" idx="2"/>
          </p:cNvCxnSpPr>
          <p:nvPr/>
        </p:nvCxnSpPr>
        <p:spPr>
          <a:xfrm rot="5400000" flipH="1" flipV="1">
            <a:off x="4516438" y="4776788"/>
            <a:ext cx="112712" cy="2678112"/>
          </a:xfrm>
          <a:prstGeom prst="bentConnector3">
            <a:avLst>
              <a:gd name="adj1" fmla="val -382129"/>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B6E96A8C-3112-8E4B-B843-5BAE1B68491A}"/>
              </a:ext>
            </a:extLst>
          </p:cNvPr>
          <p:cNvCxnSpPr>
            <a:cxnSpLocks/>
            <a:stCxn id="15" idx="0"/>
            <a:endCxn id="12" idx="2"/>
          </p:cNvCxnSpPr>
          <p:nvPr/>
        </p:nvCxnSpPr>
        <p:spPr>
          <a:xfrm flipV="1">
            <a:off x="5911850" y="3770313"/>
            <a:ext cx="0" cy="167005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71" name="Elbow Connector 70">
            <a:extLst>
              <a:ext uri="{FF2B5EF4-FFF2-40B4-BE49-F238E27FC236}">
                <a16:creationId xmlns:a16="http://schemas.microsoft.com/office/drawing/2014/main" id="{1C5FFEBD-1FBF-FF45-ADD9-47E925339E12}"/>
              </a:ext>
            </a:extLst>
          </p:cNvPr>
          <p:cNvCxnSpPr>
            <a:stCxn id="12" idx="3"/>
          </p:cNvCxnSpPr>
          <p:nvPr/>
        </p:nvCxnSpPr>
        <p:spPr>
          <a:xfrm flipH="1" flipV="1">
            <a:off x="4572000" y="363538"/>
            <a:ext cx="2522538" cy="3121025"/>
          </a:xfrm>
          <a:prstGeom prst="bentConnector4">
            <a:avLst>
              <a:gd name="adj1" fmla="val -21274"/>
              <a:gd name="adj2" fmla="val 10009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2B571682-6E80-A143-BB0F-BA09F43296B1}"/>
              </a:ext>
            </a:extLst>
          </p:cNvPr>
          <p:cNvSpPr txBox="1"/>
          <p:nvPr/>
        </p:nvSpPr>
        <p:spPr>
          <a:xfrm>
            <a:off x="5910263" y="50736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28" name="TextBox 27">
            <a:extLst>
              <a:ext uri="{FF2B5EF4-FFF2-40B4-BE49-F238E27FC236}">
                <a16:creationId xmlns:a16="http://schemas.microsoft.com/office/drawing/2014/main" id="{BBFDECC1-4A36-7A48-BBDE-DE894CDA7751}"/>
              </a:ext>
            </a:extLst>
          </p:cNvPr>
          <p:cNvSpPr txBox="1"/>
          <p:nvPr/>
        </p:nvSpPr>
        <p:spPr>
          <a:xfrm>
            <a:off x="2705100" y="183038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30" name="TextBox 29">
            <a:extLst>
              <a:ext uri="{FF2B5EF4-FFF2-40B4-BE49-F238E27FC236}">
                <a16:creationId xmlns:a16="http://schemas.microsoft.com/office/drawing/2014/main" id="{81EED340-CBF0-374A-B145-8018EF49307F}"/>
              </a:ext>
            </a:extLst>
          </p:cNvPr>
          <p:cNvSpPr txBox="1"/>
          <p:nvPr/>
        </p:nvSpPr>
        <p:spPr>
          <a:xfrm>
            <a:off x="4572000" y="253682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1" name="Straight Arrow Connector 30">
            <a:extLst>
              <a:ext uri="{FF2B5EF4-FFF2-40B4-BE49-F238E27FC236}">
                <a16:creationId xmlns:a16="http://schemas.microsoft.com/office/drawing/2014/main" id="{0393627D-915F-3445-8CF5-A35EE465184A}"/>
              </a:ext>
            </a:extLst>
          </p:cNvPr>
          <p:cNvCxnSpPr>
            <a:cxnSpLocks/>
            <a:stCxn id="15" idx="3"/>
          </p:cNvCxnSpPr>
          <p:nvPr/>
        </p:nvCxnSpPr>
        <p:spPr>
          <a:xfrm>
            <a:off x="7473950" y="5749925"/>
            <a:ext cx="603250" cy="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AA454C54-356C-7940-8363-E8AC36C861E5}"/>
              </a:ext>
            </a:extLst>
          </p:cNvPr>
          <p:cNvSpPr txBox="1"/>
          <p:nvPr/>
        </p:nvSpPr>
        <p:spPr>
          <a:xfrm>
            <a:off x="7342188" y="53292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sp>
        <p:nvSpPr>
          <p:cNvPr id="34" name="TextBox 33">
            <a:extLst>
              <a:ext uri="{FF2B5EF4-FFF2-40B4-BE49-F238E27FC236}">
                <a16:creationId xmlns:a16="http://schemas.microsoft.com/office/drawing/2014/main" id="{6E467773-3634-884D-8423-2C853D2D87BC}"/>
              </a:ext>
            </a:extLst>
          </p:cNvPr>
          <p:cNvSpPr txBox="1"/>
          <p:nvPr/>
        </p:nvSpPr>
        <p:spPr>
          <a:xfrm>
            <a:off x="1220788" y="42481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5" name="Straight Arrow Connector 34">
            <a:extLst>
              <a:ext uri="{FF2B5EF4-FFF2-40B4-BE49-F238E27FC236}">
                <a16:creationId xmlns:a16="http://schemas.microsoft.com/office/drawing/2014/main" id="{F8A60A17-C3A2-D947-B161-80252FA3FAD8}"/>
              </a:ext>
            </a:extLst>
          </p:cNvPr>
          <p:cNvCxnSpPr>
            <a:cxnSpLocks/>
          </p:cNvCxnSpPr>
          <p:nvPr/>
        </p:nvCxnSpPr>
        <p:spPr>
          <a:xfrm>
            <a:off x="1068388" y="4648200"/>
            <a:ext cx="603250" cy="0"/>
          </a:xfrm>
          <a:prstGeom prst="straightConnector1">
            <a:avLst/>
          </a:prstGeom>
          <a:ln>
            <a:solidFill>
              <a:schemeClr val="accent5"/>
            </a:solidFill>
            <a:headEnd type="arrow" w="med" len="med"/>
            <a:tailEnd type="none" w="med" len="med"/>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AB0DDEF1-3A56-8B4B-B938-12D68A24DF1F}"/>
              </a:ext>
            </a:extLst>
          </p:cNvPr>
          <p:cNvSpPr txBox="1"/>
          <p:nvPr/>
        </p:nvSpPr>
        <p:spPr>
          <a:xfrm>
            <a:off x="7989888" y="56594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38" name="TextBox 37">
            <a:extLst>
              <a:ext uri="{FF2B5EF4-FFF2-40B4-BE49-F238E27FC236}">
                <a16:creationId xmlns:a16="http://schemas.microsoft.com/office/drawing/2014/main" id="{1C7085D4-62BC-AD46-AD98-13E31CC32FF3}"/>
              </a:ext>
            </a:extLst>
          </p:cNvPr>
          <p:cNvSpPr txBox="1"/>
          <p:nvPr/>
        </p:nvSpPr>
        <p:spPr>
          <a:xfrm>
            <a:off x="520700" y="458787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Tree>
    <p:extLst>
      <p:ext uri="{BB962C8B-B14F-4D97-AF65-F5344CB8AC3E}">
        <p14:creationId xmlns:p14="http://schemas.microsoft.com/office/powerpoint/2010/main" val="55069411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1D32B4-EF1B-FA4A-AA76-49F571AEE9F7}"/>
              </a:ext>
            </a:extLst>
          </p:cNvPr>
          <p:cNvSpPr txBox="1"/>
          <p:nvPr/>
        </p:nvSpPr>
        <p:spPr>
          <a:xfrm>
            <a:off x="3232150" y="4900613"/>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16" name="Rounded Rectangle 15">
            <a:extLst>
              <a:ext uri="{FF2B5EF4-FFF2-40B4-BE49-F238E27FC236}">
                <a16:creationId xmlns:a16="http://schemas.microsoft.com/office/drawing/2014/main" id="{87EF7E0A-56C5-DC49-8389-A27909551F20}"/>
              </a:ext>
            </a:extLst>
          </p:cNvPr>
          <p:cNvSpPr/>
          <p:nvPr/>
        </p:nvSpPr>
        <p:spPr>
          <a:xfrm>
            <a:off x="2454275" y="3005138"/>
            <a:ext cx="4251325" cy="95885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5" name="AutoShape 2" descr="Flow chart free icon">
            <a:extLst>
              <a:ext uri="{FF2B5EF4-FFF2-40B4-BE49-F238E27FC236}">
                <a16:creationId xmlns:a16="http://schemas.microsoft.com/office/drawing/2014/main" id="{DA7C5F96-253D-DD4E-86CE-3BD913F4DC61}"/>
              </a:ext>
            </a:extLst>
          </p:cNvPr>
          <p:cNvSpPr>
            <a:spLocks noChangeAspect="1" noChangeArrowheads="1"/>
          </p:cNvSpPr>
          <p:nvPr/>
        </p:nvSpPr>
        <p:spPr bwMode="auto">
          <a:xfrm>
            <a:off x="4419600" y="3206750"/>
            <a:ext cx="304800" cy="304800"/>
          </a:xfrm>
          <a:prstGeom prst="rect">
            <a:avLst/>
          </a:prstGeom>
          <a:noFill/>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a:ln>
                <a:noFill/>
              </a:ln>
              <a:solidFill>
                <a:srgbClr val="000000"/>
              </a:solidFill>
              <a:effectLst/>
              <a:uLnTx/>
              <a:uFillTx/>
              <a:latin typeface="Verdana"/>
              <a:ea typeface="宋体" panose="02010600030101010101" pitchFamily="2" charset="-122"/>
              <a:cs typeface="+mn-cs"/>
            </a:endParaRPr>
          </a:p>
        </p:txBody>
      </p:sp>
      <p:sp>
        <p:nvSpPr>
          <p:cNvPr id="9" name="Rounded Rectangle 8">
            <a:extLst>
              <a:ext uri="{FF2B5EF4-FFF2-40B4-BE49-F238E27FC236}">
                <a16:creationId xmlns:a16="http://schemas.microsoft.com/office/drawing/2014/main" id="{0E8EC861-E80C-2C45-89EE-ECFC2082F256}"/>
              </a:ext>
            </a:extLst>
          </p:cNvPr>
          <p:cNvSpPr/>
          <p:nvPr/>
        </p:nvSpPr>
        <p:spPr>
          <a:xfrm>
            <a:off x="3581400" y="579438"/>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Instruction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Execution</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0" name="Diamond 9">
            <a:extLst>
              <a:ext uri="{FF2B5EF4-FFF2-40B4-BE49-F238E27FC236}">
                <a16:creationId xmlns:a16="http://schemas.microsoft.com/office/drawing/2014/main" id="{9FC28DE3-468D-024C-B293-A475BE2845EC}"/>
              </a:ext>
            </a:extLst>
          </p:cNvPr>
          <p:cNvSpPr/>
          <p:nvPr/>
        </p:nvSpPr>
        <p:spPr>
          <a:xfrm>
            <a:off x="3067050" y="1793875"/>
            <a:ext cx="3009900" cy="838200"/>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 detected?</a:t>
            </a:r>
          </a:p>
        </p:txBody>
      </p:sp>
      <p:sp>
        <p:nvSpPr>
          <p:cNvPr id="11" name="Rounded Rectangle 10">
            <a:extLst>
              <a:ext uri="{FF2B5EF4-FFF2-40B4-BE49-F238E27FC236}">
                <a16:creationId xmlns:a16="http://schemas.microsoft.com/office/drawing/2014/main" id="{AF9AE4D2-F642-A747-871F-81D34E32515C}"/>
              </a:ext>
            </a:extLst>
          </p:cNvPr>
          <p:cNvSpPr/>
          <p:nvPr/>
        </p:nvSpPr>
        <p:spPr>
          <a:xfrm>
            <a:off x="2049463" y="3200400"/>
            <a:ext cx="2366962"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Cause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2" name="Rounded Rectangle 11">
            <a:extLst>
              <a:ext uri="{FF2B5EF4-FFF2-40B4-BE49-F238E27FC236}">
                <a16:creationId xmlns:a16="http://schemas.microsoft.com/office/drawing/2014/main" id="{13E93E5B-1DEF-7042-9CFF-63E6ABADB467}"/>
              </a:ext>
            </a:extLst>
          </p:cNvPr>
          <p:cNvSpPr/>
          <p:nvPr/>
        </p:nvSpPr>
        <p:spPr>
          <a:xfrm>
            <a:off x="4729163" y="3200400"/>
            <a:ext cx="2365375"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a:cs typeface="+mn-cs"/>
              </a:rPr>
              <a:t>EPC</a:t>
            </a:r>
          </a:p>
        </p:txBody>
      </p:sp>
      <p:sp>
        <p:nvSpPr>
          <p:cNvPr id="13" name="Rounded Rectangle 12">
            <a:extLst>
              <a:ext uri="{FF2B5EF4-FFF2-40B4-BE49-F238E27FC236}">
                <a16:creationId xmlns:a16="http://schemas.microsoft.com/office/drawing/2014/main" id="{9C05121E-7883-4E40-884C-8EAE5A381CA0}"/>
              </a:ext>
            </a:extLst>
          </p:cNvPr>
          <p:cNvSpPr/>
          <p:nvPr/>
        </p:nvSpPr>
        <p:spPr>
          <a:xfrm>
            <a:off x="2243138" y="5334000"/>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a:t>
            </a:r>
            <a:r>
              <a:rPr kumimoji="0" lang="zh-CN" altLang="en-US" sz="2000" b="0" i="0" u="none" strike="noStrike" kern="1200" cap="none" spc="0" normalizeH="0" baseline="0" noProof="0" dirty="0">
                <a:ln>
                  <a:noFill/>
                </a:ln>
                <a:solidFill>
                  <a:srgbClr val="000000"/>
                </a:solidFill>
                <a:effectLst/>
                <a:uLnTx/>
                <a:uFillTx/>
                <a:latin typeface="Verdana"/>
                <a:ea typeface="宋体"/>
                <a:cs typeface="+mn-cs"/>
              </a:rPr>
              <a:t> </a:t>
            </a:r>
            <a:r>
              <a:rPr kumimoji="0" lang="en-US" altLang="zh-CN" sz="2000" b="0" i="0" u="none" strike="noStrike" kern="1200" cap="none" spc="0" normalizeH="0" baseline="0" noProof="0" dirty="0">
                <a:ln>
                  <a:noFill/>
                </a:ln>
                <a:solidFill>
                  <a:srgbClr val="000000"/>
                </a:solidFill>
                <a:effectLst/>
                <a:uLnTx/>
                <a:uFillTx/>
                <a:latin typeface="Verdana"/>
                <a:ea typeface="宋体"/>
                <a:cs typeface="+mn-cs"/>
              </a:rPr>
              <a:t>Handling Instructions</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5" name="Diamond 14">
            <a:extLst>
              <a:ext uri="{FF2B5EF4-FFF2-40B4-BE49-F238E27FC236}">
                <a16:creationId xmlns:a16="http://schemas.microsoft.com/office/drawing/2014/main" id="{95163D32-6492-C044-930D-08E3021227C5}"/>
              </a:ext>
            </a:extLst>
          </p:cNvPr>
          <p:cNvSpPr/>
          <p:nvPr/>
        </p:nvSpPr>
        <p:spPr>
          <a:xfrm>
            <a:off x="4349750" y="5440363"/>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7" name="Diamond 16">
            <a:extLst>
              <a:ext uri="{FF2B5EF4-FFF2-40B4-BE49-F238E27FC236}">
                <a16:creationId xmlns:a16="http://schemas.microsoft.com/office/drawing/2014/main" id="{EF68C14C-8436-BA4A-8F9F-51BBE5587744}"/>
              </a:ext>
            </a:extLst>
          </p:cNvPr>
          <p:cNvSpPr/>
          <p:nvPr/>
        </p:nvSpPr>
        <p:spPr>
          <a:xfrm>
            <a:off x="1671638" y="4338638"/>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cxnSp>
        <p:nvCxnSpPr>
          <p:cNvPr id="23" name="Straight Arrow Connector 22">
            <a:extLst>
              <a:ext uri="{FF2B5EF4-FFF2-40B4-BE49-F238E27FC236}">
                <a16:creationId xmlns:a16="http://schemas.microsoft.com/office/drawing/2014/main" id="{E4834A76-B8BC-3B43-8773-2C8DD80A028C}"/>
              </a:ext>
            </a:extLst>
          </p:cNvPr>
          <p:cNvCxnSpPr>
            <a:stCxn id="9" idx="2"/>
            <a:endCxn id="10" idx="0"/>
          </p:cNvCxnSpPr>
          <p:nvPr/>
        </p:nvCxnSpPr>
        <p:spPr>
          <a:xfrm>
            <a:off x="4572000" y="1417638"/>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C875D0ED-82F3-264B-892E-3999FCCD2B25}"/>
              </a:ext>
            </a:extLst>
          </p:cNvPr>
          <p:cNvCxnSpPr/>
          <p:nvPr/>
        </p:nvCxnSpPr>
        <p:spPr>
          <a:xfrm>
            <a:off x="4572000" y="2632075"/>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881AD06D-5651-1F44-8AFF-F21A571FC30C}"/>
              </a:ext>
            </a:extLst>
          </p:cNvPr>
          <p:cNvCxnSpPr>
            <a:cxnSpLocks/>
            <a:stCxn id="11" idx="2"/>
          </p:cNvCxnSpPr>
          <p:nvPr/>
        </p:nvCxnSpPr>
        <p:spPr>
          <a:xfrm>
            <a:off x="3233738" y="3770313"/>
            <a:ext cx="0" cy="568325"/>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335D4E03-4132-D846-9931-C87DF92F045B}"/>
              </a:ext>
            </a:extLst>
          </p:cNvPr>
          <p:cNvCxnSpPr/>
          <p:nvPr/>
        </p:nvCxnSpPr>
        <p:spPr>
          <a:xfrm>
            <a:off x="3233738" y="4957763"/>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B972F783-7325-D148-82BB-5591BA1FEB1D}"/>
              </a:ext>
            </a:extLst>
          </p:cNvPr>
          <p:cNvCxnSpPr/>
          <p:nvPr/>
        </p:nvCxnSpPr>
        <p:spPr>
          <a:xfrm>
            <a:off x="4572000" y="203200"/>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F0DBCF5B-9D75-694A-A75F-8DC43771C2B6}"/>
              </a:ext>
            </a:extLst>
          </p:cNvPr>
          <p:cNvCxnSpPr>
            <a:cxnSpLocks/>
            <a:stCxn id="10" idx="1"/>
          </p:cNvCxnSpPr>
          <p:nvPr/>
        </p:nvCxnSpPr>
        <p:spPr>
          <a:xfrm rot="10800000" flipH="1">
            <a:off x="3067050" y="363538"/>
            <a:ext cx="1512888" cy="1849437"/>
          </a:xfrm>
          <a:prstGeom prst="bentConnector4">
            <a:avLst>
              <a:gd name="adj1" fmla="val -40066"/>
              <a:gd name="adj2" fmla="val 10001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59" name="Elbow Connector 58">
            <a:extLst>
              <a:ext uri="{FF2B5EF4-FFF2-40B4-BE49-F238E27FC236}">
                <a16:creationId xmlns:a16="http://schemas.microsoft.com/office/drawing/2014/main" id="{7E08CBEC-C8BC-7D4C-99E7-DA477A1AA899}"/>
              </a:ext>
            </a:extLst>
          </p:cNvPr>
          <p:cNvCxnSpPr>
            <a:stCxn id="13" idx="2"/>
            <a:endCxn id="15" idx="2"/>
          </p:cNvCxnSpPr>
          <p:nvPr/>
        </p:nvCxnSpPr>
        <p:spPr>
          <a:xfrm rot="5400000" flipH="1" flipV="1">
            <a:off x="4516438" y="4776788"/>
            <a:ext cx="112712" cy="2678112"/>
          </a:xfrm>
          <a:prstGeom prst="bentConnector3">
            <a:avLst>
              <a:gd name="adj1" fmla="val -382129"/>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774D4F34-DA3B-8E46-9CAF-5A63A13A644A}"/>
              </a:ext>
            </a:extLst>
          </p:cNvPr>
          <p:cNvCxnSpPr>
            <a:cxnSpLocks/>
            <a:stCxn id="15" idx="0"/>
            <a:endCxn id="12" idx="2"/>
          </p:cNvCxnSpPr>
          <p:nvPr/>
        </p:nvCxnSpPr>
        <p:spPr>
          <a:xfrm flipV="1">
            <a:off x="5911850" y="3770313"/>
            <a:ext cx="0" cy="167005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71" name="Elbow Connector 70">
            <a:extLst>
              <a:ext uri="{FF2B5EF4-FFF2-40B4-BE49-F238E27FC236}">
                <a16:creationId xmlns:a16="http://schemas.microsoft.com/office/drawing/2014/main" id="{1424C79F-2951-4347-92E3-F104FF999B3E}"/>
              </a:ext>
            </a:extLst>
          </p:cNvPr>
          <p:cNvCxnSpPr>
            <a:stCxn id="12" idx="3"/>
          </p:cNvCxnSpPr>
          <p:nvPr/>
        </p:nvCxnSpPr>
        <p:spPr>
          <a:xfrm flipH="1" flipV="1">
            <a:off x="4572000" y="363538"/>
            <a:ext cx="2522538" cy="3121025"/>
          </a:xfrm>
          <a:prstGeom prst="bentConnector4">
            <a:avLst>
              <a:gd name="adj1" fmla="val -21274"/>
              <a:gd name="adj2" fmla="val 10009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449D0671-D955-1C4F-B9A0-49F99B28C9E8}"/>
              </a:ext>
            </a:extLst>
          </p:cNvPr>
          <p:cNvSpPr txBox="1"/>
          <p:nvPr/>
        </p:nvSpPr>
        <p:spPr>
          <a:xfrm>
            <a:off x="5910263" y="50736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28" name="TextBox 27">
            <a:extLst>
              <a:ext uri="{FF2B5EF4-FFF2-40B4-BE49-F238E27FC236}">
                <a16:creationId xmlns:a16="http://schemas.microsoft.com/office/drawing/2014/main" id="{D2366D51-CBF3-7744-83B3-021A3A1BF699}"/>
              </a:ext>
            </a:extLst>
          </p:cNvPr>
          <p:cNvSpPr txBox="1"/>
          <p:nvPr/>
        </p:nvSpPr>
        <p:spPr>
          <a:xfrm>
            <a:off x="2705100" y="183038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30" name="TextBox 29">
            <a:extLst>
              <a:ext uri="{FF2B5EF4-FFF2-40B4-BE49-F238E27FC236}">
                <a16:creationId xmlns:a16="http://schemas.microsoft.com/office/drawing/2014/main" id="{AEA56A44-E019-714E-AD57-D4E2FC248F90}"/>
              </a:ext>
            </a:extLst>
          </p:cNvPr>
          <p:cNvSpPr txBox="1"/>
          <p:nvPr/>
        </p:nvSpPr>
        <p:spPr>
          <a:xfrm>
            <a:off x="4572000" y="253682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1" name="Straight Arrow Connector 30">
            <a:extLst>
              <a:ext uri="{FF2B5EF4-FFF2-40B4-BE49-F238E27FC236}">
                <a16:creationId xmlns:a16="http://schemas.microsoft.com/office/drawing/2014/main" id="{E70387FE-A27B-7543-9CD6-DB53E2C5A2E1}"/>
              </a:ext>
            </a:extLst>
          </p:cNvPr>
          <p:cNvCxnSpPr>
            <a:cxnSpLocks/>
            <a:stCxn id="15" idx="3"/>
          </p:cNvCxnSpPr>
          <p:nvPr/>
        </p:nvCxnSpPr>
        <p:spPr>
          <a:xfrm>
            <a:off x="7473950" y="5749925"/>
            <a:ext cx="603250" cy="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147E39AA-23FB-CC40-B7D3-180E5FB0816D}"/>
              </a:ext>
            </a:extLst>
          </p:cNvPr>
          <p:cNvSpPr txBox="1"/>
          <p:nvPr/>
        </p:nvSpPr>
        <p:spPr>
          <a:xfrm>
            <a:off x="7342188" y="53292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sp>
        <p:nvSpPr>
          <p:cNvPr id="34" name="TextBox 33">
            <a:extLst>
              <a:ext uri="{FF2B5EF4-FFF2-40B4-BE49-F238E27FC236}">
                <a16:creationId xmlns:a16="http://schemas.microsoft.com/office/drawing/2014/main" id="{FA5244AA-618A-F744-9808-A796A0D48B2E}"/>
              </a:ext>
            </a:extLst>
          </p:cNvPr>
          <p:cNvSpPr txBox="1"/>
          <p:nvPr/>
        </p:nvSpPr>
        <p:spPr>
          <a:xfrm>
            <a:off x="1220788" y="42481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5" name="Straight Arrow Connector 34">
            <a:extLst>
              <a:ext uri="{FF2B5EF4-FFF2-40B4-BE49-F238E27FC236}">
                <a16:creationId xmlns:a16="http://schemas.microsoft.com/office/drawing/2014/main" id="{BCDC842E-2BF1-984A-ACA7-DB17CEBA8927}"/>
              </a:ext>
            </a:extLst>
          </p:cNvPr>
          <p:cNvCxnSpPr>
            <a:cxnSpLocks/>
          </p:cNvCxnSpPr>
          <p:nvPr/>
        </p:nvCxnSpPr>
        <p:spPr>
          <a:xfrm>
            <a:off x="1068388" y="4648200"/>
            <a:ext cx="603250" cy="0"/>
          </a:xfrm>
          <a:prstGeom prst="straightConnector1">
            <a:avLst/>
          </a:prstGeom>
          <a:ln>
            <a:solidFill>
              <a:schemeClr val="accent5"/>
            </a:solidFill>
            <a:headEnd type="arrow" w="med" len="med"/>
            <a:tailEnd type="none" w="med" len="med"/>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CEBDD892-85A1-A04C-846D-9EF75FD38DAF}"/>
              </a:ext>
            </a:extLst>
          </p:cNvPr>
          <p:cNvSpPr txBox="1"/>
          <p:nvPr/>
        </p:nvSpPr>
        <p:spPr>
          <a:xfrm>
            <a:off x="7989888" y="56594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38" name="TextBox 37">
            <a:extLst>
              <a:ext uri="{FF2B5EF4-FFF2-40B4-BE49-F238E27FC236}">
                <a16:creationId xmlns:a16="http://schemas.microsoft.com/office/drawing/2014/main" id="{C9C79622-923A-ED49-8A30-BD7C96B2DBE2}"/>
              </a:ext>
            </a:extLst>
          </p:cNvPr>
          <p:cNvSpPr txBox="1"/>
          <p:nvPr/>
        </p:nvSpPr>
        <p:spPr>
          <a:xfrm>
            <a:off x="520700" y="458787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218141" name="Rectangle 31">
            <a:extLst>
              <a:ext uri="{FF2B5EF4-FFF2-40B4-BE49-F238E27FC236}">
                <a16:creationId xmlns:a16="http://schemas.microsoft.com/office/drawing/2014/main" id="{EAD1C623-C38F-F944-9089-B047F8B8FC1C}"/>
              </a:ext>
            </a:extLst>
          </p:cNvPr>
          <p:cNvSpPr>
            <a:spLocks noChangeArrowheads="1"/>
          </p:cNvSpPr>
          <p:nvPr/>
        </p:nvSpPr>
        <p:spPr bwMode="auto">
          <a:xfrm>
            <a:off x="5018088" y="1143000"/>
            <a:ext cx="4125912"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Examples: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undefined instruction in ID</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arithmetic Overflow in ALU</a:t>
            </a:r>
          </a:p>
        </p:txBody>
      </p:sp>
    </p:spTree>
    <p:extLst>
      <p:ext uri="{BB962C8B-B14F-4D97-AF65-F5344CB8AC3E}">
        <p14:creationId xmlns:p14="http://schemas.microsoft.com/office/powerpoint/2010/main" val="291931594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9020D2-F59A-0E45-B378-6EADB6EE6071}"/>
              </a:ext>
            </a:extLst>
          </p:cNvPr>
          <p:cNvSpPr txBox="1"/>
          <p:nvPr/>
        </p:nvSpPr>
        <p:spPr>
          <a:xfrm>
            <a:off x="3232150" y="4900613"/>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16" name="Rounded Rectangle 15">
            <a:extLst>
              <a:ext uri="{FF2B5EF4-FFF2-40B4-BE49-F238E27FC236}">
                <a16:creationId xmlns:a16="http://schemas.microsoft.com/office/drawing/2014/main" id="{7182B08B-1AA5-BD4F-90ED-157A3184D7AB}"/>
              </a:ext>
            </a:extLst>
          </p:cNvPr>
          <p:cNvSpPr/>
          <p:nvPr/>
        </p:nvSpPr>
        <p:spPr>
          <a:xfrm>
            <a:off x="2454275" y="3005138"/>
            <a:ext cx="4251325" cy="95885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5" name="AutoShape 2" descr="Flow chart free icon">
            <a:extLst>
              <a:ext uri="{FF2B5EF4-FFF2-40B4-BE49-F238E27FC236}">
                <a16:creationId xmlns:a16="http://schemas.microsoft.com/office/drawing/2014/main" id="{939A79FD-D665-6C42-8FE2-A1D618DADE54}"/>
              </a:ext>
            </a:extLst>
          </p:cNvPr>
          <p:cNvSpPr>
            <a:spLocks noChangeAspect="1" noChangeArrowheads="1"/>
          </p:cNvSpPr>
          <p:nvPr/>
        </p:nvSpPr>
        <p:spPr bwMode="auto">
          <a:xfrm>
            <a:off x="4419600" y="3206750"/>
            <a:ext cx="304800" cy="304800"/>
          </a:xfrm>
          <a:prstGeom prst="rect">
            <a:avLst/>
          </a:prstGeom>
          <a:noFill/>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a:ln>
                <a:noFill/>
              </a:ln>
              <a:solidFill>
                <a:srgbClr val="000000"/>
              </a:solidFill>
              <a:effectLst/>
              <a:uLnTx/>
              <a:uFillTx/>
              <a:latin typeface="Verdana"/>
              <a:ea typeface="宋体" panose="02010600030101010101" pitchFamily="2" charset="-122"/>
              <a:cs typeface="+mn-cs"/>
            </a:endParaRPr>
          </a:p>
        </p:txBody>
      </p:sp>
      <p:sp>
        <p:nvSpPr>
          <p:cNvPr id="9" name="Rounded Rectangle 8">
            <a:extLst>
              <a:ext uri="{FF2B5EF4-FFF2-40B4-BE49-F238E27FC236}">
                <a16:creationId xmlns:a16="http://schemas.microsoft.com/office/drawing/2014/main" id="{3F5ACB6B-5947-4D40-85FF-8897CF050DCF}"/>
              </a:ext>
            </a:extLst>
          </p:cNvPr>
          <p:cNvSpPr/>
          <p:nvPr/>
        </p:nvSpPr>
        <p:spPr>
          <a:xfrm>
            <a:off x="3581400" y="579438"/>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Instruction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Execution</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0" name="Diamond 9">
            <a:extLst>
              <a:ext uri="{FF2B5EF4-FFF2-40B4-BE49-F238E27FC236}">
                <a16:creationId xmlns:a16="http://schemas.microsoft.com/office/drawing/2014/main" id="{87D1C3BB-CE13-AB45-ADFD-3C52FC408A6C}"/>
              </a:ext>
            </a:extLst>
          </p:cNvPr>
          <p:cNvSpPr/>
          <p:nvPr/>
        </p:nvSpPr>
        <p:spPr>
          <a:xfrm>
            <a:off x="3067050" y="1793875"/>
            <a:ext cx="3009900" cy="838200"/>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 detected?</a:t>
            </a:r>
          </a:p>
        </p:txBody>
      </p:sp>
      <p:sp>
        <p:nvSpPr>
          <p:cNvPr id="11" name="Rounded Rectangle 10">
            <a:extLst>
              <a:ext uri="{FF2B5EF4-FFF2-40B4-BE49-F238E27FC236}">
                <a16:creationId xmlns:a16="http://schemas.microsoft.com/office/drawing/2014/main" id="{A0755A8C-64FA-8549-8F3B-EDD22623BEFB}"/>
              </a:ext>
            </a:extLst>
          </p:cNvPr>
          <p:cNvSpPr/>
          <p:nvPr/>
        </p:nvSpPr>
        <p:spPr>
          <a:xfrm>
            <a:off x="2049463" y="3200400"/>
            <a:ext cx="2366962"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Cause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2" name="Rounded Rectangle 11">
            <a:extLst>
              <a:ext uri="{FF2B5EF4-FFF2-40B4-BE49-F238E27FC236}">
                <a16:creationId xmlns:a16="http://schemas.microsoft.com/office/drawing/2014/main" id="{A0AB84E2-639D-4648-8A21-609DD7BE6835}"/>
              </a:ext>
            </a:extLst>
          </p:cNvPr>
          <p:cNvSpPr/>
          <p:nvPr/>
        </p:nvSpPr>
        <p:spPr>
          <a:xfrm>
            <a:off x="4729163" y="3200400"/>
            <a:ext cx="2365375"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a:cs typeface="+mn-cs"/>
              </a:rPr>
              <a:t>EPC</a:t>
            </a:r>
          </a:p>
        </p:txBody>
      </p:sp>
      <p:sp>
        <p:nvSpPr>
          <p:cNvPr id="13" name="Rounded Rectangle 12">
            <a:extLst>
              <a:ext uri="{FF2B5EF4-FFF2-40B4-BE49-F238E27FC236}">
                <a16:creationId xmlns:a16="http://schemas.microsoft.com/office/drawing/2014/main" id="{232B238B-935A-0348-A541-0A4B6A5A7ECF}"/>
              </a:ext>
            </a:extLst>
          </p:cNvPr>
          <p:cNvSpPr/>
          <p:nvPr/>
        </p:nvSpPr>
        <p:spPr>
          <a:xfrm>
            <a:off x="2243138" y="5334000"/>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a:t>
            </a:r>
            <a:r>
              <a:rPr kumimoji="0" lang="zh-CN" altLang="en-US" sz="2000" b="0" i="0" u="none" strike="noStrike" kern="1200" cap="none" spc="0" normalizeH="0" baseline="0" noProof="0" dirty="0">
                <a:ln>
                  <a:noFill/>
                </a:ln>
                <a:solidFill>
                  <a:srgbClr val="000000"/>
                </a:solidFill>
                <a:effectLst/>
                <a:uLnTx/>
                <a:uFillTx/>
                <a:latin typeface="Verdana"/>
                <a:ea typeface="宋体"/>
                <a:cs typeface="+mn-cs"/>
              </a:rPr>
              <a:t> </a:t>
            </a:r>
            <a:r>
              <a:rPr kumimoji="0" lang="en-US" altLang="zh-CN" sz="2000" b="0" i="0" u="none" strike="noStrike" kern="1200" cap="none" spc="0" normalizeH="0" baseline="0" noProof="0" dirty="0">
                <a:ln>
                  <a:noFill/>
                </a:ln>
                <a:solidFill>
                  <a:srgbClr val="000000"/>
                </a:solidFill>
                <a:effectLst/>
                <a:uLnTx/>
                <a:uFillTx/>
                <a:latin typeface="Verdana"/>
                <a:ea typeface="宋体"/>
                <a:cs typeface="+mn-cs"/>
              </a:rPr>
              <a:t>Handling Instructions</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5" name="Diamond 14">
            <a:extLst>
              <a:ext uri="{FF2B5EF4-FFF2-40B4-BE49-F238E27FC236}">
                <a16:creationId xmlns:a16="http://schemas.microsoft.com/office/drawing/2014/main" id="{88DE77C9-DADA-914A-811B-7DCFB274B1D6}"/>
              </a:ext>
            </a:extLst>
          </p:cNvPr>
          <p:cNvSpPr/>
          <p:nvPr/>
        </p:nvSpPr>
        <p:spPr>
          <a:xfrm>
            <a:off x="4349750" y="5440363"/>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7" name="Diamond 16">
            <a:extLst>
              <a:ext uri="{FF2B5EF4-FFF2-40B4-BE49-F238E27FC236}">
                <a16:creationId xmlns:a16="http://schemas.microsoft.com/office/drawing/2014/main" id="{1123C109-9FA4-414A-9E68-D8848800102A}"/>
              </a:ext>
            </a:extLst>
          </p:cNvPr>
          <p:cNvSpPr/>
          <p:nvPr/>
        </p:nvSpPr>
        <p:spPr>
          <a:xfrm>
            <a:off x="1671638" y="4338638"/>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cxnSp>
        <p:nvCxnSpPr>
          <p:cNvPr id="23" name="Straight Arrow Connector 22">
            <a:extLst>
              <a:ext uri="{FF2B5EF4-FFF2-40B4-BE49-F238E27FC236}">
                <a16:creationId xmlns:a16="http://schemas.microsoft.com/office/drawing/2014/main" id="{8E424345-06F6-F740-A393-C6964B47C856}"/>
              </a:ext>
            </a:extLst>
          </p:cNvPr>
          <p:cNvCxnSpPr>
            <a:stCxn id="9" idx="2"/>
            <a:endCxn id="10" idx="0"/>
          </p:cNvCxnSpPr>
          <p:nvPr/>
        </p:nvCxnSpPr>
        <p:spPr>
          <a:xfrm>
            <a:off x="4572000" y="1417638"/>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753CA7F4-167B-234C-80B4-D59042F423C1}"/>
              </a:ext>
            </a:extLst>
          </p:cNvPr>
          <p:cNvCxnSpPr/>
          <p:nvPr/>
        </p:nvCxnSpPr>
        <p:spPr>
          <a:xfrm>
            <a:off x="4572000" y="2632075"/>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8E837A71-DCA8-1E48-A12A-4566BC300F50}"/>
              </a:ext>
            </a:extLst>
          </p:cNvPr>
          <p:cNvCxnSpPr>
            <a:cxnSpLocks/>
            <a:stCxn id="11" idx="2"/>
          </p:cNvCxnSpPr>
          <p:nvPr/>
        </p:nvCxnSpPr>
        <p:spPr>
          <a:xfrm>
            <a:off x="3233738" y="3770313"/>
            <a:ext cx="0" cy="568325"/>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72EE02C6-4709-6440-AF1F-36DF7ADECD50}"/>
              </a:ext>
            </a:extLst>
          </p:cNvPr>
          <p:cNvCxnSpPr/>
          <p:nvPr/>
        </p:nvCxnSpPr>
        <p:spPr>
          <a:xfrm>
            <a:off x="3233738" y="4957763"/>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A47CAB48-F80A-1D4C-A804-D0DE6E384C73}"/>
              </a:ext>
            </a:extLst>
          </p:cNvPr>
          <p:cNvCxnSpPr/>
          <p:nvPr/>
        </p:nvCxnSpPr>
        <p:spPr>
          <a:xfrm>
            <a:off x="4572000" y="203200"/>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4433C659-5142-6F4A-8533-BC4E7F6A8734}"/>
              </a:ext>
            </a:extLst>
          </p:cNvPr>
          <p:cNvCxnSpPr>
            <a:cxnSpLocks/>
            <a:stCxn id="10" idx="1"/>
          </p:cNvCxnSpPr>
          <p:nvPr/>
        </p:nvCxnSpPr>
        <p:spPr>
          <a:xfrm rot="10800000" flipH="1">
            <a:off x="3067050" y="363538"/>
            <a:ext cx="1512888" cy="1849437"/>
          </a:xfrm>
          <a:prstGeom prst="bentConnector4">
            <a:avLst>
              <a:gd name="adj1" fmla="val -40066"/>
              <a:gd name="adj2" fmla="val 10001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59" name="Elbow Connector 58">
            <a:extLst>
              <a:ext uri="{FF2B5EF4-FFF2-40B4-BE49-F238E27FC236}">
                <a16:creationId xmlns:a16="http://schemas.microsoft.com/office/drawing/2014/main" id="{D80EBD9F-B465-5640-A57D-D8EA233AF4B1}"/>
              </a:ext>
            </a:extLst>
          </p:cNvPr>
          <p:cNvCxnSpPr>
            <a:stCxn id="13" idx="2"/>
            <a:endCxn id="15" idx="2"/>
          </p:cNvCxnSpPr>
          <p:nvPr/>
        </p:nvCxnSpPr>
        <p:spPr>
          <a:xfrm rot="5400000" flipH="1" flipV="1">
            <a:off x="4516438" y="4776788"/>
            <a:ext cx="112712" cy="2678112"/>
          </a:xfrm>
          <a:prstGeom prst="bentConnector3">
            <a:avLst>
              <a:gd name="adj1" fmla="val -382129"/>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2214F265-853E-E74E-B4D7-57F9E3374D33}"/>
              </a:ext>
            </a:extLst>
          </p:cNvPr>
          <p:cNvCxnSpPr>
            <a:cxnSpLocks/>
            <a:stCxn id="15" idx="0"/>
            <a:endCxn id="12" idx="2"/>
          </p:cNvCxnSpPr>
          <p:nvPr/>
        </p:nvCxnSpPr>
        <p:spPr>
          <a:xfrm flipV="1">
            <a:off x="5911850" y="3770313"/>
            <a:ext cx="0" cy="167005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71" name="Elbow Connector 70">
            <a:extLst>
              <a:ext uri="{FF2B5EF4-FFF2-40B4-BE49-F238E27FC236}">
                <a16:creationId xmlns:a16="http://schemas.microsoft.com/office/drawing/2014/main" id="{14E383D0-39C5-3044-BE32-C8357D266B18}"/>
              </a:ext>
            </a:extLst>
          </p:cNvPr>
          <p:cNvCxnSpPr>
            <a:stCxn id="12" idx="3"/>
          </p:cNvCxnSpPr>
          <p:nvPr/>
        </p:nvCxnSpPr>
        <p:spPr>
          <a:xfrm flipH="1" flipV="1">
            <a:off x="4572000" y="363538"/>
            <a:ext cx="2522538" cy="3121025"/>
          </a:xfrm>
          <a:prstGeom prst="bentConnector4">
            <a:avLst>
              <a:gd name="adj1" fmla="val -21274"/>
              <a:gd name="adj2" fmla="val 10009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4CDE26F4-25C5-B944-BE78-1F334256007A}"/>
              </a:ext>
            </a:extLst>
          </p:cNvPr>
          <p:cNvSpPr txBox="1"/>
          <p:nvPr/>
        </p:nvSpPr>
        <p:spPr>
          <a:xfrm>
            <a:off x="5910263" y="50736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28" name="TextBox 27">
            <a:extLst>
              <a:ext uri="{FF2B5EF4-FFF2-40B4-BE49-F238E27FC236}">
                <a16:creationId xmlns:a16="http://schemas.microsoft.com/office/drawing/2014/main" id="{9944D0FA-5AF1-D241-B86B-4E3FECE9AF99}"/>
              </a:ext>
            </a:extLst>
          </p:cNvPr>
          <p:cNvSpPr txBox="1"/>
          <p:nvPr/>
        </p:nvSpPr>
        <p:spPr>
          <a:xfrm>
            <a:off x="2705100" y="183038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30" name="TextBox 29">
            <a:extLst>
              <a:ext uri="{FF2B5EF4-FFF2-40B4-BE49-F238E27FC236}">
                <a16:creationId xmlns:a16="http://schemas.microsoft.com/office/drawing/2014/main" id="{F34B7FF6-91ED-C94D-88DD-F8F33D64D950}"/>
              </a:ext>
            </a:extLst>
          </p:cNvPr>
          <p:cNvSpPr txBox="1"/>
          <p:nvPr/>
        </p:nvSpPr>
        <p:spPr>
          <a:xfrm>
            <a:off x="4572000" y="253682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1" name="Straight Arrow Connector 30">
            <a:extLst>
              <a:ext uri="{FF2B5EF4-FFF2-40B4-BE49-F238E27FC236}">
                <a16:creationId xmlns:a16="http://schemas.microsoft.com/office/drawing/2014/main" id="{66E0400E-569A-694C-B1F8-6CF79357E6EC}"/>
              </a:ext>
            </a:extLst>
          </p:cNvPr>
          <p:cNvCxnSpPr>
            <a:cxnSpLocks/>
            <a:stCxn id="15" idx="3"/>
          </p:cNvCxnSpPr>
          <p:nvPr/>
        </p:nvCxnSpPr>
        <p:spPr>
          <a:xfrm>
            <a:off x="7473950" y="5749925"/>
            <a:ext cx="603250" cy="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8604ECF2-68D5-9D44-BA1D-7D3D24E2BCBD}"/>
              </a:ext>
            </a:extLst>
          </p:cNvPr>
          <p:cNvSpPr txBox="1"/>
          <p:nvPr/>
        </p:nvSpPr>
        <p:spPr>
          <a:xfrm>
            <a:off x="7342188" y="53292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sp>
        <p:nvSpPr>
          <p:cNvPr id="34" name="TextBox 33">
            <a:extLst>
              <a:ext uri="{FF2B5EF4-FFF2-40B4-BE49-F238E27FC236}">
                <a16:creationId xmlns:a16="http://schemas.microsoft.com/office/drawing/2014/main" id="{9D86CCF8-0F54-B347-8CFD-3DB72C35A2E2}"/>
              </a:ext>
            </a:extLst>
          </p:cNvPr>
          <p:cNvSpPr txBox="1"/>
          <p:nvPr/>
        </p:nvSpPr>
        <p:spPr>
          <a:xfrm>
            <a:off x="1220788" y="42481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5" name="Straight Arrow Connector 34">
            <a:extLst>
              <a:ext uri="{FF2B5EF4-FFF2-40B4-BE49-F238E27FC236}">
                <a16:creationId xmlns:a16="http://schemas.microsoft.com/office/drawing/2014/main" id="{C5E6E640-E436-4A4D-B6EE-A9A9CEFC5CD1}"/>
              </a:ext>
            </a:extLst>
          </p:cNvPr>
          <p:cNvCxnSpPr>
            <a:cxnSpLocks/>
          </p:cNvCxnSpPr>
          <p:nvPr/>
        </p:nvCxnSpPr>
        <p:spPr>
          <a:xfrm>
            <a:off x="1068388" y="4648200"/>
            <a:ext cx="603250" cy="0"/>
          </a:xfrm>
          <a:prstGeom prst="straightConnector1">
            <a:avLst/>
          </a:prstGeom>
          <a:ln>
            <a:solidFill>
              <a:schemeClr val="accent5"/>
            </a:solidFill>
            <a:headEnd type="arrow" w="med" len="med"/>
            <a:tailEnd type="none" w="med" len="med"/>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8D36516E-DD76-2A41-8384-398F671AF277}"/>
              </a:ext>
            </a:extLst>
          </p:cNvPr>
          <p:cNvSpPr txBox="1"/>
          <p:nvPr/>
        </p:nvSpPr>
        <p:spPr>
          <a:xfrm>
            <a:off x="7989888" y="56594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38" name="TextBox 37">
            <a:extLst>
              <a:ext uri="{FF2B5EF4-FFF2-40B4-BE49-F238E27FC236}">
                <a16:creationId xmlns:a16="http://schemas.microsoft.com/office/drawing/2014/main" id="{A2555055-D21F-2447-9811-7E711EC79B2F}"/>
              </a:ext>
            </a:extLst>
          </p:cNvPr>
          <p:cNvSpPr txBox="1"/>
          <p:nvPr/>
        </p:nvSpPr>
        <p:spPr>
          <a:xfrm>
            <a:off x="520700" y="458787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220189" name="Rectangle 31">
            <a:extLst>
              <a:ext uri="{FF2B5EF4-FFF2-40B4-BE49-F238E27FC236}">
                <a16:creationId xmlns:a16="http://schemas.microsoft.com/office/drawing/2014/main" id="{30DC75C0-0136-2944-BCD6-B3C5DFBAB0BA}"/>
              </a:ext>
            </a:extLst>
          </p:cNvPr>
          <p:cNvSpPr>
            <a:spLocks noChangeArrowheads="1"/>
          </p:cNvSpPr>
          <p:nvPr/>
        </p:nvSpPr>
        <p:spPr bwMode="auto">
          <a:xfrm>
            <a:off x="0" y="3132138"/>
            <a:ext cx="4125913"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register:</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cause of exception</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220190" name="Rectangle 35">
            <a:extLst>
              <a:ext uri="{FF2B5EF4-FFF2-40B4-BE49-F238E27FC236}">
                <a16:creationId xmlns:a16="http://schemas.microsoft.com/office/drawing/2014/main" id="{121EA697-CE5B-7C4C-919B-26B4B71B1F68}"/>
              </a:ext>
            </a:extLst>
          </p:cNvPr>
          <p:cNvSpPr>
            <a:spLocks noChangeArrowheads="1"/>
          </p:cNvSpPr>
          <p:nvPr/>
        </p:nvSpPr>
        <p:spPr bwMode="auto">
          <a:xfrm>
            <a:off x="5018088" y="3135313"/>
            <a:ext cx="4125912"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register:</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exception program counter;</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220191" name="Rectangle 38">
            <a:extLst>
              <a:ext uri="{FF2B5EF4-FFF2-40B4-BE49-F238E27FC236}">
                <a16:creationId xmlns:a16="http://schemas.microsoft.com/office/drawing/2014/main" id="{DBE4CD3E-F1DD-D94B-AF2A-2F320497B3C5}"/>
              </a:ext>
            </a:extLst>
          </p:cNvPr>
          <p:cNvSpPr>
            <a:spLocks noChangeArrowheads="1"/>
          </p:cNvSpPr>
          <p:nvPr/>
        </p:nvSpPr>
        <p:spPr bwMode="auto">
          <a:xfrm>
            <a:off x="3719513" y="3748088"/>
            <a:ext cx="5424487"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address of offending instruction + 4;</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endParaRPr>
          </a:p>
        </p:txBody>
      </p:sp>
    </p:spTree>
    <p:extLst>
      <p:ext uri="{BB962C8B-B14F-4D97-AF65-F5344CB8AC3E}">
        <p14:creationId xmlns:p14="http://schemas.microsoft.com/office/powerpoint/2010/main" val="394500586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5E1405-AB90-E44A-8544-C75F0EC304C4}"/>
              </a:ext>
            </a:extLst>
          </p:cNvPr>
          <p:cNvSpPr txBox="1"/>
          <p:nvPr/>
        </p:nvSpPr>
        <p:spPr>
          <a:xfrm>
            <a:off x="3232150" y="4900613"/>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16" name="Rounded Rectangle 15">
            <a:extLst>
              <a:ext uri="{FF2B5EF4-FFF2-40B4-BE49-F238E27FC236}">
                <a16:creationId xmlns:a16="http://schemas.microsoft.com/office/drawing/2014/main" id="{E80C2CDA-7C13-2F41-85E5-5ACA70A03FCB}"/>
              </a:ext>
            </a:extLst>
          </p:cNvPr>
          <p:cNvSpPr/>
          <p:nvPr/>
        </p:nvSpPr>
        <p:spPr>
          <a:xfrm>
            <a:off x="2454275" y="3005138"/>
            <a:ext cx="4251325" cy="95885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5" name="AutoShape 2" descr="Flow chart free icon">
            <a:extLst>
              <a:ext uri="{FF2B5EF4-FFF2-40B4-BE49-F238E27FC236}">
                <a16:creationId xmlns:a16="http://schemas.microsoft.com/office/drawing/2014/main" id="{D26574C9-E935-8542-9BC8-27314641BA55}"/>
              </a:ext>
            </a:extLst>
          </p:cNvPr>
          <p:cNvSpPr>
            <a:spLocks noChangeAspect="1" noChangeArrowheads="1"/>
          </p:cNvSpPr>
          <p:nvPr/>
        </p:nvSpPr>
        <p:spPr bwMode="auto">
          <a:xfrm>
            <a:off x="4419600" y="3206750"/>
            <a:ext cx="304800" cy="304800"/>
          </a:xfrm>
          <a:prstGeom prst="rect">
            <a:avLst/>
          </a:prstGeom>
          <a:noFill/>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a:ln>
                <a:noFill/>
              </a:ln>
              <a:solidFill>
                <a:srgbClr val="000000"/>
              </a:solidFill>
              <a:effectLst/>
              <a:uLnTx/>
              <a:uFillTx/>
              <a:latin typeface="Verdana"/>
              <a:ea typeface="宋体" panose="02010600030101010101" pitchFamily="2" charset="-122"/>
              <a:cs typeface="+mn-cs"/>
            </a:endParaRPr>
          </a:p>
        </p:txBody>
      </p:sp>
      <p:sp>
        <p:nvSpPr>
          <p:cNvPr id="9" name="Rounded Rectangle 8">
            <a:extLst>
              <a:ext uri="{FF2B5EF4-FFF2-40B4-BE49-F238E27FC236}">
                <a16:creationId xmlns:a16="http://schemas.microsoft.com/office/drawing/2014/main" id="{94953780-3235-0F41-9B9E-00AF7DFD6F52}"/>
              </a:ext>
            </a:extLst>
          </p:cNvPr>
          <p:cNvSpPr/>
          <p:nvPr/>
        </p:nvSpPr>
        <p:spPr>
          <a:xfrm>
            <a:off x="3581400" y="579438"/>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Instruction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Execution</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0" name="Diamond 9">
            <a:extLst>
              <a:ext uri="{FF2B5EF4-FFF2-40B4-BE49-F238E27FC236}">
                <a16:creationId xmlns:a16="http://schemas.microsoft.com/office/drawing/2014/main" id="{87460649-8B5B-0048-AC4F-F5D81DA9AA7A}"/>
              </a:ext>
            </a:extLst>
          </p:cNvPr>
          <p:cNvSpPr/>
          <p:nvPr/>
        </p:nvSpPr>
        <p:spPr>
          <a:xfrm>
            <a:off x="3067050" y="1793875"/>
            <a:ext cx="3009900" cy="838200"/>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 detected?</a:t>
            </a:r>
          </a:p>
        </p:txBody>
      </p:sp>
      <p:sp>
        <p:nvSpPr>
          <p:cNvPr id="11" name="Rounded Rectangle 10">
            <a:extLst>
              <a:ext uri="{FF2B5EF4-FFF2-40B4-BE49-F238E27FC236}">
                <a16:creationId xmlns:a16="http://schemas.microsoft.com/office/drawing/2014/main" id="{5FB5E87D-EFD7-A940-A5C5-1FD91C996244}"/>
              </a:ext>
            </a:extLst>
          </p:cNvPr>
          <p:cNvSpPr/>
          <p:nvPr/>
        </p:nvSpPr>
        <p:spPr>
          <a:xfrm>
            <a:off x="2049463" y="3200400"/>
            <a:ext cx="2366962"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Cause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2" name="Rounded Rectangle 11">
            <a:extLst>
              <a:ext uri="{FF2B5EF4-FFF2-40B4-BE49-F238E27FC236}">
                <a16:creationId xmlns:a16="http://schemas.microsoft.com/office/drawing/2014/main" id="{346A7CBE-6FC9-5147-87E5-C45F328DF0C2}"/>
              </a:ext>
            </a:extLst>
          </p:cNvPr>
          <p:cNvSpPr/>
          <p:nvPr/>
        </p:nvSpPr>
        <p:spPr>
          <a:xfrm>
            <a:off x="4729163" y="3200400"/>
            <a:ext cx="2365375"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a:cs typeface="+mn-cs"/>
              </a:rPr>
              <a:t>EPC</a:t>
            </a:r>
          </a:p>
        </p:txBody>
      </p:sp>
      <p:sp>
        <p:nvSpPr>
          <p:cNvPr id="13" name="Rounded Rectangle 12">
            <a:extLst>
              <a:ext uri="{FF2B5EF4-FFF2-40B4-BE49-F238E27FC236}">
                <a16:creationId xmlns:a16="http://schemas.microsoft.com/office/drawing/2014/main" id="{76676E4C-4B0B-ED47-8B73-6B8E079E4C7D}"/>
              </a:ext>
            </a:extLst>
          </p:cNvPr>
          <p:cNvSpPr/>
          <p:nvPr/>
        </p:nvSpPr>
        <p:spPr>
          <a:xfrm>
            <a:off x="2243138" y="5334000"/>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a:t>
            </a:r>
            <a:r>
              <a:rPr kumimoji="0" lang="zh-CN" altLang="en-US" sz="2000" b="0" i="0" u="none" strike="noStrike" kern="1200" cap="none" spc="0" normalizeH="0" baseline="0" noProof="0" dirty="0">
                <a:ln>
                  <a:noFill/>
                </a:ln>
                <a:solidFill>
                  <a:srgbClr val="000000"/>
                </a:solidFill>
                <a:effectLst/>
                <a:uLnTx/>
                <a:uFillTx/>
                <a:latin typeface="Verdana"/>
                <a:ea typeface="宋体"/>
                <a:cs typeface="+mn-cs"/>
              </a:rPr>
              <a:t> </a:t>
            </a:r>
            <a:r>
              <a:rPr kumimoji="0" lang="en-US" altLang="zh-CN" sz="2000" b="0" i="0" u="none" strike="noStrike" kern="1200" cap="none" spc="0" normalizeH="0" baseline="0" noProof="0" dirty="0">
                <a:ln>
                  <a:noFill/>
                </a:ln>
                <a:solidFill>
                  <a:srgbClr val="000000"/>
                </a:solidFill>
                <a:effectLst/>
                <a:uLnTx/>
                <a:uFillTx/>
                <a:latin typeface="Verdana"/>
                <a:ea typeface="宋体"/>
                <a:cs typeface="+mn-cs"/>
              </a:rPr>
              <a:t>Handling Instructions</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5" name="Diamond 14">
            <a:extLst>
              <a:ext uri="{FF2B5EF4-FFF2-40B4-BE49-F238E27FC236}">
                <a16:creationId xmlns:a16="http://schemas.microsoft.com/office/drawing/2014/main" id="{E68F8ED9-D2DD-AC4C-94F5-CD6499B5051C}"/>
              </a:ext>
            </a:extLst>
          </p:cNvPr>
          <p:cNvSpPr/>
          <p:nvPr/>
        </p:nvSpPr>
        <p:spPr>
          <a:xfrm>
            <a:off x="4349750" y="5440363"/>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7" name="Diamond 16">
            <a:extLst>
              <a:ext uri="{FF2B5EF4-FFF2-40B4-BE49-F238E27FC236}">
                <a16:creationId xmlns:a16="http://schemas.microsoft.com/office/drawing/2014/main" id="{5BE1ED21-3795-A444-846F-3A641F05FD54}"/>
              </a:ext>
            </a:extLst>
          </p:cNvPr>
          <p:cNvSpPr/>
          <p:nvPr/>
        </p:nvSpPr>
        <p:spPr>
          <a:xfrm>
            <a:off x="1671638" y="4338638"/>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cxnSp>
        <p:nvCxnSpPr>
          <p:cNvPr id="23" name="Straight Arrow Connector 22">
            <a:extLst>
              <a:ext uri="{FF2B5EF4-FFF2-40B4-BE49-F238E27FC236}">
                <a16:creationId xmlns:a16="http://schemas.microsoft.com/office/drawing/2014/main" id="{C53EFCC3-BD75-FD4E-8051-D2CE1F52D4C9}"/>
              </a:ext>
            </a:extLst>
          </p:cNvPr>
          <p:cNvCxnSpPr>
            <a:stCxn id="9" idx="2"/>
            <a:endCxn id="10" idx="0"/>
          </p:cNvCxnSpPr>
          <p:nvPr/>
        </p:nvCxnSpPr>
        <p:spPr>
          <a:xfrm>
            <a:off x="4572000" y="1417638"/>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98F5BACC-A160-E24A-8794-E01A3C410C2A}"/>
              </a:ext>
            </a:extLst>
          </p:cNvPr>
          <p:cNvCxnSpPr/>
          <p:nvPr/>
        </p:nvCxnSpPr>
        <p:spPr>
          <a:xfrm>
            <a:off x="4572000" y="2632075"/>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68D353CD-A255-A049-8841-293E859D92CF}"/>
              </a:ext>
            </a:extLst>
          </p:cNvPr>
          <p:cNvCxnSpPr>
            <a:cxnSpLocks/>
            <a:stCxn id="11" idx="2"/>
          </p:cNvCxnSpPr>
          <p:nvPr/>
        </p:nvCxnSpPr>
        <p:spPr>
          <a:xfrm>
            <a:off x="3233738" y="3770313"/>
            <a:ext cx="0" cy="568325"/>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863A390C-8E3C-8B41-B855-F1D8FD0244A1}"/>
              </a:ext>
            </a:extLst>
          </p:cNvPr>
          <p:cNvCxnSpPr/>
          <p:nvPr/>
        </p:nvCxnSpPr>
        <p:spPr>
          <a:xfrm>
            <a:off x="3233738" y="4957763"/>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9EC63303-2C33-0741-9813-6E3F0EAF2FE2}"/>
              </a:ext>
            </a:extLst>
          </p:cNvPr>
          <p:cNvCxnSpPr/>
          <p:nvPr/>
        </p:nvCxnSpPr>
        <p:spPr>
          <a:xfrm>
            <a:off x="4572000" y="203200"/>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1BD7E8A2-E5A5-0B40-A722-08480B8B9E3D}"/>
              </a:ext>
            </a:extLst>
          </p:cNvPr>
          <p:cNvCxnSpPr>
            <a:cxnSpLocks/>
            <a:stCxn id="10" idx="1"/>
          </p:cNvCxnSpPr>
          <p:nvPr/>
        </p:nvCxnSpPr>
        <p:spPr>
          <a:xfrm rot="10800000" flipH="1">
            <a:off x="3067050" y="363538"/>
            <a:ext cx="1512888" cy="1849437"/>
          </a:xfrm>
          <a:prstGeom prst="bentConnector4">
            <a:avLst>
              <a:gd name="adj1" fmla="val -40066"/>
              <a:gd name="adj2" fmla="val 10001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59" name="Elbow Connector 58">
            <a:extLst>
              <a:ext uri="{FF2B5EF4-FFF2-40B4-BE49-F238E27FC236}">
                <a16:creationId xmlns:a16="http://schemas.microsoft.com/office/drawing/2014/main" id="{1A171BAB-5052-FE4C-BC21-74AC2BC64BEB}"/>
              </a:ext>
            </a:extLst>
          </p:cNvPr>
          <p:cNvCxnSpPr>
            <a:stCxn id="13" idx="2"/>
            <a:endCxn id="15" idx="2"/>
          </p:cNvCxnSpPr>
          <p:nvPr/>
        </p:nvCxnSpPr>
        <p:spPr>
          <a:xfrm rot="5400000" flipH="1" flipV="1">
            <a:off x="4516438" y="4776788"/>
            <a:ext cx="112712" cy="2678112"/>
          </a:xfrm>
          <a:prstGeom prst="bentConnector3">
            <a:avLst>
              <a:gd name="adj1" fmla="val -382129"/>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F642FEE1-C4D0-7145-B5B9-DD1C0219A5BB}"/>
              </a:ext>
            </a:extLst>
          </p:cNvPr>
          <p:cNvCxnSpPr>
            <a:cxnSpLocks/>
            <a:stCxn id="15" idx="0"/>
            <a:endCxn id="12" idx="2"/>
          </p:cNvCxnSpPr>
          <p:nvPr/>
        </p:nvCxnSpPr>
        <p:spPr>
          <a:xfrm flipV="1">
            <a:off x="5911850" y="3770313"/>
            <a:ext cx="0" cy="167005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71" name="Elbow Connector 70">
            <a:extLst>
              <a:ext uri="{FF2B5EF4-FFF2-40B4-BE49-F238E27FC236}">
                <a16:creationId xmlns:a16="http://schemas.microsoft.com/office/drawing/2014/main" id="{6A35CFD6-07F7-E44B-AEA2-9339322EDE89}"/>
              </a:ext>
            </a:extLst>
          </p:cNvPr>
          <p:cNvCxnSpPr>
            <a:stCxn id="12" idx="3"/>
          </p:cNvCxnSpPr>
          <p:nvPr/>
        </p:nvCxnSpPr>
        <p:spPr>
          <a:xfrm flipH="1" flipV="1">
            <a:off x="4572000" y="363538"/>
            <a:ext cx="2522538" cy="3121025"/>
          </a:xfrm>
          <a:prstGeom prst="bentConnector4">
            <a:avLst>
              <a:gd name="adj1" fmla="val -21274"/>
              <a:gd name="adj2" fmla="val 10009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DD3A78E6-0A6A-3D4A-8059-368B60AD9FE7}"/>
              </a:ext>
            </a:extLst>
          </p:cNvPr>
          <p:cNvSpPr txBox="1"/>
          <p:nvPr/>
        </p:nvSpPr>
        <p:spPr>
          <a:xfrm>
            <a:off x="5910263" y="50736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28" name="TextBox 27">
            <a:extLst>
              <a:ext uri="{FF2B5EF4-FFF2-40B4-BE49-F238E27FC236}">
                <a16:creationId xmlns:a16="http://schemas.microsoft.com/office/drawing/2014/main" id="{1D161D06-1047-9D42-9B26-BCAE8E3CA939}"/>
              </a:ext>
            </a:extLst>
          </p:cNvPr>
          <p:cNvSpPr txBox="1"/>
          <p:nvPr/>
        </p:nvSpPr>
        <p:spPr>
          <a:xfrm>
            <a:off x="2705100" y="183038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30" name="TextBox 29">
            <a:extLst>
              <a:ext uri="{FF2B5EF4-FFF2-40B4-BE49-F238E27FC236}">
                <a16:creationId xmlns:a16="http://schemas.microsoft.com/office/drawing/2014/main" id="{3BF7AE26-3636-8346-ADE8-832E0B57824A}"/>
              </a:ext>
            </a:extLst>
          </p:cNvPr>
          <p:cNvSpPr txBox="1"/>
          <p:nvPr/>
        </p:nvSpPr>
        <p:spPr>
          <a:xfrm>
            <a:off x="4572000" y="253682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1" name="Straight Arrow Connector 30">
            <a:extLst>
              <a:ext uri="{FF2B5EF4-FFF2-40B4-BE49-F238E27FC236}">
                <a16:creationId xmlns:a16="http://schemas.microsoft.com/office/drawing/2014/main" id="{23AE10A3-892F-E242-9D26-BCA161AF78B4}"/>
              </a:ext>
            </a:extLst>
          </p:cNvPr>
          <p:cNvCxnSpPr>
            <a:cxnSpLocks/>
            <a:stCxn id="15" idx="3"/>
          </p:cNvCxnSpPr>
          <p:nvPr/>
        </p:nvCxnSpPr>
        <p:spPr>
          <a:xfrm>
            <a:off x="7473950" y="5749925"/>
            <a:ext cx="603250" cy="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2FAE2C2C-EE3B-F249-A762-FA7B2340A246}"/>
              </a:ext>
            </a:extLst>
          </p:cNvPr>
          <p:cNvSpPr txBox="1"/>
          <p:nvPr/>
        </p:nvSpPr>
        <p:spPr>
          <a:xfrm>
            <a:off x="7342188" y="53292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sp>
        <p:nvSpPr>
          <p:cNvPr id="34" name="TextBox 33">
            <a:extLst>
              <a:ext uri="{FF2B5EF4-FFF2-40B4-BE49-F238E27FC236}">
                <a16:creationId xmlns:a16="http://schemas.microsoft.com/office/drawing/2014/main" id="{A7288ADC-F33A-4C42-AFA1-FCBDECEA9CB1}"/>
              </a:ext>
            </a:extLst>
          </p:cNvPr>
          <p:cNvSpPr txBox="1"/>
          <p:nvPr/>
        </p:nvSpPr>
        <p:spPr>
          <a:xfrm>
            <a:off x="1220788" y="42481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5" name="Straight Arrow Connector 34">
            <a:extLst>
              <a:ext uri="{FF2B5EF4-FFF2-40B4-BE49-F238E27FC236}">
                <a16:creationId xmlns:a16="http://schemas.microsoft.com/office/drawing/2014/main" id="{8984C944-E0D5-9A4A-AB9F-67BBC16CC1D6}"/>
              </a:ext>
            </a:extLst>
          </p:cNvPr>
          <p:cNvCxnSpPr>
            <a:cxnSpLocks/>
          </p:cNvCxnSpPr>
          <p:nvPr/>
        </p:nvCxnSpPr>
        <p:spPr>
          <a:xfrm>
            <a:off x="1068388" y="4648200"/>
            <a:ext cx="603250" cy="0"/>
          </a:xfrm>
          <a:prstGeom prst="straightConnector1">
            <a:avLst/>
          </a:prstGeom>
          <a:ln>
            <a:solidFill>
              <a:schemeClr val="accent5"/>
            </a:solidFill>
            <a:headEnd type="arrow" w="med" len="med"/>
            <a:tailEnd type="none" w="med" len="med"/>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EECD43A1-E459-1646-82BE-5E8B362E8A9D}"/>
              </a:ext>
            </a:extLst>
          </p:cNvPr>
          <p:cNvSpPr txBox="1"/>
          <p:nvPr/>
        </p:nvSpPr>
        <p:spPr>
          <a:xfrm>
            <a:off x="7989888" y="56594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38" name="TextBox 37">
            <a:extLst>
              <a:ext uri="{FF2B5EF4-FFF2-40B4-BE49-F238E27FC236}">
                <a16:creationId xmlns:a16="http://schemas.microsoft.com/office/drawing/2014/main" id="{0DB01045-BA8E-7C43-B383-5500A2CAE45F}"/>
              </a:ext>
            </a:extLst>
          </p:cNvPr>
          <p:cNvSpPr txBox="1"/>
          <p:nvPr/>
        </p:nvSpPr>
        <p:spPr>
          <a:xfrm>
            <a:off x="520700" y="458787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222237" name="Rectangle 35">
            <a:extLst>
              <a:ext uri="{FF2B5EF4-FFF2-40B4-BE49-F238E27FC236}">
                <a16:creationId xmlns:a16="http://schemas.microsoft.com/office/drawing/2014/main" id="{3DE5FB08-7847-6F4F-9A7A-A800813CE874}"/>
              </a:ext>
            </a:extLst>
          </p:cNvPr>
          <p:cNvSpPr>
            <a:spLocks noChangeArrowheads="1"/>
          </p:cNvSpPr>
          <p:nvPr/>
        </p:nvSpPr>
        <p:spPr bwMode="auto">
          <a:xfrm>
            <a:off x="9525" y="6172200"/>
            <a:ext cx="5172075"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predefined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determined by cause of exception;</a:t>
            </a:r>
          </a:p>
        </p:txBody>
      </p:sp>
    </p:spTree>
    <p:extLst>
      <p:ext uri="{BB962C8B-B14F-4D97-AF65-F5344CB8AC3E}">
        <p14:creationId xmlns:p14="http://schemas.microsoft.com/office/powerpoint/2010/main" val="68222602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C2819D4-579F-B648-B61E-B8ED137588E8}"/>
              </a:ext>
            </a:extLst>
          </p:cNvPr>
          <p:cNvSpPr txBox="1"/>
          <p:nvPr/>
        </p:nvSpPr>
        <p:spPr>
          <a:xfrm>
            <a:off x="3232150" y="4900613"/>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16" name="Rounded Rectangle 15">
            <a:extLst>
              <a:ext uri="{FF2B5EF4-FFF2-40B4-BE49-F238E27FC236}">
                <a16:creationId xmlns:a16="http://schemas.microsoft.com/office/drawing/2014/main" id="{DBD59726-8EDA-AC47-8DE6-B52AECE5BA07}"/>
              </a:ext>
            </a:extLst>
          </p:cNvPr>
          <p:cNvSpPr/>
          <p:nvPr/>
        </p:nvSpPr>
        <p:spPr>
          <a:xfrm>
            <a:off x="2454275" y="3005138"/>
            <a:ext cx="4251325" cy="95885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5" name="AutoShape 2" descr="Flow chart free icon">
            <a:extLst>
              <a:ext uri="{FF2B5EF4-FFF2-40B4-BE49-F238E27FC236}">
                <a16:creationId xmlns:a16="http://schemas.microsoft.com/office/drawing/2014/main" id="{0004B167-01D0-4E40-856B-A985DEBE424F}"/>
              </a:ext>
            </a:extLst>
          </p:cNvPr>
          <p:cNvSpPr>
            <a:spLocks noChangeAspect="1" noChangeArrowheads="1"/>
          </p:cNvSpPr>
          <p:nvPr/>
        </p:nvSpPr>
        <p:spPr bwMode="auto">
          <a:xfrm>
            <a:off x="4419600" y="3206750"/>
            <a:ext cx="304800" cy="304800"/>
          </a:xfrm>
          <a:prstGeom prst="rect">
            <a:avLst/>
          </a:prstGeom>
          <a:noFill/>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a:ln>
                <a:noFill/>
              </a:ln>
              <a:solidFill>
                <a:srgbClr val="000000"/>
              </a:solidFill>
              <a:effectLst/>
              <a:uLnTx/>
              <a:uFillTx/>
              <a:latin typeface="Verdana"/>
              <a:ea typeface="宋体" panose="02010600030101010101" pitchFamily="2" charset="-122"/>
              <a:cs typeface="+mn-cs"/>
            </a:endParaRPr>
          </a:p>
        </p:txBody>
      </p:sp>
      <p:sp>
        <p:nvSpPr>
          <p:cNvPr id="9" name="Rounded Rectangle 8">
            <a:extLst>
              <a:ext uri="{FF2B5EF4-FFF2-40B4-BE49-F238E27FC236}">
                <a16:creationId xmlns:a16="http://schemas.microsoft.com/office/drawing/2014/main" id="{83846210-1AF3-9546-ABEF-474FC7B5B138}"/>
              </a:ext>
            </a:extLst>
          </p:cNvPr>
          <p:cNvSpPr/>
          <p:nvPr/>
        </p:nvSpPr>
        <p:spPr>
          <a:xfrm>
            <a:off x="3581400" y="579438"/>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Instruction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Execution</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0" name="Diamond 9">
            <a:extLst>
              <a:ext uri="{FF2B5EF4-FFF2-40B4-BE49-F238E27FC236}">
                <a16:creationId xmlns:a16="http://schemas.microsoft.com/office/drawing/2014/main" id="{425B18D9-1BB6-104E-BB73-FF57C28E2424}"/>
              </a:ext>
            </a:extLst>
          </p:cNvPr>
          <p:cNvSpPr/>
          <p:nvPr/>
        </p:nvSpPr>
        <p:spPr>
          <a:xfrm>
            <a:off x="3067050" y="1793875"/>
            <a:ext cx="3009900" cy="838200"/>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 detected?</a:t>
            </a:r>
          </a:p>
        </p:txBody>
      </p:sp>
      <p:sp>
        <p:nvSpPr>
          <p:cNvPr id="11" name="Rounded Rectangle 10">
            <a:extLst>
              <a:ext uri="{FF2B5EF4-FFF2-40B4-BE49-F238E27FC236}">
                <a16:creationId xmlns:a16="http://schemas.microsoft.com/office/drawing/2014/main" id="{C93B7CBC-3BE9-B44E-BE43-52DA4BE1A711}"/>
              </a:ext>
            </a:extLst>
          </p:cNvPr>
          <p:cNvSpPr/>
          <p:nvPr/>
        </p:nvSpPr>
        <p:spPr>
          <a:xfrm>
            <a:off x="2049463" y="3200400"/>
            <a:ext cx="2366962"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Cause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2" name="Rounded Rectangle 11">
            <a:extLst>
              <a:ext uri="{FF2B5EF4-FFF2-40B4-BE49-F238E27FC236}">
                <a16:creationId xmlns:a16="http://schemas.microsoft.com/office/drawing/2014/main" id="{B8EFF966-34CF-5D41-94D2-3938F49BC33C}"/>
              </a:ext>
            </a:extLst>
          </p:cNvPr>
          <p:cNvSpPr/>
          <p:nvPr/>
        </p:nvSpPr>
        <p:spPr>
          <a:xfrm>
            <a:off x="4729163" y="3200400"/>
            <a:ext cx="2365375"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a:cs typeface="+mn-cs"/>
              </a:rPr>
              <a:t>EPC</a:t>
            </a:r>
          </a:p>
        </p:txBody>
      </p:sp>
      <p:sp>
        <p:nvSpPr>
          <p:cNvPr id="13" name="Rounded Rectangle 12">
            <a:extLst>
              <a:ext uri="{FF2B5EF4-FFF2-40B4-BE49-F238E27FC236}">
                <a16:creationId xmlns:a16="http://schemas.microsoft.com/office/drawing/2014/main" id="{A4359C56-51CA-7E47-8FAB-5C27FA46DBAD}"/>
              </a:ext>
            </a:extLst>
          </p:cNvPr>
          <p:cNvSpPr/>
          <p:nvPr/>
        </p:nvSpPr>
        <p:spPr>
          <a:xfrm>
            <a:off x="2243138" y="5334000"/>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a:t>
            </a:r>
            <a:r>
              <a:rPr kumimoji="0" lang="zh-CN" altLang="en-US" sz="2000" b="0" i="0" u="none" strike="noStrike" kern="1200" cap="none" spc="0" normalizeH="0" baseline="0" noProof="0" dirty="0">
                <a:ln>
                  <a:noFill/>
                </a:ln>
                <a:solidFill>
                  <a:srgbClr val="000000"/>
                </a:solidFill>
                <a:effectLst/>
                <a:uLnTx/>
                <a:uFillTx/>
                <a:latin typeface="Verdana"/>
                <a:ea typeface="宋体"/>
                <a:cs typeface="+mn-cs"/>
              </a:rPr>
              <a:t> </a:t>
            </a:r>
            <a:r>
              <a:rPr kumimoji="0" lang="en-US" altLang="zh-CN" sz="2000" b="0" i="0" u="none" strike="noStrike" kern="1200" cap="none" spc="0" normalizeH="0" baseline="0" noProof="0" dirty="0">
                <a:ln>
                  <a:noFill/>
                </a:ln>
                <a:solidFill>
                  <a:srgbClr val="000000"/>
                </a:solidFill>
                <a:effectLst/>
                <a:uLnTx/>
                <a:uFillTx/>
                <a:latin typeface="Verdana"/>
                <a:ea typeface="宋体"/>
                <a:cs typeface="+mn-cs"/>
              </a:rPr>
              <a:t>Handling Instructions</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5" name="Diamond 14">
            <a:extLst>
              <a:ext uri="{FF2B5EF4-FFF2-40B4-BE49-F238E27FC236}">
                <a16:creationId xmlns:a16="http://schemas.microsoft.com/office/drawing/2014/main" id="{D6518D43-3DD5-9A40-A12E-816FB5A4DF91}"/>
              </a:ext>
            </a:extLst>
          </p:cNvPr>
          <p:cNvSpPr/>
          <p:nvPr/>
        </p:nvSpPr>
        <p:spPr>
          <a:xfrm>
            <a:off x="4349750" y="5440363"/>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7" name="Diamond 16">
            <a:extLst>
              <a:ext uri="{FF2B5EF4-FFF2-40B4-BE49-F238E27FC236}">
                <a16:creationId xmlns:a16="http://schemas.microsoft.com/office/drawing/2014/main" id="{A37DC04D-9306-EE42-BE7D-B87FDB1098AB}"/>
              </a:ext>
            </a:extLst>
          </p:cNvPr>
          <p:cNvSpPr/>
          <p:nvPr/>
        </p:nvSpPr>
        <p:spPr>
          <a:xfrm>
            <a:off x="1671638" y="4338638"/>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cxnSp>
        <p:nvCxnSpPr>
          <p:cNvPr id="23" name="Straight Arrow Connector 22">
            <a:extLst>
              <a:ext uri="{FF2B5EF4-FFF2-40B4-BE49-F238E27FC236}">
                <a16:creationId xmlns:a16="http://schemas.microsoft.com/office/drawing/2014/main" id="{169CF2F7-FCDB-A54A-8C15-39196975B8FE}"/>
              </a:ext>
            </a:extLst>
          </p:cNvPr>
          <p:cNvCxnSpPr>
            <a:stCxn id="9" idx="2"/>
            <a:endCxn id="10" idx="0"/>
          </p:cNvCxnSpPr>
          <p:nvPr/>
        </p:nvCxnSpPr>
        <p:spPr>
          <a:xfrm>
            <a:off x="4572000" y="1417638"/>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00DA6811-2A24-7641-84CB-9C7C42333835}"/>
              </a:ext>
            </a:extLst>
          </p:cNvPr>
          <p:cNvCxnSpPr/>
          <p:nvPr/>
        </p:nvCxnSpPr>
        <p:spPr>
          <a:xfrm>
            <a:off x="4572000" y="2632075"/>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F3636DD8-9028-7B49-A56D-B6C0F1526DC9}"/>
              </a:ext>
            </a:extLst>
          </p:cNvPr>
          <p:cNvCxnSpPr>
            <a:cxnSpLocks/>
            <a:stCxn id="11" idx="2"/>
          </p:cNvCxnSpPr>
          <p:nvPr/>
        </p:nvCxnSpPr>
        <p:spPr>
          <a:xfrm>
            <a:off x="3233738" y="3770313"/>
            <a:ext cx="0" cy="568325"/>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65AB5037-C90E-4E47-927E-A3E353264686}"/>
              </a:ext>
            </a:extLst>
          </p:cNvPr>
          <p:cNvCxnSpPr/>
          <p:nvPr/>
        </p:nvCxnSpPr>
        <p:spPr>
          <a:xfrm>
            <a:off x="3233738" y="4957763"/>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17810C80-1CEB-9D46-BAFA-8886BD91773E}"/>
              </a:ext>
            </a:extLst>
          </p:cNvPr>
          <p:cNvCxnSpPr/>
          <p:nvPr/>
        </p:nvCxnSpPr>
        <p:spPr>
          <a:xfrm>
            <a:off x="4572000" y="203200"/>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D5B7D3EA-9959-6843-B854-B3BB32CCEEA8}"/>
              </a:ext>
            </a:extLst>
          </p:cNvPr>
          <p:cNvCxnSpPr>
            <a:cxnSpLocks/>
            <a:stCxn id="10" idx="1"/>
          </p:cNvCxnSpPr>
          <p:nvPr/>
        </p:nvCxnSpPr>
        <p:spPr>
          <a:xfrm rot="10800000" flipH="1">
            <a:off x="3067050" y="363538"/>
            <a:ext cx="1512888" cy="1849437"/>
          </a:xfrm>
          <a:prstGeom prst="bentConnector4">
            <a:avLst>
              <a:gd name="adj1" fmla="val -40066"/>
              <a:gd name="adj2" fmla="val 10001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59" name="Elbow Connector 58">
            <a:extLst>
              <a:ext uri="{FF2B5EF4-FFF2-40B4-BE49-F238E27FC236}">
                <a16:creationId xmlns:a16="http://schemas.microsoft.com/office/drawing/2014/main" id="{38BA7E3C-8E5E-964B-91CC-AEDBB2651497}"/>
              </a:ext>
            </a:extLst>
          </p:cNvPr>
          <p:cNvCxnSpPr>
            <a:stCxn id="13" idx="2"/>
            <a:endCxn id="15" idx="2"/>
          </p:cNvCxnSpPr>
          <p:nvPr/>
        </p:nvCxnSpPr>
        <p:spPr>
          <a:xfrm rot="5400000" flipH="1" flipV="1">
            <a:off x="4516438" y="4776788"/>
            <a:ext cx="112712" cy="2678112"/>
          </a:xfrm>
          <a:prstGeom prst="bentConnector3">
            <a:avLst>
              <a:gd name="adj1" fmla="val -382129"/>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BBCE245D-2AC0-AA4B-ACB2-87B376B3A4FD}"/>
              </a:ext>
            </a:extLst>
          </p:cNvPr>
          <p:cNvCxnSpPr>
            <a:cxnSpLocks/>
            <a:stCxn id="15" idx="0"/>
            <a:endCxn id="12" idx="2"/>
          </p:cNvCxnSpPr>
          <p:nvPr/>
        </p:nvCxnSpPr>
        <p:spPr>
          <a:xfrm flipV="1">
            <a:off x="5911850" y="3770313"/>
            <a:ext cx="0" cy="167005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71" name="Elbow Connector 70">
            <a:extLst>
              <a:ext uri="{FF2B5EF4-FFF2-40B4-BE49-F238E27FC236}">
                <a16:creationId xmlns:a16="http://schemas.microsoft.com/office/drawing/2014/main" id="{EEC7F1D4-4661-A649-90E1-13601F35948B}"/>
              </a:ext>
            </a:extLst>
          </p:cNvPr>
          <p:cNvCxnSpPr>
            <a:stCxn id="12" idx="3"/>
          </p:cNvCxnSpPr>
          <p:nvPr/>
        </p:nvCxnSpPr>
        <p:spPr>
          <a:xfrm flipH="1" flipV="1">
            <a:off x="4572000" y="363538"/>
            <a:ext cx="2522538" cy="3121025"/>
          </a:xfrm>
          <a:prstGeom prst="bentConnector4">
            <a:avLst>
              <a:gd name="adj1" fmla="val -21274"/>
              <a:gd name="adj2" fmla="val 10009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1E58903F-FC12-4842-A577-376661152980}"/>
              </a:ext>
            </a:extLst>
          </p:cNvPr>
          <p:cNvSpPr txBox="1"/>
          <p:nvPr/>
        </p:nvSpPr>
        <p:spPr>
          <a:xfrm>
            <a:off x="5910263" y="50736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28" name="TextBox 27">
            <a:extLst>
              <a:ext uri="{FF2B5EF4-FFF2-40B4-BE49-F238E27FC236}">
                <a16:creationId xmlns:a16="http://schemas.microsoft.com/office/drawing/2014/main" id="{5C51E147-363B-8548-9209-8393D253C803}"/>
              </a:ext>
            </a:extLst>
          </p:cNvPr>
          <p:cNvSpPr txBox="1"/>
          <p:nvPr/>
        </p:nvSpPr>
        <p:spPr>
          <a:xfrm>
            <a:off x="2705100" y="183038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30" name="TextBox 29">
            <a:extLst>
              <a:ext uri="{FF2B5EF4-FFF2-40B4-BE49-F238E27FC236}">
                <a16:creationId xmlns:a16="http://schemas.microsoft.com/office/drawing/2014/main" id="{1773AE30-1A82-7644-94EA-57C31CA7CD1E}"/>
              </a:ext>
            </a:extLst>
          </p:cNvPr>
          <p:cNvSpPr txBox="1"/>
          <p:nvPr/>
        </p:nvSpPr>
        <p:spPr>
          <a:xfrm>
            <a:off x="4572000" y="253682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1" name="Straight Arrow Connector 30">
            <a:extLst>
              <a:ext uri="{FF2B5EF4-FFF2-40B4-BE49-F238E27FC236}">
                <a16:creationId xmlns:a16="http://schemas.microsoft.com/office/drawing/2014/main" id="{22A8BB5C-7812-6B4A-9C05-B2DE8DDB2CA4}"/>
              </a:ext>
            </a:extLst>
          </p:cNvPr>
          <p:cNvCxnSpPr>
            <a:cxnSpLocks/>
            <a:stCxn id="15" idx="3"/>
          </p:cNvCxnSpPr>
          <p:nvPr/>
        </p:nvCxnSpPr>
        <p:spPr>
          <a:xfrm>
            <a:off x="7473950" y="5749925"/>
            <a:ext cx="603250" cy="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216BC444-DA77-C940-AA42-840D3B5011C7}"/>
              </a:ext>
            </a:extLst>
          </p:cNvPr>
          <p:cNvSpPr txBox="1"/>
          <p:nvPr/>
        </p:nvSpPr>
        <p:spPr>
          <a:xfrm>
            <a:off x="7342188" y="53292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sp>
        <p:nvSpPr>
          <p:cNvPr id="34" name="TextBox 33">
            <a:extLst>
              <a:ext uri="{FF2B5EF4-FFF2-40B4-BE49-F238E27FC236}">
                <a16:creationId xmlns:a16="http://schemas.microsoft.com/office/drawing/2014/main" id="{F56C9D5E-6404-3541-A857-1271F515C6B4}"/>
              </a:ext>
            </a:extLst>
          </p:cNvPr>
          <p:cNvSpPr txBox="1"/>
          <p:nvPr/>
        </p:nvSpPr>
        <p:spPr>
          <a:xfrm>
            <a:off x="1220788" y="42481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5" name="Straight Arrow Connector 34">
            <a:extLst>
              <a:ext uri="{FF2B5EF4-FFF2-40B4-BE49-F238E27FC236}">
                <a16:creationId xmlns:a16="http://schemas.microsoft.com/office/drawing/2014/main" id="{42FF2E3A-3343-0F49-9B39-F6C477841C4F}"/>
              </a:ext>
            </a:extLst>
          </p:cNvPr>
          <p:cNvCxnSpPr>
            <a:cxnSpLocks/>
          </p:cNvCxnSpPr>
          <p:nvPr/>
        </p:nvCxnSpPr>
        <p:spPr>
          <a:xfrm>
            <a:off x="1068388" y="4648200"/>
            <a:ext cx="603250" cy="0"/>
          </a:xfrm>
          <a:prstGeom prst="straightConnector1">
            <a:avLst/>
          </a:prstGeom>
          <a:ln>
            <a:solidFill>
              <a:schemeClr val="accent5"/>
            </a:solidFill>
            <a:headEnd type="arrow" w="med" len="med"/>
            <a:tailEnd type="none" w="med" len="med"/>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D838A440-6BB4-584A-9693-5DBF2A83E83F}"/>
              </a:ext>
            </a:extLst>
          </p:cNvPr>
          <p:cNvSpPr txBox="1"/>
          <p:nvPr/>
        </p:nvSpPr>
        <p:spPr>
          <a:xfrm>
            <a:off x="7989888" y="56594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38" name="TextBox 37">
            <a:extLst>
              <a:ext uri="{FF2B5EF4-FFF2-40B4-BE49-F238E27FC236}">
                <a16:creationId xmlns:a16="http://schemas.microsoft.com/office/drawing/2014/main" id="{60D12D5F-A344-5346-AD4A-B35BCF6465CA}"/>
              </a:ext>
            </a:extLst>
          </p:cNvPr>
          <p:cNvSpPr txBox="1"/>
          <p:nvPr/>
        </p:nvSpPr>
        <p:spPr>
          <a:xfrm>
            <a:off x="520700" y="458787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224285" name="Rectangle 35">
            <a:extLst>
              <a:ext uri="{FF2B5EF4-FFF2-40B4-BE49-F238E27FC236}">
                <a16:creationId xmlns:a16="http://schemas.microsoft.com/office/drawing/2014/main" id="{F49CC2EA-6740-6549-85D1-51106BC5F050}"/>
              </a:ext>
            </a:extLst>
          </p:cNvPr>
          <p:cNvSpPr>
            <a:spLocks noChangeArrowheads="1"/>
          </p:cNvSpPr>
          <p:nvPr/>
        </p:nvSpPr>
        <p:spPr bwMode="auto">
          <a:xfrm>
            <a:off x="9525" y="6172200"/>
            <a:ext cx="5172075"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predefined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determined by cause of exception;</a:t>
            </a:r>
          </a:p>
        </p:txBody>
      </p:sp>
      <p:pic>
        <p:nvPicPr>
          <p:cNvPr id="3" name="Picture 2">
            <a:extLst>
              <a:ext uri="{FF2B5EF4-FFF2-40B4-BE49-F238E27FC236}">
                <a16:creationId xmlns:a16="http://schemas.microsoft.com/office/drawing/2014/main" id="{33CC5FE0-EC5F-A346-A819-C23377795507}"/>
              </a:ext>
            </a:extLst>
          </p:cNvPr>
          <p:cNvPicPr>
            <a:picLocks noChangeAspect="1"/>
          </p:cNvPicPr>
          <p:nvPr/>
        </p:nvPicPr>
        <p:blipFill>
          <a:blip r:embed="rId3">
            <a:alphaModFix amt="65000"/>
          </a:blip>
          <a:stretch>
            <a:fillRect/>
          </a:stretch>
        </p:blipFill>
        <p:spPr>
          <a:xfrm>
            <a:off x="3886213" y="4894011"/>
            <a:ext cx="5253506" cy="732429"/>
          </a:xfrm>
          <a:prstGeom prst="rect">
            <a:avLst/>
          </a:prstGeom>
          <a:effectLst>
            <a:glow rad="228600">
              <a:schemeClr val="accent1">
                <a:satMod val="175000"/>
                <a:alpha val="40000"/>
              </a:schemeClr>
            </a:glow>
          </a:effectLst>
        </p:spPr>
      </p:pic>
      <p:sp>
        <p:nvSpPr>
          <p:cNvPr id="224287" name="Rectangle 31">
            <a:extLst>
              <a:ext uri="{FF2B5EF4-FFF2-40B4-BE49-F238E27FC236}">
                <a16:creationId xmlns:a16="http://schemas.microsoft.com/office/drawing/2014/main" id="{800C6DE0-B8A0-5741-B947-24479C9F9A2D}"/>
              </a:ext>
            </a:extLst>
          </p:cNvPr>
          <p:cNvSpPr>
            <a:spLocks noChangeArrowheads="1"/>
          </p:cNvSpPr>
          <p:nvPr/>
        </p:nvSpPr>
        <p:spPr bwMode="auto">
          <a:xfrm>
            <a:off x="3968750" y="4137025"/>
            <a:ext cx="5170488"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vectored interrupts:</a:t>
            </a:r>
          </a:p>
        </p:txBody>
      </p:sp>
    </p:spTree>
    <p:extLst>
      <p:ext uri="{BB962C8B-B14F-4D97-AF65-F5344CB8AC3E}">
        <p14:creationId xmlns:p14="http://schemas.microsoft.com/office/powerpoint/2010/main" val="33360531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182F5A-82EF-7448-B875-29E88E1DEA82}"/>
              </a:ext>
            </a:extLst>
          </p:cNvPr>
          <p:cNvSpPr txBox="1"/>
          <p:nvPr/>
        </p:nvSpPr>
        <p:spPr>
          <a:xfrm>
            <a:off x="3232150" y="4900613"/>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16" name="Rounded Rectangle 15">
            <a:extLst>
              <a:ext uri="{FF2B5EF4-FFF2-40B4-BE49-F238E27FC236}">
                <a16:creationId xmlns:a16="http://schemas.microsoft.com/office/drawing/2014/main" id="{7E83DC7A-3260-B447-9026-0AF12DE34E5E}"/>
              </a:ext>
            </a:extLst>
          </p:cNvPr>
          <p:cNvSpPr/>
          <p:nvPr/>
        </p:nvSpPr>
        <p:spPr>
          <a:xfrm>
            <a:off x="2454275" y="3005138"/>
            <a:ext cx="4251325" cy="95885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5" name="AutoShape 2" descr="Flow chart free icon">
            <a:extLst>
              <a:ext uri="{FF2B5EF4-FFF2-40B4-BE49-F238E27FC236}">
                <a16:creationId xmlns:a16="http://schemas.microsoft.com/office/drawing/2014/main" id="{303AC06A-2494-3045-8DF5-16E6B77D3DA0}"/>
              </a:ext>
            </a:extLst>
          </p:cNvPr>
          <p:cNvSpPr>
            <a:spLocks noChangeAspect="1" noChangeArrowheads="1"/>
          </p:cNvSpPr>
          <p:nvPr/>
        </p:nvSpPr>
        <p:spPr bwMode="auto">
          <a:xfrm>
            <a:off x="4419600" y="3206750"/>
            <a:ext cx="304800" cy="304800"/>
          </a:xfrm>
          <a:prstGeom prst="rect">
            <a:avLst/>
          </a:prstGeom>
          <a:noFill/>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a:ln>
                <a:noFill/>
              </a:ln>
              <a:solidFill>
                <a:srgbClr val="000000"/>
              </a:solidFill>
              <a:effectLst/>
              <a:uLnTx/>
              <a:uFillTx/>
              <a:latin typeface="Verdana"/>
              <a:ea typeface="宋体" panose="02010600030101010101" pitchFamily="2" charset="-122"/>
              <a:cs typeface="+mn-cs"/>
            </a:endParaRPr>
          </a:p>
        </p:txBody>
      </p:sp>
      <p:sp>
        <p:nvSpPr>
          <p:cNvPr id="9" name="Rounded Rectangle 8">
            <a:extLst>
              <a:ext uri="{FF2B5EF4-FFF2-40B4-BE49-F238E27FC236}">
                <a16:creationId xmlns:a16="http://schemas.microsoft.com/office/drawing/2014/main" id="{6C64144D-7B4D-0E4B-93AC-67C509C146C5}"/>
              </a:ext>
            </a:extLst>
          </p:cNvPr>
          <p:cNvSpPr/>
          <p:nvPr/>
        </p:nvSpPr>
        <p:spPr>
          <a:xfrm>
            <a:off x="3581400" y="579438"/>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Instruction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Execution</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0" name="Diamond 9">
            <a:extLst>
              <a:ext uri="{FF2B5EF4-FFF2-40B4-BE49-F238E27FC236}">
                <a16:creationId xmlns:a16="http://schemas.microsoft.com/office/drawing/2014/main" id="{DAF81E03-877A-884F-B748-B33899E2CC01}"/>
              </a:ext>
            </a:extLst>
          </p:cNvPr>
          <p:cNvSpPr/>
          <p:nvPr/>
        </p:nvSpPr>
        <p:spPr>
          <a:xfrm>
            <a:off x="3067050" y="1793875"/>
            <a:ext cx="3009900" cy="838200"/>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 detected?</a:t>
            </a:r>
          </a:p>
        </p:txBody>
      </p:sp>
      <p:sp>
        <p:nvSpPr>
          <p:cNvPr id="11" name="Rounded Rectangle 10">
            <a:extLst>
              <a:ext uri="{FF2B5EF4-FFF2-40B4-BE49-F238E27FC236}">
                <a16:creationId xmlns:a16="http://schemas.microsoft.com/office/drawing/2014/main" id="{9B00412A-B639-7643-AC30-28F7F1A02E01}"/>
              </a:ext>
            </a:extLst>
          </p:cNvPr>
          <p:cNvSpPr/>
          <p:nvPr/>
        </p:nvSpPr>
        <p:spPr>
          <a:xfrm>
            <a:off x="2049463" y="3200400"/>
            <a:ext cx="2366962"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Cause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2" name="Rounded Rectangle 11">
            <a:extLst>
              <a:ext uri="{FF2B5EF4-FFF2-40B4-BE49-F238E27FC236}">
                <a16:creationId xmlns:a16="http://schemas.microsoft.com/office/drawing/2014/main" id="{6CD86506-F9F3-284B-97F2-9EA06FB61944}"/>
              </a:ext>
            </a:extLst>
          </p:cNvPr>
          <p:cNvSpPr/>
          <p:nvPr/>
        </p:nvSpPr>
        <p:spPr>
          <a:xfrm>
            <a:off x="4729163" y="3200400"/>
            <a:ext cx="2365375"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a:cs typeface="+mn-cs"/>
              </a:rPr>
              <a:t>EPC</a:t>
            </a:r>
          </a:p>
        </p:txBody>
      </p:sp>
      <p:sp>
        <p:nvSpPr>
          <p:cNvPr id="13" name="Rounded Rectangle 12">
            <a:extLst>
              <a:ext uri="{FF2B5EF4-FFF2-40B4-BE49-F238E27FC236}">
                <a16:creationId xmlns:a16="http://schemas.microsoft.com/office/drawing/2014/main" id="{4728C0FA-E0BC-064D-B1B7-2D0CDF36DE7E}"/>
              </a:ext>
            </a:extLst>
          </p:cNvPr>
          <p:cNvSpPr/>
          <p:nvPr/>
        </p:nvSpPr>
        <p:spPr>
          <a:xfrm>
            <a:off x="2243138" y="5334000"/>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a:t>
            </a:r>
            <a:r>
              <a:rPr kumimoji="0" lang="zh-CN" altLang="en-US" sz="2000" b="0" i="0" u="none" strike="noStrike" kern="1200" cap="none" spc="0" normalizeH="0" baseline="0" noProof="0" dirty="0">
                <a:ln>
                  <a:noFill/>
                </a:ln>
                <a:solidFill>
                  <a:srgbClr val="000000"/>
                </a:solidFill>
                <a:effectLst/>
                <a:uLnTx/>
                <a:uFillTx/>
                <a:latin typeface="Verdana"/>
                <a:ea typeface="宋体"/>
                <a:cs typeface="+mn-cs"/>
              </a:rPr>
              <a:t> </a:t>
            </a:r>
            <a:r>
              <a:rPr kumimoji="0" lang="en-US" altLang="zh-CN" sz="2000" b="0" i="0" u="none" strike="noStrike" kern="1200" cap="none" spc="0" normalizeH="0" baseline="0" noProof="0" dirty="0">
                <a:ln>
                  <a:noFill/>
                </a:ln>
                <a:solidFill>
                  <a:srgbClr val="000000"/>
                </a:solidFill>
                <a:effectLst/>
                <a:uLnTx/>
                <a:uFillTx/>
                <a:latin typeface="Verdana"/>
                <a:ea typeface="宋体"/>
                <a:cs typeface="+mn-cs"/>
              </a:rPr>
              <a:t>Handling Instructions</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5" name="Diamond 14">
            <a:extLst>
              <a:ext uri="{FF2B5EF4-FFF2-40B4-BE49-F238E27FC236}">
                <a16:creationId xmlns:a16="http://schemas.microsoft.com/office/drawing/2014/main" id="{84E9E7D7-450E-E946-86D8-F47FDDE774A1}"/>
              </a:ext>
            </a:extLst>
          </p:cNvPr>
          <p:cNvSpPr/>
          <p:nvPr/>
        </p:nvSpPr>
        <p:spPr>
          <a:xfrm>
            <a:off x="4349750" y="5440363"/>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7" name="Diamond 16">
            <a:extLst>
              <a:ext uri="{FF2B5EF4-FFF2-40B4-BE49-F238E27FC236}">
                <a16:creationId xmlns:a16="http://schemas.microsoft.com/office/drawing/2014/main" id="{C9652228-7893-504B-860E-E21E9EE96FF1}"/>
              </a:ext>
            </a:extLst>
          </p:cNvPr>
          <p:cNvSpPr/>
          <p:nvPr/>
        </p:nvSpPr>
        <p:spPr>
          <a:xfrm>
            <a:off x="1671638" y="4338638"/>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cxnSp>
        <p:nvCxnSpPr>
          <p:cNvPr id="23" name="Straight Arrow Connector 22">
            <a:extLst>
              <a:ext uri="{FF2B5EF4-FFF2-40B4-BE49-F238E27FC236}">
                <a16:creationId xmlns:a16="http://schemas.microsoft.com/office/drawing/2014/main" id="{AFF7562F-BBB2-E148-9B2C-7C67826485BC}"/>
              </a:ext>
            </a:extLst>
          </p:cNvPr>
          <p:cNvCxnSpPr>
            <a:stCxn id="9" idx="2"/>
            <a:endCxn id="10" idx="0"/>
          </p:cNvCxnSpPr>
          <p:nvPr/>
        </p:nvCxnSpPr>
        <p:spPr>
          <a:xfrm>
            <a:off x="4572000" y="1417638"/>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80F6AAC9-6707-A649-A875-F372701E5578}"/>
              </a:ext>
            </a:extLst>
          </p:cNvPr>
          <p:cNvCxnSpPr/>
          <p:nvPr/>
        </p:nvCxnSpPr>
        <p:spPr>
          <a:xfrm>
            <a:off x="4572000" y="2632075"/>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C2D4AE93-B20B-1145-B15A-9A0F272CC570}"/>
              </a:ext>
            </a:extLst>
          </p:cNvPr>
          <p:cNvCxnSpPr>
            <a:cxnSpLocks/>
            <a:stCxn id="11" idx="2"/>
          </p:cNvCxnSpPr>
          <p:nvPr/>
        </p:nvCxnSpPr>
        <p:spPr>
          <a:xfrm>
            <a:off x="3233738" y="3770313"/>
            <a:ext cx="0" cy="568325"/>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5F9BCB25-A388-C244-9CD0-44379D7F25F6}"/>
              </a:ext>
            </a:extLst>
          </p:cNvPr>
          <p:cNvCxnSpPr/>
          <p:nvPr/>
        </p:nvCxnSpPr>
        <p:spPr>
          <a:xfrm>
            <a:off x="3233738" y="4957763"/>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A7287085-4862-6046-BDD9-BA55218DA510}"/>
              </a:ext>
            </a:extLst>
          </p:cNvPr>
          <p:cNvCxnSpPr/>
          <p:nvPr/>
        </p:nvCxnSpPr>
        <p:spPr>
          <a:xfrm>
            <a:off x="4572000" y="203200"/>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DEAA47B1-0947-904A-81A7-2CBFEDF54EF5}"/>
              </a:ext>
            </a:extLst>
          </p:cNvPr>
          <p:cNvCxnSpPr>
            <a:cxnSpLocks/>
            <a:stCxn id="10" idx="1"/>
          </p:cNvCxnSpPr>
          <p:nvPr/>
        </p:nvCxnSpPr>
        <p:spPr>
          <a:xfrm rot="10800000" flipH="1">
            <a:off x="3067050" y="363538"/>
            <a:ext cx="1512888" cy="1849437"/>
          </a:xfrm>
          <a:prstGeom prst="bentConnector4">
            <a:avLst>
              <a:gd name="adj1" fmla="val -40066"/>
              <a:gd name="adj2" fmla="val 10001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59" name="Elbow Connector 58">
            <a:extLst>
              <a:ext uri="{FF2B5EF4-FFF2-40B4-BE49-F238E27FC236}">
                <a16:creationId xmlns:a16="http://schemas.microsoft.com/office/drawing/2014/main" id="{F15F2E02-B605-9D45-90B4-25257835359B}"/>
              </a:ext>
            </a:extLst>
          </p:cNvPr>
          <p:cNvCxnSpPr>
            <a:stCxn id="13" idx="2"/>
            <a:endCxn id="15" idx="2"/>
          </p:cNvCxnSpPr>
          <p:nvPr/>
        </p:nvCxnSpPr>
        <p:spPr>
          <a:xfrm rot="5400000" flipH="1" flipV="1">
            <a:off x="4516438" y="4776788"/>
            <a:ext cx="112712" cy="2678112"/>
          </a:xfrm>
          <a:prstGeom prst="bentConnector3">
            <a:avLst>
              <a:gd name="adj1" fmla="val -382129"/>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B364C981-F4C5-1A4A-9DDD-5EB55B05B65D}"/>
              </a:ext>
            </a:extLst>
          </p:cNvPr>
          <p:cNvCxnSpPr>
            <a:cxnSpLocks/>
            <a:stCxn id="15" idx="0"/>
            <a:endCxn id="12" idx="2"/>
          </p:cNvCxnSpPr>
          <p:nvPr/>
        </p:nvCxnSpPr>
        <p:spPr>
          <a:xfrm flipV="1">
            <a:off x="5911850" y="3770313"/>
            <a:ext cx="0" cy="167005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71" name="Elbow Connector 70">
            <a:extLst>
              <a:ext uri="{FF2B5EF4-FFF2-40B4-BE49-F238E27FC236}">
                <a16:creationId xmlns:a16="http://schemas.microsoft.com/office/drawing/2014/main" id="{F783EB18-3340-7045-AC39-B87925DDA14E}"/>
              </a:ext>
            </a:extLst>
          </p:cNvPr>
          <p:cNvCxnSpPr>
            <a:stCxn id="12" idx="3"/>
          </p:cNvCxnSpPr>
          <p:nvPr/>
        </p:nvCxnSpPr>
        <p:spPr>
          <a:xfrm flipH="1" flipV="1">
            <a:off x="4572000" y="363538"/>
            <a:ext cx="2522538" cy="3121025"/>
          </a:xfrm>
          <a:prstGeom prst="bentConnector4">
            <a:avLst>
              <a:gd name="adj1" fmla="val -21274"/>
              <a:gd name="adj2" fmla="val 10009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D1BD32FB-F92D-7249-BB2C-DE6C694382AD}"/>
              </a:ext>
            </a:extLst>
          </p:cNvPr>
          <p:cNvSpPr txBox="1"/>
          <p:nvPr/>
        </p:nvSpPr>
        <p:spPr>
          <a:xfrm>
            <a:off x="5910263" y="50736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28" name="TextBox 27">
            <a:extLst>
              <a:ext uri="{FF2B5EF4-FFF2-40B4-BE49-F238E27FC236}">
                <a16:creationId xmlns:a16="http://schemas.microsoft.com/office/drawing/2014/main" id="{85CF2E6C-DE12-A44F-8CA5-8F504C865356}"/>
              </a:ext>
            </a:extLst>
          </p:cNvPr>
          <p:cNvSpPr txBox="1"/>
          <p:nvPr/>
        </p:nvSpPr>
        <p:spPr>
          <a:xfrm>
            <a:off x="2705100" y="183038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30" name="TextBox 29">
            <a:extLst>
              <a:ext uri="{FF2B5EF4-FFF2-40B4-BE49-F238E27FC236}">
                <a16:creationId xmlns:a16="http://schemas.microsoft.com/office/drawing/2014/main" id="{695EC71A-D28F-9E4C-9574-24C4944BE925}"/>
              </a:ext>
            </a:extLst>
          </p:cNvPr>
          <p:cNvSpPr txBox="1"/>
          <p:nvPr/>
        </p:nvSpPr>
        <p:spPr>
          <a:xfrm>
            <a:off x="4572000" y="253682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1" name="Straight Arrow Connector 30">
            <a:extLst>
              <a:ext uri="{FF2B5EF4-FFF2-40B4-BE49-F238E27FC236}">
                <a16:creationId xmlns:a16="http://schemas.microsoft.com/office/drawing/2014/main" id="{D55D8E3D-1879-4D48-9FAD-F3E8DBC0C7B9}"/>
              </a:ext>
            </a:extLst>
          </p:cNvPr>
          <p:cNvCxnSpPr>
            <a:cxnSpLocks/>
            <a:stCxn id="15" idx="3"/>
          </p:cNvCxnSpPr>
          <p:nvPr/>
        </p:nvCxnSpPr>
        <p:spPr>
          <a:xfrm>
            <a:off x="7473950" y="5749925"/>
            <a:ext cx="603250" cy="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9DAE8717-A403-274E-8197-C8807341161D}"/>
              </a:ext>
            </a:extLst>
          </p:cNvPr>
          <p:cNvSpPr txBox="1"/>
          <p:nvPr/>
        </p:nvSpPr>
        <p:spPr>
          <a:xfrm>
            <a:off x="7342188" y="53292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sp>
        <p:nvSpPr>
          <p:cNvPr id="34" name="TextBox 33">
            <a:extLst>
              <a:ext uri="{FF2B5EF4-FFF2-40B4-BE49-F238E27FC236}">
                <a16:creationId xmlns:a16="http://schemas.microsoft.com/office/drawing/2014/main" id="{2B63F4B4-3256-D249-A01A-FD61261C75D7}"/>
              </a:ext>
            </a:extLst>
          </p:cNvPr>
          <p:cNvSpPr txBox="1"/>
          <p:nvPr/>
        </p:nvSpPr>
        <p:spPr>
          <a:xfrm>
            <a:off x="1220788" y="42481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5" name="Straight Arrow Connector 34">
            <a:extLst>
              <a:ext uri="{FF2B5EF4-FFF2-40B4-BE49-F238E27FC236}">
                <a16:creationId xmlns:a16="http://schemas.microsoft.com/office/drawing/2014/main" id="{ADF1CB0A-6311-4B41-AF5D-1331B4827845}"/>
              </a:ext>
            </a:extLst>
          </p:cNvPr>
          <p:cNvCxnSpPr>
            <a:cxnSpLocks/>
          </p:cNvCxnSpPr>
          <p:nvPr/>
        </p:nvCxnSpPr>
        <p:spPr>
          <a:xfrm>
            <a:off x="1068388" y="4648200"/>
            <a:ext cx="603250" cy="0"/>
          </a:xfrm>
          <a:prstGeom prst="straightConnector1">
            <a:avLst/>
          </a:prstGeom>
          <a:ln>
            <a:solidFill>
              <a:schemeClr val="accent5"/>
            </a:solidFill>
            <a:headEnd type="arrow" w="med" len="med"/>
            <a:tailEnd type="none" w="med" len="med"/>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0F9B272F-24FA-D740-A033-BF8192F64E86}"/>
              </a:ext>
            </a:extLst>
          </p:cNvPr>
          <p:cNvSpPr txBox="1"/>
          <p:nvPr/>
        </p:nvSpPr>
        <p:spPr>
          <a:xfrm>
            <a:off x="7989888" y="56594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38" name="TextBox 37">
            <a:extLst>
              <a:ext uri="{FF2B5EF4-FFF2-40B4-BE49-F238E27FC236}">
                <a16:creationId xmlns:a16="http://schemas.microsoft.com/office/drawing/2014/main" id="{30DDBC07-A582-9940-A608-DB3F21CCCCA8}"/>
              </a:ext>
            </a:extLst>
          </p:cNvPr>
          <p:cNvSpPr txBox="1"/>
          <p:nvPr/>
        </p:nvSpPr>
        <p:spPr>
          <a:xfrm>
            <a:off x="520700" y="458787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226333" name="Rectangle 38">
            <a:extLst>
              <a:ext uri="{FF2B5EF4-FFF2-40B4-BE49-F238E27FC236}">
                <a16:creationId xmlns:a16="http://schemas.microsoft.com/office/drawing/2014/main" id="{229ACC83-304D-D947-A394-9A2D2E72B5D7}"/>
              </a:ext>
            </a:extLst>
          </p:cNvPr>
          <p:cNvSpPr>
            <a:spLocks noChangeArrowheads="1"/>
          </p:cNvSpPr>
          <p:nvPr/>
        </p:nvSpPr>
        <p:spPr bwMode="auto">
          <a:xfrm>
            <a:off x="0" y="0"/>
            <a:ext cx="8601075" cy="2084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Treat exceptions as control hazards;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Flush instructions that follow the offending instruction;</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Fetch instructions from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the new address;</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similar to taken branches</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Tree>
    <p:extLst>
      <p:ext uri="{BB962C8B-B14F-4D97-AF65-F5344CB8AC3E}">
        <p14:creationId xmlns:p14="http://schemas.microsoft.com/office/powerpoint/2010/main" val="3388882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9B4F6-EC47-43E4-DFD7-12DECC322F4A}"/>
              </a:ext>
            </a:extLst>
          </p:cNvPr>
          <p:cNvSpPr>
            <a:spLocks noGrp="1"/>
          </p:cNvSpPr>
          <p:nvPr>
            <p:ph type="title"/>
          </p:nvPr>
        </p:nvSpPr>
        <p:spPr/>
        <p:txBody>
          <a:bodyPr/>
          <a:lstStyle/>
          <a:p>
            <a:r>
              <a:rPr lang="en-CN" dirty="0"/>
              <a:t>Amdahl’s Law</a:t>
            </a:r>
          </a:p>
        </p:txBody>
      </p:sp>
      <p:sp>
        <p:nvSpPr>
          <p:cNvPr id="3" name="Content Placeholder 2">
            <a:extLst>
              <a:ext uri="{FF2B5EF4-FFF2-40B4-BE49-F238E27FC236}">
                <a16:creationId xmlns:a16="http://schemas.microsoft.com/office/drawing/2014/main" id="{84AD6D04-6353-A665-251B-7E82085966E5}"/>
              </a:ext>
            </a:extLst>
          </p:cNvPr>
          <p:cNvSpPr>
            <a:spLocks noGrp="1"/>
          </p:cNvSpPr>
          <p:nvPr>
            <p:ph idx="1"/>
          </p:nvPr>
        </p:nvSpPr>
        <p:spPr/>
        <p:txBody>
          <a:bodyPr/>
          <a:lstStyle/>
          <a:p>
            <a:r>
              <a:rPr lang="en-US" dirty="0">
                <a:solidFill>
                  <a:srgbClr val="00B0F0"/>
                </a:solidFill>
              </a:rPr>
              <a:t>M</a:t>
            </a:r>
            <a:r>
              <a:rPr lang="en-CN" dirty="0">
                <a:solidFill>
                  <a:srgbClr val="00B0F0"/>
                </a:solidFill>
              </a:rPr>
              <a:t>ake common case fast</a:t>
            </a:r>
          </a:p>
          <a:p>
            <a:endParaRPr lang="en-CN" dirty="0"/>
          </a:p>
          <a:p>
            <a:r>
              <a:rPr lang="en-CN" dirty="0"/>
              <a:t>Example 1: speedup of 20 on 10%       1/(0.9+0.1/20) = 1.11      </a:t>
            </a:r>
          </a:p>
          <a:p>
            <a:endParaRPr lang="en-CN" dirty="0"/>
          </a:p>
          <a:p>
            <a:r>
              <a:rPr lang="en-CN" dirty="0"/>
              <a:t>Example 2: speedup of 1.6 on 80%     1/(0.2+0.8/1.6) = 1.43</a:t>
            </a:r>
          </a:p>
          <a:p>
            <a:endParaRPr lang="en-CN" dirty="0"/>
          </a:p>
          <a:p>
            <a:endParaRPr lang="en-CN" dirty="0"/>
          </a:p>
        </p:txBody>
      </p:sp>
    </p:spTree>
    <p:extLst>
      <p:ext uri="{BB962C8B-B14F-4D97-AF65-F5344CB8AC3E}">
        <p14:creationId xmlns:p14="http://schemas.microsoft.com/office/powerpoint/2010/main" val="147448784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C6C03B-8249-C14F-80C9-2D19091060F2}"/>
              </a:ext>
            </a:extLst>
          </p:cNvPr>
          <p:cNvSpPr txBox="1"/>
          <p:nvPr/>
        </p:nvSpPr>
        <p:spPr>
          <a:xfrm>
            <a:off x="3232150" y="4900613"/>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16" name="Rounded Rectangle 15">
            <a:extLst>
              <a:ext uri="{FF2B5EF4-FFF2-40B4-BE49-F238E27FC236}">
                <a16:creationId xmlns:a16="http://schemas.microsoft.com/office/drawing/2014/main" id="{1FD8AAA2-B269-174A-A20B-7DB1F39DE521}"/>
              </a:ext>
            </a:extLst>
          </p:cNvPr>
          <p:cNvSpPr/>
          <p:nvPr/>
        </p:nvSpPr>
        <p:spPr>
          <a:xfrm>
            <a:off x="2454275" y="3005138"/>
            <a:ext cx="4251325" cy="95885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5" name="AutoShape 2" descr="Flow chart free icon">
            <a:extLst>
              <a:ext uri="{FF2B5EF4-FFF2-40B4-BE49-F238E27FC236}">
                <a16:creationId xmlns:a16="http://schemas.microsoft.com/office/drawing/2014/main" id="{1EA39F8B-1D3E-664D-B0CE-A73820AA6D27}"/>
              </a:ext>
            </a:extLst>
          </p:cNvPr>
          <p:cNvSpPr>
            <a:spLocks noChangeAspect="1" noChangeArrowheads="1"/>
          </p:cNvSpPr>
          <p:nvPr/>
        </p:nvSpPr>
        <p:spPr bwMode="auto">
          <a:xfrm>
            <a:off x="4419600" y="3206750"/>
            <a:ext cx="304800" cy="304800"/>
          </a:xfrm>
          <a:prstGeom prst="rect">
            <a:avLst/>
          </a:prstGeom>
          <a:noFill/>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2000" b="0" i="0" u="none" strike="noStrike" kern="1200" cap="none" spc="0" normalizeH="0" baseline="0" noProof="0">
              <a:ln>
                <a:noFill/>
              </a:ln>
              <a:solidFill>
                <a:srgbClr val="000000"/>
              </a:solidFill>
              <a:effectLst/>
              <a:uLnTx/>
              <a:uFillTx/>
              <a:latin typeface="Verdana"/>
              <a:ea typeface="宋体" panose="02010600030101010101" pitchFamily="2" charset="-122"/>
              <a:cs typeface="+mn-cs"/>
            </a:endParaRPr>
          </a:p>
        </p:txBody>
      </p:sp>
      <p:sp>
        <p:nvSpPr>
          <p:cNvPr id="9" name="Rounded Rectangle 8">
            <a:extLst>
              <a:ext uri="{FF2B5EF4-FFF2-40B4-BE49-F238E27FC236}">
                <a16:creationId xmlns:a16="http://schemas.microsoft.com/office/drawing/2014/main" id="{D262768E-876C-5F4C-8495-A8C77746383B}"/>
              </a:ext>
            </a:extLst>
          </p:cNvPr>
          <p:cNvSpPr/>
          <p:nvPr/>
        </p:nvSpPr>
        <p:spPr>
          <a:xfrm>
            <a:off x="3581400" y="579438"/>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Instruction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Execution</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0" name="Diamond 9">
            <a:extLst>
              <a:ext uri="{FF2B5EF4-FFF2-40B4-BE49-F238E27FC236}">
                <a16:creationId xmlns:a16="http://schemas.microsoft.com/office/drawing/2014/main" id="{B8CC781D-063B-384D-BDAF-A16BD14E1DFE}"/>
              </a:ext>
            </a:extLst>
          </p:cNvPr>
          <p:cNvSpPr/>
          <p:nvPr/>
        </p:nvSpPr>
        <p:spPr>
          <a:xfrm>
            <a:off x="3067050" y="1793875"/>
            <a:ext cx="3009900" cy="838200"/>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 detected?</a:t>
            </a:r>
          </a:p>
        </p:txBody>
      </p:sp>
      <p:sp>
        <p:nvSpPr>
          <p:cNvPr id="11" name="Rounded Rectangle 10">
            <a:extLst>
              <a:ext uri="{FF2B5EF4-FFF2-40B4-BE49-F238E27FC236}">
                <a16:creationId xmlns:a16="http://schemas.microsoft.com/office/drawing/2014/main" id="{743AF1E8-88D3-5840-9D3C-B44EB9BD0487}"/>
              </a:ext>
            </a:extLst>
          </p:cNvPr>
          <p:cNvSpPr/>
          <p:nvPr/>
        </p:nvSpPr>
        <p:spPr>
          <a:xfrm>
            <a:off x="2049463" y="3200400"/>
            <a:ext cx="2366962"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Cause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2" name="Rounded Rectangle 11">
            <a:extLst>
              <a:ext uri="{FF2B5EF4-FFF2-40B4-BE49-F238E27FC236}">
                <a16:creationId xmlns:a16="http://schemas.microsoft.com/office/drawing/2014/main" id="{E2B8E76E-A3D6-064C-BEBD-4DCAE944AE75}"/>
              </a:ext>
            </a:extLst>
          </p:cNvPr>
          <p:cNvSpPr/>
          <p:nvPr/>
        </p:nvSpPr>
        <p:spPr>
          <a:xfrm>
            <a:off x="4729163" y="3200400"/>
            <a:ext cx="2365375" cy="569913"/>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a:cs typeface="+mn-cs"/>
              </a:rPr>
              <a:t>EPC</a:t>
            </a:r>
          </a:p>
        </p:txBody>
      </p:sp>
      <p:sp>
        <p:nvSpPr>
          <p:cNvPr id="13" name="Rounded Rectangle 12">
            <a:extLst>
              <a:ext uri="{FF2B5EF4-FFF2-40B4-BE49-F238E27FC236}">
                <a16:creationId xmlns:a16="http://schemas.microsoft.com/office/drawing/2014/main" id="{BE724E87-404F-7445-A168-33E8881DB0E5}"/>
              </a:ext>
            </a:extLst>
          </p:cNvPr>
          <p:cNvSpPr/>
          <p:nvPr/>
        </p:nvSpPr>
        <p:spPr>
          <a:xfrm>
            <a:off x="2243138" y="5334000"/>
            <a:ext cx="1981200" cy="838200"/>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E</a:t>
            </a:r>
            <a:r>
              <a:rPr kumimoji="0" lang="en-CN" sz="2000" b="0" i="0" u="none" strike="noStrike" kern="1200" cap="none" spc="0" normalizeH="0" baseline="0" noProof="0" dirty="0">
                <a:ln>
                  <a:noFill/>
                </a:ln>
                <a:solidFill>
                  <a:srgbClr val="000000"/>
                </a:solidFill>
                <a:effectLst/>
                <a:uLnTx/>
                <a:uFillTx/>
                <a:latin typeface="Verdana"/>
                <a:ea typeface="宋体"/>
                <a:cs typeface="+mn-cs"/>
              </a:rPr>
              <a:t>xception</a:t>
            </a:r>
            <a:r>
              <a:rPr kumimoji="0" lang="zh-CN" altLang="en-US" sz="2000" b="0" i="0" u="none" strike="noStrike" kern="1200" cap="none" spc="0" normalizeH="0" baseline="0" noProof="0" dirty="0">
                <a:ln>
                  <a:noFill/>
                </a:ln>
                <a:solidFill>
                  <a:srgbClr val="000000"/>
                </a:solidFill>
                <a:effectLst/>
                <a:uLnTx/>
                <a:uFillTx/>
                <a:latin typeface="Verdana"/>
                <a:ea typeface="宋体"/>
                <a:cs typeface="+mn-cs"/>
              </a:rPr>
              <a:t> </a:t>
            </a:r>
            <a:r>
              <a:rPr kumimoji="0" lang="en-US" altLang="zh-CN" sz="2000" b="0" i="0" u="none" strike="noStrike" kern="1200" cap="none" spc="0" normalizeH="0" baseline="0" noProof="0" dirty="0">
                <a:ln>
                  <a:noFill/>
                </a:ln>
                <a:solidFill>
                  <a:srgbClr val="000000"/>
                </a:solidFill>
                <a:effectLst/>
                <a:uLnTx/>
                <a:uFillTx/>
                <a:latin typeface="Verdana"/>
                <a:ea typeface="宋体"/>
                <a:cs typeface="+mn-cs"/>
              </a:rPr>
              <a:t>Handling Instructions</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5" name="Diamond 14">
            <a:extLst>
              <a:ext uri="{FF2B5EF4-FFF2-40B4-BE49-F238E27FC236}">
                <a16:creationId xmlns:a16="http://schemas.microsoft.com/office/drawing/2014/main" id="{C92BAF57-19CE-324A-9890-08D615B02F19}"/>
              </a:ext>
            </a:extLst>
          </p:cNvPr>
          <p:cNvSpPr/>
          <p:nvPr/>
        </p:nvSpPr>
        <p:spPr>
          <a:xfrm>
            <a:off x="4349750" y="5440363"/>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sp>
        <p:nvSpPr>
          <p:cNvPr id="17" name="Diamond 16">
            <a:extLst>
              <a:ext uri="{FF2B5EF4-FFF2-40B4-BE49-F238E27FC236}">
                <a16:creationId xmlns:a16="http://schemas.microsoft.com/office/drawing/2014/main" id="{FC55F76C-A936-514F-91C8-3D426D2A9CA6}"/>
              </a:ext>
            </a:extLst>
          </p:cNvPr>
          <p:cNvSpPr/>
          <p:nvPr/>
        </p:nvSpPr>
        <p:spPr>
          <a:xfrm>
            <a:off x="1671638" y="4338638"/>
            <a:ext cx="3124200" cy="619125"/>
          </a:xfrm>
          <a:prstGeom prst="diamond">
            <a:avLst/>
          </a:prstGeom>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ln>
            <a:noFill/>
          </a:ln>
        </p:spPr>
        <p:style>
          <a:lnRef idx="1">
            <a:schemeClr val="accent1"/>
          </a:lnRef>
          <a:fillRef idx="2">
            <a:schemeClr val="accent1"/>
          </a:fillRef>
          <a:effectRef idx="1">
            <a:schemeClr val="accent1"/>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Verdana"/>
                <a:ea typeface="宋体"/>
                <a:cs typeface="+mn-cs"/>
              </a:rPr>
              <a:t>terminate?</a:t>
            </a:r>
            <a:endParaRPr kumimoji="0" lang="en-CN" sz="2000" b="0" i="0" u="none" strike="noStrike" kern="1200" cap="none" spc="0" normalizeH="0" baseline="0" noProof="0" dirty="0">
              <a:ln>
                <a:noFill/>
              </a:ln>
              <a:solidFill>
                <a:srgbClr val="000000"/>
              </a:solidFill>
              <a:effectLst/>
              <a:uLnTx/>
              <a:uFillTx/>
              <a:latin typeface="Verdana"/>
              <a:ea typeface="宋体"/>
              <a:cs typeface="+mn-cs"/>
            </a:endParaRPr>
          </a:p>
        </p:txBody>
      </p:sp>
      <p:cxnSp>
        <p:nvCxnSpPr>
          <p:cNvPr id="23" name="Straight Arrow Connector 22">
            <a:extLst>
              <a:ext uri="{FF2B5EF4-FFF2-40B4-BE49-F238E27FC236}">
                <a16:creationId xmlns:a16="http://schemas.microsoft.com/office/drawing/2014/main" id="{D5F9C12F-5243-9341-8A6F-700623D221DA}"/>
              </a:ext>
            </a:extLst>
          </p:cNvPr>
          <p:cNvCxnSpPr>
            <a:stCxn id="9" idx="2"/>
            <a:endCxn id="10" idx="0"/>
          </p:cNvCxnSpPr>
          <p:nvPr/>
        </p:nvCxnSpPr>
        <p:spPr>
          <a:xfrm>
            <a:off x="4572000" y="1417638"/>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98930B47-6AC2-9044-962B-60D9E22407CC}"/>
              </a:ext>
            </a:extLst>
          </p:cNvPr>
          <p:cNvCxnSpPr/>
          <p:nvPr/>
        </p:nvCxnSpPr>
        <p:spPr>
          <a:xfrm>
            <a:off x="4572000" y="2632075"/>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3B1D3D85-FF95-0340-A1D5-46D474624A43}"/>
              </a:ext>
            </a:extLst>
          </p:cNvPr>
          <p:cNvCxnSpPr>
            <a:cxnSpLocks/>
            <a:stCxn id="11" idx="2"/>
          </p:cNvCxnSpPr>
          <p:nvPr/>
        </p:nvCxnSpPr>
        <p:spPr>
          <a:xfrm>
            <a:off x="3233738" y="3770313"/>
            <a:ext cx="0" cy="568325"/>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3740583E-778F-8B43-94F6-EA112C91CF0E}"/>
              </a:ext>
            </a:extLst>
          </p:cNvPr>
          <p:cNvCxnSpPr/>
          <p:nvPr/>
        </p:nvCxnSpPr>
        <p:spPr>
          <a:xfrm>
            <a:off x="3233738" y="4957763"/>
            <a:ext cx="0" cy="376237"/>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0AF97D07-BE38-2240-882B-BA7ACB96FE49}"/>
              </a:ext>
            </a:extLst>
          </p:cNvPr>
          <p:cNvCxnSpPr/>
          <p:nvPr/>
        </p:nvCxnSpPr>
        <p:spPr>
          <a:xfrm>
            <a:off x="4572000" y="203200"/>
            <a:ext cx="0" cy="376238"/>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48B605C6-571C-0444-A2B3-D6B1635673B0}"/>
              </a:ext>
            </a:extLst>
          </p:cNvPr>
          <p:cNvCxnSpPr>
            <a:cxnSpLocks/>
            <a:stCxn id="10" idx="1"/>
          </p:cNvCxnSpPr>
          <p:nvPr/>
        </p:nvCxnSpPr>
        <p:spPr>
          <a:xfrm rot="10800000" flipH="1">
            <a:off x="3067050" y="363538"/>
            <a:ext cx="1512888" cy="1849437"/>
          </a:xfrm>
          <a:prstGeom prst="bentConnector4">
            <a:avLst>
              <a:gd name="adj1" fmla="val -40066"/>
              <a:gd name="adj2" fmla="val 10001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59" name="Elbow Connector 58">
            <a:extLst>
              <a:ext uri="{FF2B5EF4-FFF2-40B4-BE49-F238E27FC236}">
                <a16:creationId xmlns:a16="http://schemas.microsoft.com/office/drawing/2014/main" id="{77D2806D-ED55-6C42-BB94-C46BF05339A7}"/>
              </a:ext>
            </a:extLst>
          </p:cNvPr>
          <p:cNvCxnSpPr>
            <a:stCxn id="13" idx="2"/>
            <a:endCxn id="15" idx="2"/>
          </p:cNvCxnSpPr>
          <p:nvPr/>
        </p:nvCxnSpPr>
        <p:spPr>
          <a:xfrm rot="5400000" flipH="1" flipV="1">
            <a:off x="4516438" y="4776788"/>
            <a:ext cx="112712" cy="2678112"/>
          </a:xfrm>
          <a:prstGeom prst="bentConnector3">
            <a:avLst>
              <a:gd name="adj1" fmla="val -382129"/>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91ECEFF1-172E-D947-AC87-8EF5E51F3FF1}"/>
              </a:ext>
            </a:extLst>
          </p:cNvPr>
          <p:cNvCxnSpPr>
            <a:cxnSpLocks/>
            <a:stCxn id="15" idx="0"/>
            <a:endCxn id="12" idx="2"/>
          </p:cNvCxnSpPr>
          <p:nvPr/>
        </p:nvCxnSpPr>
        <p:spPr>
          <a:xfrm flipV="1">
            <a:off x="5911850" y="3770313"/>
            <a:ext cx="0" cy="167005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71" name="Elbow Connector 70">
            <a:extLst>
              <a:ext uri="{FF2B5EF4-FFF2-40B4-BE49-F238E27FC236}">
                <a16:creationId xmlns:a16="http://schemas.microsoft.com/office/drawing/2014/main" id="{0B86F75A-380E-6543-B641-27422585C724}"/>
              </a:ext>
            </a:extLst>
          </p:cNvPr>
          <p:cNvCxnSpPr>
            <a:stCxn id="12" idx="3"/>
          </p:cNvCxnSpPr>
          <p:nvPr/>
        </p:nvCxnSpPr>
        <p:spPr>
          <a:xfrm flipH="1" flipV="1">
            <a:off x="4572000" y="363538"/>
            <a:ext cx="2522538" cy="3121025"/>
          </a:xfrm>
          <a:prstGeom prst="bentConnector4">
            <a:avLst>
              <a:gd name="adj1" fmla="val -21274"/>
              <a:gd name="adj2" fmla="val 100090"/>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FF9651FE-49AE-F140-A95A-001E5AB92FD0}"/>
              </a:ext>
            </a:extLst>
          </p:cNvPr>
          <p:cNvSpPr txBox="1"/>
          <p:nvPr/>
        </p:nvSpPr>
        <p:spPr>
          <a:xfrm>
            <a:off x="5910263" y="50736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28" name="TextBox 27">
            <a:extLst>
              <a:ext uri="{FF2B5EF4-FFF2-40B4-BE49-F238E27FC236}">
                <a16:creationId xmlns:a16="http://schemas.microsoft.com/office/drawing/2014/main" id="{6183196F-5E9A-5445-8B6D-B5E1B59D6207}"/>
              </a:ext>
            </a:extLst>
          </p:cNvPr>
          <p:cNvSpPr txBox="1"/>
          <p:nvPr/>
        </p:nvSpPr>
        <p:spPr>
          <a:xfrm>
            <a:off x="2705100" y="183038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no</a:t>
            </a:r>
          </a:p>
        </p:txBody>
      </p:sp>
      <p:sp>
        <p:nvSpPr>
          <p:cNvPr id="30" name="TextBox 29">
            <a:extLst>
              <a:ext uri="{FF2B5EF4-FFF2-40B4-BE49-F238E27FC236}">
                <a16:creationId xmlns:a16="http://schemas.microsoft.com/office/drawing/2014/main" id="{C6DB0FF6-D10C-B44D-941B-E032A84C5CFF}"/>
              </a:ext>
            </a:extLst>
          </p:cNvPr>
          <p:cNvSpPr txBox="1"/>
          <p:nvPr/>
        </p:nvSpPr>
        <p:spPr>
          <a:xfrm>
            <a:off x="4572000" y="253682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1" name="Straight Arrow Connector 30">
            <a:extLst>
              <a:ext uri="{FF2B5EF4-FFF2-40B4-BE49-F238E27FC236}">
                <a16:creationId xmlns:a16="http://schemas.microsoft.com/office/drawing/2014/main" id="{CA0C347F-B604-5443-897C-889D13C7A87C}"/>
              </a:ext>
            </a:extLst>
          </p:cNvPr>
          <p:cNvCxnSpPr>
            <a:cxnSpLocks/>
            <a:stCxn id="15" idx="3"/>
          </p:cNvCxnSpPr>
          <p:nvPr/>
        </p:nvCxnSpPr>
        <p:spPr>
          <a:xfrm>
            <a:off x="7473950" y="5749925"/>
            <a:ext cx="603250" cy="0"/>
          </a:xfrm>
          <a:prstGeom prst="straightConnector1">
            <a:avLst/>
          </a:prstGeom>
          <a:ln>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5CD2EAFD-1117-264E-9F95-407C71AD05C0}"/>
              </a:ext>
            </a:extLst>
          </p:cNvPr>
          <p:cNvSpPr txBox="1"/>
          <p:nvPr/>
        </p:nvSpPr>
        <p:spPr>
          <a:xfrm>
            <a:off x="7342188" y="53292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sp>
        <p:nvSpPr>
          <p:cNvPr id="34" name="TextBox 33">
            <a:extLst>
              <a:ext uri="{FF2B5EF4-FFF2-40B4-BE49-F238E27FC236}">
                <a16:creationId xmlns:a16="http://schemas.microsoft.com/office/drawing/2014/main" id="{5FF391A6-83F1-AE4E-97A8-61B8B75CD187}"/>
              </a:ext>
            </a:extLst>
          </p:cNvPr>
          <p:cNvSpPr txBox="1"/>
          <p:nvPr/>
        </p:nvSpPr>
        <p:spPr>
          <a:xfrm>
            <a:off x="1220788" y="4248150"/>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yes</a:t>
            </a:r>
          </a:p>
        </p:txBody>
      </p:sp>
      <p:cxnSp>
        <p:nvCxnSpPr>
          <p:cNvPr id="35" name="Straight Arrow Connector 34">
            <a:extLst>
              <a:ext uri="{FF2B5EF4-FFF2-40B4-BE49-F238E27FC236}">
                <a16:creationId xmlns:a16="http://schemas.microsoft.com/office/drawing/2014/main" id="{5B285DFE-F179-5546-BE87-BDCA0006BACF}"/>
              </a:ext>
            </a:extLst>
          </p:cNvPr>
          <p:cNvCxnSpPr>
            <a:cxnSpLocks/>
          </p:cNvCxnSpPr>
          <p:nvPr/>
        </p:nvCxnSpPr>
        <p:spPr>
          <a:xfrm>
            <a:off x="1068388" y="4648200"/>
            <a:ext cx="603250" cy="0"/>
          </a:xfrm>
          <a:prstGeom prst="straightConnector1">
            <a:avLst/>
          </a:prstGeom>
          <a:ln>
            <a:solidFill>
              <a:schemeClr val="accent5"/>
            </a:solidFill>
            <a:headEnd type="arrow" w="med" len="med"/>
            <a:tailEnd type="none" w="med" len="med"/>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C744FEB0-F358-DE43-98AC-F26E85F59E96}"/>
              </a:ext>
            </a:extLst>
          </p:cNvPr>
          <p:cNvSpPr txBox="1"/>
          <p:nvPr/>
        </p:nvSpPr>
        <p:spPr>
          <a:xfrm>
            <a:off x="7989888" y="5659438"/>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38" name="TextBox 37">
            <a:extLst>
              <a:ext uri="{FF2B5EF4-FFF2-40B4-BE49-F238E27FC236}">
                <a16:creationId xmlns:a16="http://schemas.microsoft.com/office/drawing/2014/main" id="{F8023AE9-FDCD-4E4A-A6EB-E3960608319E}"/>
              </a:ext>
            </a:extLst>
          </p:cNvPr>
          <p:cNvSpPr txBox="1"/>
          <p:nvPr/>
        </p:nvSpPr>
        <p:spPr>
          <a:xfrm>
            <a:off x="520700" y="4587875"/>
            <a:ext cx="914400" cy="400050"/>
          </a:xfrm>
          <a:prstGeom prst="rect">
            <a:avLst/>
          </a:prstGeom>
          <a:noFill/>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end</a:t>
            </a:r>
          </a:p>
        </p:txBody>
      </p:sp>
      <p:sp>
        <p:nvSpPr>
          <p:cNvPr id="228381" name="Rectangle 38">
            <a:extLst>
              <a:ext uri="{FF2B5EF4-FFF2-40B4-BE49-F238E27FC236}">
                <a16:creationId xmlns:a16="http://schemas.microsoft.com/office/drawing/2014/main" id="{F0DF6096-8D30-5449-95F6-09954D222D21}"/>
              </a:ext>
            </a:extLst>
          </p:cNvPr>
          <p:cNvSpPr>
            <a:spLocks noChangeArrowheads="1"/>
          </p:cNvSpPr>
          <p:nvPr/>
        </p:nvSpPr>
        <p:spPr bwMode="auto">
          <a:xfrm>
            <a:off x="0" y="0"/>
            <a:ext cx="8601075" cy="2084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Treat exceptions as control hazards;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Flush instructions that follow the offending instruction;</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Fetch instructions from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the new address;</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similar to taken branches</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228382" name="Rectangle 31">
            <a:extLst>
              <a:ext uri="{FF2B5EF4-FFF2-40B4-BE49-F238E27FC236}">
                <a16:creationId xmlns:a16="http://schemas.microsoft.com/office/drawing/2014/main" id="{B492282A-EDCC-6E48-96D7-2ECA1D2E92FC}"/>
              </a:ext>
            </a:extLst>
          </p:cNvPr>
          <p:cNvSpPr>
            <a:spLocks noChangeArrowheads="1"/>
          </p:cNvSpPr>
          <p:nvPr/>
        </p:nvSpPr>
        <p:spPr bwMode="auto">
          <a:xfrm>
            <a:off x="4598988" y="3917950"/>
            <a:ext cx="44958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RFE: privileged instruction</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(Return From Exception)</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endParaRPr>
          </a:p>
        </p:txBody>
      </p:sp>
    </p:spTree>
    <p:extLst>
      <p:ext uri="{BB962C8B-B14F-4D97-AF65-F5344CB8AC3E}">
        <p14:creationId xmlns:p14="http://schemas.microsoft.com/office/powerpoint/2010/main" val="144661230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3" name="Rectangle 2">
            <a:extLst>
              <a:ext uri="{FF2B5EF4-FFF2-40B4-BE49-F238E27FC236}">
                <a16:creationId xmlns:a16="http://schemas.microsoft.com/office/drawing/2014/main" id="{F2EF73AA-A66A-7849-88E1-A5CD46BA7EF5}"/>
              </a:ext>
            </a:extLst>
          </p:cNvPr>
          <p:cNvSpPr>
            <a:spLocks noGrp="1" noChangeArrowheads="1"/>
          </p:cNvSpPr>
          <p:nvPr>
            <p:ph type="title"/>
          </p:nvPr>
        </p:nvSpPr>
        <p:spPr/>
        <p:txBody>
          <a:bodyPr/>
          <a:lstStyle/>
          <a:p>
            <a:pPr eaLnBrk="1" hangingPunct="1"/>
            <a:r>
              <a:rPr lang="en-US" altLang="zh-CN"/>
              <a:t>Exceptions</a:t>
            </a:r>
          </a:p>
        </p:txBody>
      </p:sp>
      <p:sp>
        <p:nvSpPr>
          <p:cNvPr id="458754" name="Rectangle 3">
            <a:extLst>
              <a:ext uri="{FF2B5EF4-FFF2-40B4-BE49-F238E27FC236}">
                <a16:creationId xmlns:a16="http://schemas.microsoft.com/office/drawing/2014/main" id="{D2136687-DAE1-D446-A89C-35FBE7DA5D48}"/>
              </a:ext>
            </a:extLst>
          </p:cNvPr>
          <p:cNvSpPr>
            <a:spLocks noGrp="1" noChangeArrowheads="1"/>
          </p:cNvSpPr>
          <p:nvPr>
            <p:ph type="body" idx="1"/>
          </p:nvPr>
        </p:nvSpPr>
        <p:spPr/>
        <p:txBody>
          <a:bodyPr/>
          <a:lstStyle/>
          <a:p>
            <a:pPr eaLnBrk="1" hangingPunct="1">
              <a:lnSpc>
                <a:spcPct val="80000"/>
              </a:lnSpc>
            </a:pPr>
            <a:r>
              <a:rPr lang="en-US" altLang="zh-CN" dirty="0"/>
              <a:t>Type</a:t>
            </a:r>
          </a:p>
          <a:p>
            <a:pPr eaLnBrk="1" hangingPunct="1">
              <a:lnSpc>
                <a:spcPct val="80000"/>
              </a:lnSpc>
              <a:buFontTx/>
              <a:buNone/>
            </a:pPr>
            <a:r>
              <a:rPr lang="en-US" altLang="zh-CN" sz="2400" dirty="0"/>
              <a:t>	I/O device request</a:t>
            </a:r>
          </a:p>
          <a:p>
            <a:pPr eaLnBrk="1" hangingPunct="1">
              <a:lnSpc>
                <a:spcPct val="80000"/>
              </a:lnSpc>
              <a:buFontTx/>
              <a:buNone/>
            </a:pPr>
            <a:r>
              <a:rPr lang="en-US" altLang="zh-CN" sz="2400" dirty="0"/>
              <a:t>	invoking </a:t>
            </a:r>
            <a:r>
              <a:rPr lang="en-US" altLang="zh-CN" sz="2400" dirty="0" err="1"/>
              <a:t>os</a:t>
            </a:r>
            <a:r>
              <a:rPr lang="en-US" altLang="zh-CN" sz="2400" dirty="0"/>
              <a:t> service from user program</a:t>
            </a:r>
          </a:p>
          <a:p>
            <a:pPr eaLnBrk="1" hangingPunct="1">
              <a:lnSpc>
                <a:spcPct val="80000"/>
              </a:lnSpc>
              <a:buFontTx/>
              <a:buNone/>
            </a:pPr>
            <a:r>
              <a:rPr lang="en-US" altLang="zh-CN" sz="2400" dirty="0"/>
              <a:t>	tracing instruction execution</a:t>
            </a:r>
          </a:p>
          <a:p>
            <a:pPr eaLnBrk="1" hangingPunct="1">
              <a:lnSpc>
                <a:spcPct val="80000"/>
              </a:lnSpc>
              <a:buFontTx/>
              <a:buNone/>
            </a:pPr>
            <a:r>
              <a:rPr lang="en-US" altLang="zh-CN" sz="2400" dirty="0"/>
              <a:t>	breakpoint</a:t>
            </a:r>
          </a:p>
          <a:p>
            <a:pPr eaLnBrk="1" hangingPunct="1">
              <a:lnSpc>
                <a:spcPct val="80000"/>
              </a:lnSpc>
              <a:buFontTx/>
              <a:buNone/>
            </a:pPr>
            <a:r>
              <a:rPr lang="en-US" altLang="zh-CN" sz="2400" dirty="0"/>
              <a:t>	integer arithmetic overflow</a:t>
            </a:r>
          </a:p>
          <a:p>
            <a:pPr eaLnBrk="1" hangingPunct="1">
              <a:lnSpc>
                <a:spcPct val="80000"/>
              </a:lnSpc>
              <a:buFontTx/>
              <a:buNone/>
            </a:pPr>
            <a:r>
              <a:rPr lang="en-US" altLang="zh-CN" sz="2400" dirty="0"/>
              <a:t>	FP arithmetic anomaly</a:t>
            </a:r>
          </a:p>
          <a:p>
            <a:pPr eaLnBrk="1" hangingPunct="1">
              <a:lnSpc>
                <a:spcPct val="80000"/>
              </a:lnSpc>
              <a:buFontTx/>
              <a:buNone/>
            </a:pPr>
            <a:r>
              <a:rPr lang="en-US" altLang="zh-CN" sz="2400" dirty="0"/>
              <a:t>	page fault</a:t>
            </a:r>
          </a:p>
          <a:p>
            <a:pPr eaLnBrk="1" hangingPunct="1">
              <a:lnSpc>
                <a:spcPct val="80000"/>
              </a:lnSpc>
              <a:buFontTx/>
              <a:buNone/>
            </a:pPr>
            <a:r>
              <a:rPr lang="en-US" altLang="zh-CN" sz="2400" dirty="0"/>
              <a:t>	misaligned memory address</a:t>
            </a:r>
          </a:p>
          <a:p>
            <a:pPr eaLnBrk="1" hangingPunct="1">
              <a:lnSpc>
                <a:spcPct val="80000"/>
              </a:lnSpc>
              <a:buFontTx/>
              <a:buNone/>
            </a:pPr>
            <a:r>
              <a:rPr lang="en-US" altLang="zh-CN" sz="2400" dirty="0"/>
              <a:t>	memory protection violation</a:t>
            </a:r>
          </a:p>
          <a:p>
            <a:pPr eaLnBrk="1" hangingPunct="1">
              <a:lnSpc>
                <a:spcPct val="80000"/>
              </a:lnSpc>
              <a:buFontTx/>
              <a:buNone/>
            </a:pPr>
            <a:r>
              <a:rPr lang="en-US" altLang="zh-CN" sz="2400" dirty="0"/>
              <a:t>	using undefined/unimplemented instruction</a:t>
            </a:r>
          </a:p>
          <a:p>
            <a:pPr eaLnBrk="1" hangingPunct="1">
              <a:lnSpc>
                <a:spcPct val="80000"/>
              </a:lnSpc>
              <a:buFontTx/>
              <a:buNone/>
            </a:pPr>
            <a:r>
              <a:rPr lang="en-US" altLang="zh-CN" sz="2400" dirty="0"/>
              <a:t>	hardware malfunctions</a:t>
            </a:r>
          </a:p>
          <a:p>
            <a:pPr eaLnBrk="1" hangingPunct="1">
              <a:lnSpc>
                <a:spcPct val="80000"/>
              </a:lnSpc>
              <a:buFontTx/>
              <a:buNone/>
            </a:pPr>
            <a:r>
              <a:rPr lang="en-US" altLang="zh-CN" sz="2400" dirty="0"/>
              <a:t>	power failure</a:t>
            </a:r>
          </a:p>
        </p:txBody>
      </p:sp>
    </p:spTree>
    <p:extLst>
      <p:ext uri="{BB962C8B-B14F-4D97-AF65-F5344CB8AC3E}">
        <p14:creationId xmlns:p14="http://schemas.microsoft.com/office/powerpoint/2010/main" val="50996060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7" name="Rectangle 2">
            <a:extLst>
              <a:ext uri="{FF2B5EF4-FFF2-40B4-BE49-F238E27FC236}">
                <a16:creationId xmlns:a16="http://schemas.microsoft.com/office/drawing/2014/main" id="{E4E92114-9F06-DC4E-BEBD-C714A16F8EC9}"/>
              </a:ext>
            </a:extLst>
          </p:cNvPr>
          <p:cNvSpPr>
            <a:spLocks noGrp="1" noChangeArrowheads="1"/>
          </p:cNvSpPr>
          <p:nvPr>
            <p:ph type="title"/>
          </p:nvPr>
        </p:nvSpPr>
        <p:spPr/>
        <p:txBody>
          <a:bodyPr/>
          <a:lstStyle/>
          <a:p>
            <a:pPr eaLnBrk="1" hangingPunct="1"/>
            <a:r>
              <a:rPr lang="en-US" altLang="zh-CN"/>
              <a:t>Exceptions: Requirements</a:t>
            </a:r>
          </a:p>
        </p:txBody>
      </p:sp>
      <p:sp>
        <p:nvSpPr>
          <p:cNvPr id="459778" name="Rectangle 3">
            <a:extLst>
              <a:ext uri="{FF2B5EF4-FFF2-40B4-BE49-F238E27FC236}">
                <a16:creationId xmlns:a16="http://schemas.microsoft.com/office/drawing/2014/main" id="{0E6FE851-B1BE-934D-8E00-1F8DD03BFC00}"/>
              </a:ext>
            </a:extLst>
          </p:cNvPr>
          <p:cNvSpPr>
            <a:spLocks noGrp="1" noChangeArrowheads="1"/>
          </p:cNvSpPr>
          <p:nvPr>
            <p:ph type="body" idx="1"/>
          </p:nvPr>
        </p:nvSpPr>
        <p:spPr/>
        <p:txBody>
          <a:bodyPr/>
          <a:lstStyle/>
          <a:p>
            <a:pPr eaLnBrk="1" hangingPunct="1"/>
            <a:r>
              <a:rPr lang="en-US" altLang="zh-CN"/>
              <a:t>Synchronous vs Asynchronous</a:t>
            </a:r>
          </a:p>
          <a:p>
            <a:pPr eaLnBrk="1" hangingPunct="1"/>
            <a:r>
              <a:rPr lang="en-US" altLang="zh-CN"/>
              <a:t>User requested vs Coerced</a:t>
            </a:r>
          </a:p>
          <a:p>
            <a:pPr eaLnBrk="1" hangingPunct="1"/>
            <a:r>
              <a:rPr lang="en-US" altLang="zh-CN"/>
              <a:t>User maskable vs User nonmaskable</a:t>
            </a:r>
          </a:p>
          <a:p>
            <a:pPr eaLnBrk="1" hangingPunct="1"/>
            <a:r>
              <a:rPr lang="en-US" altLang="zh-CN"/>
              <a:t>Within vs Between instructions</a:t>
            </a:r>
          </a:p>
          <a:p>
            <a:pPr eaLnBrk="1" hangingPunct="1"/>
            <a:r>
              <a:rPr lang="en-US" altLang="zh-CN"/>
              <a:t>Resume vs Terminate</a:t>
            </a:r>
          </a:p>
          <a:p>
            <a:pPr eaLnBrk="1" hangingPunct="1"/>
            <a:r>
              <a:rPr lang="en-US" altLang="zh-CN"/>
              <a:t>Precise vs Imprecise </a:t>
            </a:r>
          </a:p>
        </p:txBody>
      </p:sp>
    </p:spTree>
    <p:extLst>
      <p:ext uri="{BB962C8B-B14F-4D97-AF65-F5344CB8AC3E}">
        <p14:creationId xmlns:p14="http://schemas.microsoft.com/office/powerpoint/2010/main" val="180398014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01" name="Rectangle 2">
            <a:extLst>
              <a:ext uri="{FF2B5EF4-FFF2-40B4-BE49-F238E27FC236}">
                <a16:creationId xmlns:a16="http://schemas.microsoft.com/office/drawing/2014/main" id="{A99D2592-3A6D-5C4D-8D35-B02A1D44E9E9}"/>
              </a:ext>
            </a:extLst>
          </p:cNvPr>
          <p:cNvSpPr>
            <a:spLocks noGrp="1" noChangeArrowheads="1"/>
          </p:cNvSpPr>
          <p:nvPr>
            <p:ph type="title"/>
          </p:nvPr>
        </p:nvSpPr>
        <p:spPr/>
        <p:txBody>
          <a:bodyPr/>
          <a:lstStyle/>
          <a:p>
            <a:pPr eaLnBrk="1" hangingPunct="1"/>
            <a:r>
              <a:rPr lang="en-US" altLang="zh-CN"/>
              <a:t>Sync vs Asynch</a:t>
            </a:r>
          </a:p>
        </p:txBody>
      </p:sp>
      <p:sp>
        <p:nvSpPr>
          <p:cNvPr id="460802" name="Rectangle 3">
            <a:extLst>
              <a:ext uri="{FF2B5EF4-FFF2-40B4-BE49-F238E27FC236}">
                <a16:creationId xmlns:a16="http://schemas.microsoft.com/office/drawing/2014/main" id="{B00C2E29-31F5-AD43-B1AE-8DF7DD1AAF56}"/>
              </a:ext>
            </a:extLst>
          </p:cNvPr>
          <p:cNvSpPr>
            <a:spLocks noGrp="1" noChangeArrowheads="1"/>
          </p:cNvSpPr>
          <p:nvPr>
            <p:ph type="body" idx="1"/>
          </p:nvPr>
        </p:nvSpPr>
        <p:spPr/>
        <p:txBody>
          <a:bodyPr/>
          <a:lstStyle/>
          <a:p>
            <a:pPr eaLnBrk="1" hangingPunct="1"/>
            <a:r>
              <a:rPr lang="en-US" altLang="zh-CN"/>
              <a:t>Synchronous</a:t>
            </a:r>
          </a:p>
          <a:p>
            <a:pPr eaLnBrk="1" hangingPunct="1">
              <a:buFontTx/>
              <a:buNone/>
            </a:pPr>
            <a:r>
              <a:rPr lang="en-US" altLang="zh-CN"/>
              <a:t>	event occurs at the same place every time the program is executed with the same data and memory allocation </a:t>
            </a:r>
          </a:p>
          <a:p>
            <a:pPr eaLnBrk="1" hangingPunct="1">
              <a:buFontTx/>
              <a:buNone/>
            </a:pPr>
            <a:endParaRPr lang="en-US" altLang="zh-CN"/>
          </a:p>
          <a:p>
            <a:pPr eaLnBrk="1" hangingPunct="1"/>
            <a:r>
              <a:rPr lang="en-US" altLang="zh-CN"/>
              <a:t>Asynchronous</a:t>
            </a:r>
          </a:p>
          <a:p>
            <a:pPr eaLnBrk="1" hangingPunct="1">
              <a:buFontTx/>
              <a:buNone/>
            </a:pPr>
            <a:r>
              <a:rPr lang="en-US" altLang="zh-CN"/>
              <a:t>	caused by devices external to the CPU and memory</a:t>
            </a:r>
          </a:p>
        </p:txBody>
      </p:sp>
    </p:spTree>
    <p:extLst>
      <p:ext uri="{BB962C8B-B14F-4D97-AF65-F5344CB8AC3E}">
        <p14:creationId xmlns:p14="http://schemas.microsoft.com/office/powerpoint/2010/main" val="356272617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49" name="Rectangle 2">
            <a:extLst>
              <a:ext uri="{FF2B5EF4-FFF2-40B4-BE49-F238E27FC236}">
                <a16:creationId xmlns:a16="http://schemas.microsoft.com/office/drawing/2014/main" id="{1D0ADDB0-F703-5242-AED1-705D2123DDF7}"/>
              </a:ext>
            </a:extLst>
          </p:cNvPr>
          <p:cNvSpPr>
            <a:spLocks noGrp="1" noChangeArrowheads="1"/>
          </p:cNvSpPr>
          <p:nvPr>
            <p:ph type="title"/>
          </p:nvPr>
        </p:nvSpPr>
        <p:spPr/>
        <p:txBody>
          <a:bodyPr/>
          <a:lstStyle/>
          <a:p>
            <a:pPr eaLnBrk="1" hangingPunct="1"/>
            <a:r>
              <a:rPr lang="en-US" altLang="zh-CN"/>
              <a:t>User requested vs Coerced</a:t>
            </a:r>
          </a:p>
        </p:txBody>
      </p:sp>
      <p:sp>
        <p:nvSpPr>
          <p:cNvPr id="462850" name="Rectangle 3">
            <a:extLst>
              <a:ext uri="{FF2B5EF4-FFF2-40B4-BE49-F238E27FC236}">
                <a16:creationId xmlns:a16="http://schemas.microsoft.com/office/drawing/2014/main" id="{EEABD399-54FE-6C42-B884-A4C86A2A71CC}"/>
              </a:ext>
            </a:extLst>
          </p:cNvPr>
          <p:cNvSpPr>
            <a:spLocks noGrp="1" noChangeArrowheads="1"/>
          </p:cNvSpPr>
          <p:nvPr>
            <p:ph type="body" idx="1"/>
          </p:nvPr>
        </p:nvSpPr>
        <p:spPr/>
        <p:txBody>
          <a:bodyPr/>
          <a:lstStyle/>
          <a:p>
            <a:pPr eaLnBrk="1" hangingPunct="1"/>
            <a:r>
              <a:rPr lang="en-US" altLang="zh-CN"/>
              <a:t>User requested</a:t>
            </a:r>
          </a:p>
          <a:p>
            <a:pPr eaLnBrk="1" hangingPunct="1">
              <a:buFontTx/>
              <a:buNone/>
            </a:pPr>
            <a:r>
              <a:rPr lang="en-US" altLang="zh-CN"/>
              <a:t>	the user task directly asks for it </a:t>
            </a:r>
          </a:p>
          <a:p>
            <a:pPr eaLnBrk="1" hangingPunct="1">
              <a:buFontTx/>
              <a:buNone/>
            </a:pPr>
            <a:endParaRPr lang="en-US" altLang="zh-CN"/>
          </a:p>
          <a:p>
            <a:pPr eaLnBrk="1" hangingPunct="1"/>
            <a:r>
              <a:rPr lang="en-US" altLang="zh-CN"/>
              <a:t>Coerced</a:t>
            </a:r>
          </a:p>
          <a:p>
            <a:pPr eaLnBrk="1" hangingPunct="1">
              <a:buFontTx/>
              <a:buNone/>
            </a:pPr>
            <a:r>
              <a:rPr lang="en-US" altLang="zh-CN"/>
              <a:t>	caused by some hardware event that is not under the control of the user program</a:t>
            </a:r>
          </a:p>
        </p:txBody>
      </p:sp>
    </p:spTree>
    <p:extLst>
      <p:ext uri="{BB962C8B-B14F-4D97-AF65-F5344CB8AC3E}">
        <p14:creationId xmlns:p14="http://schemas.microsoft.com/office/powerpoint/2010/main" val="2224054677"/>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3" name="Rectangle 2">
            <a:extLst>
              <a:ext uri="{FF2B5EF4-FFF2-40B4-BE49-F238E27FC236}">
                <a16:creationId xmlns:a16="http://schemas.microsoft.com/office/drawing/2014/main" id="{C0254D7F-880A-1E4E-BD4A-774F69D40640}"/>
              </a:ext>
            </a:extLst>
          </p:cNvPr>
          <p:cNvSpPr>
            <a:spLocks noGrp="1" noChangeArrowheads="1"/>
          </p:cNvSpPr>
          <p:nvPr>
            <p:ph type="title"/>
          </p:nvPr>
        </p:nvSpPr>
        <p:spPr/>
        <p:txBody>
          <a:bodyPr/>
          <a:lstStyle/>
          <a:p>
            <a:pPr eaLnBrk="1" hangingPunct="1"/>
            <a:r>
              <a:rPr lang="en-US" altLang="zh-CN"/>
              <a:t>User non/maskable</a:t>
            </a:r>
          </a:p>
        </p:txBody>
      </p:sp>
      <p:sp>
        <p:nvSpPr>
          <p:cNvPr id="463874" name="Rectangle 3">
            <a:extLst>
              <a:ext uri="{FF2B5EF4-FFF2-40B4-BE49-F238E27FC236}">
                <a16:creationId xmlns:a16="http://schemas.microsoft.com/office/drawing/2014/main" id="{E070D2E8-A5FA-B64B-9E51-1ABB2D637C1B}"/>
              </a:ext>
            </a:extLst>
          </p:cNvPr>
          <p:cNvSpPr>
            <a:spLocks noGrp="1" noChangeArrowheads="1"/>
          </p:cNvSpPr>
          <p:nvPr>
            <p:ph type="body" idx="1"/>
          </p:nvPr>
        </p:nvSpPr>
        <p:spPr/>
        <p:txBody>
          <a:bodyPr/>
          <a:lstStyle/>
          <a:p>
            <a:pPr eaLnBrk="1" hangingPunct="1"/>
            <a:r>
              <a:rPr lang="en-US" altLang="zh-CN"/>
              <a:t>User maskable</a:t>
            </a:r>
          </a:p>
          <a:p>
            <a:pPr eaLnBrk="1" hangingPunct="1">
              <a:buFontTx/>
              <a:buNone/>
            </a:pPr>
            <a:r>
              <a:rPr lang="en-US" altLang="zh-CN"/>
              <a:t>	an event can / cannot be be masked or disabled by a user task</a:t>
            </a:r>
          </a:p>
        </p:txBody>
      </p:sp>
    </p:spTree>
    <p:extLst>
      <p:ext uri="{BB962C8B-B14F-4D97-AF65-F5344CB8AC3E}">
        <p14:creationId xmlns:p14="http://schemas.microsoft.com/office/powerpoint/2010/main" val="2963803520"/>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897" name="Rectangle 2">
            <a:extLst>
              <a:ext uri="{FF2B5EF4-FFF2-40B4-BE49-F238E27FC236}">
                <a16:creationId xmlns:a16="http://schemas.microsoft.com/office/drawing/2014/main" id="{97401847-9DEE-7B46-994E-516118662C78}"/>
              </a:ext>
            </a:extLst>
          </p:cNvPr>
          <p:cNvSpPr>
            <a:spLocks noGrp="1" noChangeArrowheads="1"/>
          </p:cNvSpPr>
          <p:nvPr>
            <p:ph type="title"/>
          </p:nvPr>
        </p:nvSpPr>
        <p:spPr/>
        <p:txBody>
          <a:bodyPr/>
          <a:lstStyle/>
          <a:p>
            <a:pPr eaLnBrk="1" hangingPunct="1"/>
            <a:r>
              <a:rPr lang="en-US" altLang="zh-CN"/>
              <a:t>Within vs Between instr</a:t>
            </a:r>
          </a:p>
        </p:txBody>
      </p:sp>
      <p:sp>
        <p:nvSpPr>
          <p:cNvPr id="464898" name="Rectangle 3">
            <a:extLst>
              <a:ext uri="{FF2B5EF4-FFF2-40B4-BE49-F238E27FC236}">
                <a16:creationId xmlns:a16="http://schemas.microsoft.com/office/drawing/2014/main" id="{2FA02689-3241-624D-B5F5-AD22E650AC7C}"/>
              </a:ext>
            </a:extLst>
          </p:cNvPr>
          <p:cNvSpPr>
            <a:spLocks noGrp="1" noChangeArrowheads="1"/>
          </p:cNvSpPr>
          <p:nvPr>
            <p:ph type="body" idx="1"/>
          </p:nvPr>
        </p:nvSpPr>
        <p:spPr/>
        <p:txBody>
          <a:bodyPr/>
          <a:lstStyle/>
          <a:p>
            <a:pPr eaLnBrk="1" hangingPunct="1"/>
            <a:r>
              <a:rPr lang="en-US" altLang="zh-CN"/>
              <a:t>Whether the event prevents intruction completion by occurring in the middle of execution </a:t>
            </a:r>
            <a:r>
              <a:rPr lang="en-US" altLang="zh-CN" i="1"/>
              <a:t>(within) </a:t>
            </a:r>
            <a:r>
              <a:rPr lang="en-US" altLang="zh-CN"/>
              <a:t>or is recognized </a:t>
            </a:r>
            <a:r>
              <a:rPr lang="en-US" altLang="zh-CN" i="1"/>
              <a:t>between </a:t>
            </a:r>
            <a:r>
              <a:rPr lang="en-US" altLang="zh-CN"/>
              <a:t>instructions</a:t>
            </a:r>
            <a:endParaRPr lang="en-US" altLang="zh-CN" i="1"/>
          </a:p>
        </p:txBody>
      </p:sp>
    </p:spTree>
    <p:extLst>
      <p:ext uri="{BB962C8B-B14F-4D97-AF65-F5344CB8AC3E}">
        <p14:creationId xmlns:p14="http://schemas.microsoft.com/office/powerpoint/2010/main" val="194683273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921" name="Rectangle 2">
            <a:extLst>
              <a:ext uri="{FF2B5EF4-FFF2-40B4-BE49-F238E27FC236}">
                <a16:creationId xmlns:a16="http://schemas.microsoft.com/office/drawing/2014/main" id="{CC2C8D44-42D7-FF45-A309-6ACD162072A8}"/>
              </a:ext>
            </a:extLst>
          </p:cNvPr>
          <p:cNvSpPr>
            <a:spLocks noGrp="1" noChangeArrowheads="1"/>
          </p:cNvSpPr>
          <p:nvPr>
            <p:ph type="title"/>
          </p:nvPr>
        </p:nvSpPr>
        <p:spPr/>
        <p:txBody>
          <a:bodyPr/>
          <a:lstStyle/>
          <a:p>
            <a:pPr eaLnBrk="1" hangingPunct="1"/>
            <a:r>
              <a:rPr lang="en-US" altLang="zh-CN"/>
              <a:t>Resume vs Terminate</a:t>
            </a:r>
          </a:p>
        </p:txBody>
      </p:sp>
      <p:sp>
        <p:nvSpPr>
          <p:cNvPr id="465922" name="Rectangle 3">
            <a:extLst>
              <a:ext uri="{FF2B5EF4-FFF2-40B4-BE49-F238E27FC236}">
                <a16:creationId xmlns:a16="http://schemas.microsoft.com/office/drawing/2014/main" id="{43D59261-110E-9A4F-ABA4-EE001E9F879D}"/>
              </a:ext>
            </a:extLst>
          </p:cNvPr>
          <p:cNvSpPr>
            <a:spLocks noGrp="1" noChangeArrowheads="1"/>
          </p:cNvSpPr>
          <p:nvPr>
            <p:ph type="body" idx="1"/>
          </p:nvPr>
        </p:nvSpPr>
        <p:spPr/>
        <p:txBody>
          <a:bodyPr/>
          <a:lstStyle/>
          <a:p>
            <a:pPr eaLnBrk="1" hangingPunct="1"/>
            <a:r>
              <a:rPr lang="en-US" altLang="zh-CN"/>
              <a:t>Resume</a:t>
            </a:r>
          </a:p>
          <a:p>
            <a:pPr eaLnBrk="1" hangingPunct="1">
              <a:buFontTx/>
              <a:buNone/>
            </a:pPr>
            <a:r>
              <a:rPr lang="en-US" altLang="zh-CN"/>
              <a:t>	the program’s execution continues after the interrupt</a:t>
            </a:r>
          </a:p>
          <a:p>
            <a:pPr eaLnBrk="1" hangingPunct="1">
              <a:buFontTx/>
              <a:buNone/>
            </a:pPr>
            <a:endParaRPr lang="en-US" altLang="zh-CN"/>
          </a:p>
          <a:p>
            <a:pPr eaLnBrk="1" hangingPunct="1"/>
            <a:r>
              <a:rPr lang="en-US" altLang="zh-CN"/>
              <a:t>Terminate </a:t>
            </a:r>
          </a:p>
          <a:p>
            <a:pPr eaLnBrk="1" hangingPunct="1">
              <a:buFontTx/>
              <a:buNone/>
            </a:pPr>
            <a:r>
              <a:rPr lang="en-US" altLang="zh-CN"/>
              <a:t>	the program’s  execution always stops after the interrupt</a:t>
            </a:r>
          </a:p>
        </p:txBody>
      </p:sp>
    </p:spTree>
    <p:extLst>
      <p:ext uri="{BB962C8B-B14F-4D97-AF65-F5344CB8AC3E}">
        <p14:creationId xmlns:p14="http://schemas.microsoft.com/office/powerpoint/2010/main" val="32198168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5" name="标题 1">
            <a:extLst>
              <a:ext uri="{FF2B5EF4-FFF2-40B4-BE49-F238E27FC236}">
                <a16:creationId xmlns:a16="http://schemas.microsoft.com/office/drawing/2014/main" id="{74730060-FBDE-C44E-B578-79CD67F4AADF}"/>
              </a:ext>
            </a:extLst>
          </p:cNvPr>
          <p:cNvSpPr>
            <a:spLocks noGrp="1" noChangeArrowheads="1"/>
          </p:cNvSpPr>
          <p:nvPr>
            <p:ph type="title"/>
          </p:nvPr>
        </p:nvSpPr>
        <p:spPr/>
        <p:txBody>
          <a:bodyPr/>
          <a:lstStyle/>
          <a:p>
            <a:r>
              <a:rPr lang="en-US" altLang="zh-CN"/>
              <a:t>Precise vs Imprecise</a:t>
            </a:r>
            <a:endParaRPr lang="zh-CN" altLang="en-US"/>
          </a:p>
        </p:txBody>
      </p:sp>
      <p:sp>
        <p:nvSpPr>
          <p:cNvPr id="466946" name="内容占位符 2">
            <a:extLst>
              <a:ext uri="{FF2B5EF4-FFF2-40B4-BE49-F238E27FC236}">
                <a16:creationId xmlns:a16="http://schemas.microsoft.com/office/drawing/2014/main" id="{8B89087B-E266-8B45-95E3-804CC2D5ACA4}"/>
              </a:ext>
            </a:extLst>
          </p:cNvPr>
          <p:cNvSpPr>
            <a:spLocks noGrp="1" noChangeArrowheads="1"/>
          </p:cNvSpPr>
          <p:nvPr>
            <p:ph idx="1"/>
          </p:nvPr>
        </p:nvSpPr>
        <p:spPr/>
        <p:txBody>
          <a:bodyPr/>
          <a:lstStyle/>
          <a:p>
            <a:r>
              <a:rPr lang="en-US" altLang="zh-CN"/>
              <a:t>Precise</a:t>
            </a:r>
          </a:p>
          <a:p>
            <a:pPr>
              <a:buFontTx/>
              <a:buNone/>
            </a:pPr>
            <a:r>
              <a:rPr lang="en-US" altLang="zh-CN"/>
              <a:t>	</a:t>
            </a:r>
            <a:r>
              <a:rPr lang="en-US" altLang="zh-CN" sz="2000"/>
              <a:t>all instructions before the faulting instruction are committed and those after it can be restarted from scratch</a:t>
            </a:r>
          </a:p>
          <a:p>
            <a:r>
              <a:rPr lang="en-US" altLang="zh-CN"/>
              <a:t>Imprecise</a:t>
            </a:r>
          </a:p>
          <a:p>
            <a:pPr>
              <a:buFontTx/>
              <a:buNone/>
            </a:pPr>
            <a:r>
              <a:rPr lang="en-US" altLang="zh-CN"/>
              <a:t>	</a:t>
            </a:r>
            <a:r>
              <a:rPr lang="en-US" altLang="zh-CN" sz="2000"/>
              <a:t>the pipeline may have already completed instructions that are later in program order than the instruction causing the exception, or</a:t>
            </a:r>
          </a:p>
          <a:p>
            <a:pPr>
              <a:buFontTx/>
              <a:buNone/>
            </a:pPr>
            <a:r>
              <a:rPr lang="en-US" altLang="zh-CN" sz="2000"/>
              <a:t>	the pipeline may have not yet completed some instructions that are earlier in program order than the instruction causing the exception.</a:t>
            </a:r>
          </a:p>
          <a:p>
            <a:pPr>
              <a:buFontTx/>
              <a:buNone/>
            </a:pPr>
            <a:endParaRPr lang="zh-CN" altLang="en-US"/>
          </a:p>
        </p:txBody>
      </p:sp>
    </p:spTree>
    <p:extLst>
      <p:ext uri="{BB962C8B-B14F-4D97-AF65-F5344CB8AC3E}">
        <p14:creationId xmlns:p14="http://schemas.microsoft.com/office/powerpoint/2010/main" val="3911505559"/>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D86F6-6BEE-C445-AC7A-1A896030A531}"/>
              </a:ext>
            </a:extLst>
          </p:cNvPr>
          <p:cNvSpPr>
            <a:spLocks noGrp="1"/>
          </p:cNvSpPr>
          <p:nvPr>
            <p:ph type="title"/>
          </p:nvPr>
        </p:nvSpPr>
        <p:spPr>
          <a:xfrm>
            <a:off x="-152400" y="274638"/>
            <a:ext cx="9448800" cy="1143000"/>
          </a:xfrm>
        </p:spPr>
        <p:txBody>
          <a:bodyPr/>
          <a:lstStyle/>
          <a:p>
            <a:r>
              <a:rPr lang="en-CN" dirty="0"/>
              <a:t>CSR: Control Status Register</a:t>
            </a:r>
          </a:p>
        </p:txBody>
      </p:sp>
      <p:graphicFrame>
        <p:nvGraphicFramePr>
          <p:cNvPr id="4" name="Table 4">
            <a:extLst>
              <a:ext uri="{FF2B5EF4-FFF2-40B4-BE49-F238E27FC236}">
                <a16:creationId xmlns:a16="http://schemas.microsoft.com/office/drawing/2014/main" id="{EE1CCF60-0B15-BB46-8CE6-5E05AFC63AF5}"/>
              </a:ext>
            </a:extLst>
          </p:cNvPr>
          <p:cNvGraphicFramePr>
            <a:graphicFrameLocks noGrp="1"/>
          </p:cNvGraphicFramePr>
          <p:nvPr>
            <p:ph idx="1"/>
            <p:extLst>
              <p:ext uri="{D42A27DB-BD31-4B8C-83A1-F6EECF244321}">
                <p14:modId xmlns:p14="http://schemas.microsoft.com/office/powerpoint/2010/main" val="2998911977"/>
              </p:ext>
            </p:extLst>
          </p:nvPr>
        </p:nvGraphicFramePr>
        <p:xfrm>
          <a:off x="457200" y="1828800"/>
          <a:ext cx="8229600" cy="3169920"/>
        </p:xfrm>
        <a:graphic>
          <a:graphicData uri="http://schemas.openxmlformats.org/drawingml/2006/table">
            <a:tbl>
              <a:tblPr firstRow="1" bandRow="1">
                <a:tableStyleId>{5C22544A-7EE6-4342-B048-85BDC9FD1C3A}</a:tableStyleId>
              </a:tblPr>
              <a:tblGrid>
                <a:gridCol w="2310063">
                  <a:extLst>
                    <a:ext uri="{9D8B030D-6E8A-4147-A177-3AD203B41FA5}">
                      <a16:colId xmlns:a16="http://schemas.microsoft.com/office/drawing/2014/main" val="3988276871"/>
                    </a:ext>
                  </a:extLst>
                </a:gridCol>
                <a:gridCol w="5919537">
                  <a:extLst>
                    <a:ext uri="{9D8B030D-6E8A-4147-A177-3AD203B41FA5}">
                      <a16:colId xmlns:a16="http://schemas.microsoft.com/office/drawing/2014/main" val="2857196592"/>
                    </a:ext>
                  </a:extLst>
                </a:gridCol>
              </a:tblGrid>
              <a:tr h="370840">
                <a:tc>
                  <a:txBody>
                    <a:bodyPr/>
                    <a:lstStyle/>
                    <a:p>
                      <a:r>
                        <a:rPr lang="en-CN" sz="2000" dirty="0"/>
                        <a:t>csr</a:t>
                      </a:r>
                    </a:p>
                  </a:txBody>
                  <a:tcPr/>
                </a:tc>
                <a:tc>
                  <a:txBody>
                    <a:bodyPr/>
                    <a:lstStyle/>
                    <a:p>
                      <a:r>
                        <a:rPr lang="en-CN" sz="2000" dirty="0"/>
                        <a:t>name</a:t>
                      </a:r>
                    </a:p>
                  </a:txBody>
                  <a:tcPr/>
                </a:tc>
                <a:extLst>
                  <a:ext uri="{0D108BD9-81ED-4DB2-BD59-A6C34878D82A}">
                    <a16:rowId xmlns:a16="http://schemas.microsoft.com/office/drawing/2014/main" val="1110140980"/>
                  </a:ext>
                </a:extLst>
              </a:tr>
              <a:tr h="370840">
                <a:tc>
                  <a:txBody>
                    <a:bodyPr/>
                    <a:lstStyle/>
                    <a:p>
                      <a:r>
                        <a:rPr lang="en-CN" sz="2000" dirty="0"/>
                        <a:t>mtvec</a:t>
                      </a:r>
                    </a:p>
                  </a:txBody>
                  <a:tcPr/>
                </a:tc>
                <a:tc>
                  <a:txBody>
                    <a:bodyPr/>
                    <a:lstStyle/>
                    <a:p>
                      <a:r>
                        <a:rPr lang="en-US" sz="2000" dirty="0"/>
                        <a:t>m</a:t>
                      </a:r>
                      <a:r>
                        <a:rPr lang="en-CN" sz="2000" dirty="0"/>
                        <a:t>achine trap-vector base-address register</a:t>
                      </a:r>
                    </a:p>
                  </a:txBody>
                  <a:tcPr/>
                </a:tc>
                <a:extLst>
                  <a:ext uri="{0D108BD9-81ED-4DB2-BD59-A6C34878D82A}">
                    <a16:rowId xmlns:a16="http://schemas.microsoft.com/office/drawing/2014/main" val="2256180462"/>
                  </a:ext>
                </a:extLst>
              </a:tr>
              <a:tr h="370840">
                <a:tc>
                  <a:txBody>
                    <a:bodyPr/>
                    <a:lstStyle/>
                    <a:p>
                      <a:r>
                        <a:rPr lang="en-CN" sz="2000" dirty="0"/>
                        <a:t>mcause</a:t>
                      </a:r>
                    </a:p>
                  </a:txBody>
                  <a:tcPr/>
                </a:tc>
                <a:tc>
                  <a:txBody>
                    <a:bodyPr/>
                    <a:lstStyle/>
                    <a:p>
                      <a:r>
                        <a:rPr lang="en-US" sz="2000" dirty="0"/>
                        <a:t>m</a:t>
                      </a:r>
                      <a:r>
                        <a:rPr lang="en-CN" sz="2000" dirty="0"/>
                        <a:t>achine casue register</a:t>
                      </a:r>
                    </a:p>
                  </a:txBody>
                  <a:tcPr/>
                </a:tc>
                <a:extLst>
                  <a:ext uri="{0D108BD9-81ED-4DB2-BD59-A6C34878D82A}">
                    <a16:rowId xmlns:a16="http://schemas.microsoft.com/office/drawing/2014/main" val="118269933"/>
                  </a:ext>
                </a:extLst>
              </a:tr>
              <a:tr h="370840">
                <a:tc>
                  <a:txBody>
                    <a:bodyPr/>
                    <a:lstStyle/>
                    <a:p>
                      <a:r>
                        <a:rPr lang="en-CN" sz="2000" dirty="0"/>
                        <a:t>mtval</a:t>
                      </a:r>
                    </a:p>
                  </a:txBody>
                  <a:tcPr/>
                </a:tc>
                <a:tc>
                  <a:txBody>
                    <a:bodyPr/>
                    <a:lstStyle/>
                    <a:p>
                      <a:r>
                        <a:rPr lang="en-US" sz="2000" dirty="0"/>
                        <a:t>m</a:t>
                      </a:r>
                      <a:r>
                        <a:rPr lang="en-CN" sz="2000" dirty="0"/>
                        <a:t>achine trap value register</a:t>
                      </a:r>
                    </a:p>
                  </a:txBody>
                  <a:tcPr/>
                </a:tc>
                <a:extLst>
                  <a:ext uri="{0D108BD9-81ED-4DB2-BD59-A6C34878D82A}">
                    <a16:rowId xmlns:a16="http://schemas.microsoft.com/office/drawing/2014/main" val="1865469125"/>
                  </a:ext>
                </a:extLst>
              </a:tr>
              <a:tr h="370840">
                <a:tc>
                  <a:txBody>
                    <a:bodyPr/>
                    <a:lstStyle/>
                    <a:p>
                      <a:r>
                        <a:rPr lang="en-CN" sz="2000" dirty="0"/>
                        <a:t>mepc</a:t>
                      </a:r>
                    </a:p>
                  </a:txBody>
                  <a:tcPr/>
                </a:tc>
                <a:tc>
                  <a:txBody>
                    <a:bodyPr/>
                    <a:lstStyle/>
                    <a:p>
                      <a:r>
                        <a:rPr lang="en-US" sz="2000" dirty="0"/>
                        <a:t>m</a:t>
                      </a:r>
                      <a:r>
                        <a:rPr lang="en-CN" sz="2000" dirty="0"/>
                        <a:t>achine exception program counter</a:t>
                      </a:r>
                    </a:p>
                  </a:txBody>
                  <a:tcPr/>
                </a:tc>
                <a:extLst>
                  <a:ext uri="{0D108BD9-81ED-4DB2-BD59-A6C34878D82A}">
                    <a16:rowId xmlns:a16="http://schemas.microsoft.com/office/drawing/2014/main" val="756932758"/>
                  </a:ext>
                </a:extLst>
              </a:tr>
              <a:tr h="370840">
                <a:tc>
                  <a:txBody>
                    <a:bodyPr/>
                    <a:lstStyle/>
                    <a:p>
                      <a:r>
                        <a:rPr lang="en-CN" sz="2000" dirty="0"/>
                        <a:t>mstatus</a:t>
                      </a:r>
                    </a:p>
                  </a:txBody>
                  <a:tcPr/>
                </a:tc>
                <a:tc>
                  <a:txBody>
                    <a:bodyPr/>
                    <a:lstStyle/>
                    <a:p>
                      <a:r>
                        <a:rPr lang="en-CN" sz="2000" dirty="0"/>
                        <a:t>machine status registers</a:t>
                      </a:r>
                    </a:p>
                  </a:txBody>
                  <a:tcPr/>
                </a:tc>
                <a:extLst>
                  <a:ext uri="{0D108BD9-81ED-4DB2-BD59-A6C34878D82A}">
                    <a16:rowId xmlns:a16="http://schemas.microsoft.com/office/drawing/2014/main" val="1431405906"/>
                  </a:ext>
                </a:extLst>
              </a:tr>
              <a:tr h="370840">
                <a:tc>
                  <a:txBody>
                    <a:bodyPr/>
                    <a:lstStyle/>
                    <a:p>
                      <a:r>
                        <a:rPr lang="en-CN" sz="2000" dirty="0"/>
                        <a:t>mie</a:t>
                      </a:r>
                    </a:p>
                  </a:txBody>
                  <a:tcPr/>
                </a:tc>
                <a:tc>
                  <a:txBody>
                    <a:bodyPr/>
                    <a:lstStyle/>
                    <a:p>
                      <a:r>
                        <a:rPr lang="en-US" sz="2000" dirty="0"/>
                        <a:t>m</a:t>
                      </a:r>
                      <a:r>
                        <a:rPr lang="en-CN" sz="2000" dirty="0"/>
                        <a:t>achine interrupt enable register</a:t>
                      </a:r>
                    </a:p>
                  </a:txBody>
                  <a:tcPr/>
                </a:tc>
                <a:extLst>
                  <a:ext uri="{0D108BD9-81ED-4DB2-BD59-A6C34878D82A}">
                    <a16:rowId xmlns:a16="http://schemas.microsoft.com/office/drawing/2014/main" val="1219225188"/>
                  </a:ext>
                </a:extLst>
              </a:tr>
              <a:tr h="370840">
                <a:tc>
                  <a:txBody>
                    <a:bodyPr/>
                    <a:lstStyle/>
                    <a:p>
                      <a:r>
                        <a:rPr lang="en-CN" sz="2000" dirty="0"/>
                        <a:t>mip</a:t>
                      </a:r>
                    </a:p>
                  </a:txBody>
                  <a:tcPr/>
                </a:tc>
                <a:tc>
                  <a:txBody>
                    <a:bodyPr/>
                    <a:lstStyle/>
                    <a:p>
                      <a:r>
                        <a:rPr lang="en-US" sz="2000" dirty="0"/>
                        <a:t>m</a:t>
                      </a:r>
                      <a:r>
                        <a:rPr lang="en-CN" sz="2000" dirty="0"/>
                        <a:t>achine interrupt pending register</a:t>
                      </a:r>
                    </a:p>
                  </a:txBody>
                  <a:tcPr/>
                </a:tc>
                <a:extLst>
                  <a:ext uri="{0D108BD9-81ED-4DB2-BD59-A6C34878D82A}">
                    <a16:rowId xmlns:a16="http://schemas.microsoft.com/office/drawing/2014/main" val="3179399330"/>
                  </a:ext>
                </a:extLst>
              </a:tr>
            </a:tbl>
          </a:graphicData>
        </a:graphic>
      </p:graphicFrame>
    </p:spTree>
    <p:extLst>
      <p:ext uri="{BB962C8B-B14F-4D97-AF65-F5344CB8AC3E}">
        <p14:creationId xmlns:p14="http://schemas.microsoft.com/office/powerpoint/2010/main" val="1918819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9B4F6-EC47-43E4-DFD7-12DECC322F4A}"/>
              </a:ext>
            </a:extLst>
          </p:cNvPr>
          <p:cNvSpPr>
            <a:spLocks noGrp="1"/>
          </p:cNvSpPr>
          <p:nvPr>
            <p:ph type="title"/>
          </p:nvPr>
        </p:nvSpPr>
        <p:spPr/>
        <p:txBody>
          <a:bodyPr/>
          <a:lstStyle/>
          <a:p>
            <a:r>
              <a:rPr lang="en-CN" dirty="0"/>
              <a:t>Lhadma’s Law</a:t>
            </a:r>
          </a:p>
        </p:txBody>
      </p:sp>
      <p:sp>
        <p:nvSpPr>
          <p:cNvPr id="3" name="Content Placeholder 2">
            <a:extLst>
              <a:ext uri="{FF2B5EF4-FFF2-40B4-BE49-F238E27FC236}">
                <a16:creationId xmlns:a16="http://schemas.microsoft.com/office/drawing/2014/main" id="{84AD6D04-6353-A665-251B-7E82085966E5}"/>
              </a:ext>
            </a:extLst>
          </p:cNvPr>
          <p:cNvSpPr>
            <a:spLocks noGrp="1"/>
          </p:cNvSpPr>
          <p:nvPr>
            <p:ph idx="1"/>
          </p:nvPr>
        </p:nvSpPr>
        <p:spPr/>
        <p:txBody>
          <a:bodyPr/>
          <a:lstStyle/>
          <a:p>
            <a:r>
              <a:rPr lang="en-US" dirty="0">
                <a:solidFill>
                  <a:srgbClr val="ED008C"/>
                </a:solidFill>
              </a:rPr>
              <a:t>Yet uncomment case not so slow</a:t>
            </a:r>
          </a:p>
          <a:p>
            <a:endParaRPr lang="en-US" dirty="0"/>
          </a:p>
          <a:p>
            <a:r>
              <a:rPr lang="en-US" dirty="0"/>
              <a:t>Example:                                          improvement of 2x on 90%                 slow down the rest by 10x                  </a:t>
            </a:r>
            <a:r>
              <a:rPr lang="en-CN" dirty="0"/>
              <a:t> speedup = 1/(0.1/0.1+0.9/2) = 0.69</a:t>
            </a:r>
            <a:endParaRPr lang="en-US" dirty="0"/>
          </a:p>
        </p:txBody>
      </p:sp>
    </p:spTree>
    <p:extLst>
      <p:ext uri="{BB962C8B-B14F-4D97-AF65-F5344CB8AC3E}">
        <p14:creationId xmlns:p14="http://schemas.microsoft.com/office/powerpoint/2010/main" val="264975871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2F5686A5-33A2-994C-8716-D88F528D88CB}"/>
              </a:ext>
            </a:extLst>
          </p:cNvPr>
          <p:cNvSpPr txBox="1">
            <a:spLocks noChangeArrowheads="1"/>
          </p:cNvSpPr>
          <p:nvPr/>
        </p:nvSpPr>
        <p:spPr bwMode="auto">
          <a:xfrm>
            <a:off x="0" y="22066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algn="l" eaLnBrk="1" hangingPunct="1"/>
            <a:r>
              <a:rPr lang="en-US" altLang="zh-CN" kern="0" dirty="0"/>
              <a:t>how to handle branches?</a:t>
            </a:r>
            <a:br>
              <a:rPr lang="en-US" altLang="zh-CN" kern="0" dirty="0"/>
            </a:br>
            <a:endParaRPr lang="en-US" altLang="zh-CN" kern="0" dirty="0"/>
          </a:p>
        </p:txBody>
      </p:sp>
    </p:spTree>
    <p:extLst>
      <p:ext uri="{BB962C8B-B14F-4D97-AF65-F5344CB8AC3E}">
        <p14:creationId xmlns:p14="http://schemas.microsoft.com/office/powerpoint/2010/main" val="758121800"/>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7" name="Rectangle 2">
            <a:extLst>
              <a:ext uri="{FF2B5EF4-FFF2-40B4-BE49-F238E27FC236}">
                <a16:creationId xmlns:a16="http://schemas.microsoft.com/office/drawing/2014/main" id="{99701824-110E-FB4C-A743-B8E99C508FD1}"/>
              </a:ext>
            </a:extLst>
          </p:cNvPr>
          <p:cNvSpPr>
            <a:spLocks noGrp="1" noChangeArrowheads="1"/>
          </p:cNvSpPr>
          <p:nvPr>
            <p:ph type="title"/>
          </p:nvPr>
        </p:nvSpPr>
        <p:spPr/>
        <p:txBody>
          <a:bodyPr/>
          <a:lstStyle/>
          <a:p>
            <a:pPr eaLnBrk="1" hangingPunct="1"/>
            <a:r>
              <a:rPr lang="en-US" altLang="zh-CN" dirty="0"/>
              <a:t>Control Hazard</a:t>
            </a:r>
          </a:p>
        </p:txBody>
      </p:sp>
      <p:sp>
        <p:nvSpPr>
          <p:cNvPr id="254978" name="Rectangle 3">
            <a:extLst>
              <a:ext uri="{FF2B5EF4-FFF2-40B4-BE49-F238E27FC236}">
                <a16:creationId xmlns:a16="http://schemas.microsoft.com/office/drawing/2014/main" id="{1645778D-79D9-1F4F-887A-AC162AD9B443}"/>
              </a:ext>
            </a:extLst>
          </p:cNvPr>
          <p:cNvSpPr>
            <a:spLocks noGrp="1" noChangeArrowheads="1"/>
          </p:cNvSpPr>
          <p:nvPr>
            <p:ph type="body" idx="1"/>
          </p:nvPr>
        </p:nvSpPr>
        <p:spPr>
          <a:xfrm>
            <a:off x="457200" y="1600200"/>
            <a:ext cx="8686800" cy="5105400"/>
          </a:xfrm>
        </p:spPr>
        <p:txBody>
          <a:bodyPr/>
          <a:lstStyle/>
          <a:p>
            <a:pPr eaLnBrk="1" hangingPunct="1"/>
            <a:r>
              <a:rPr lang="en-US" altLang="zh-CN" b="1"/>
              <a:t>branches</a:t>
            </a:r>
            <a:r>
              <a:rPr lang="en-US" altLang="zh-CN"/>
              <a:t> and jumps</a:t>
            </a:r>
          </a:p>
          <a:p>
            <a:pPr eaLnBrk="1" hangingPunct="1"/>
            <a:r>
              <a:rPr lang="en-US" altLang="zh-CN" b="1"/>
              <a:t>Branch hazard</a:t>
            </a:r>
          </a:p>
          <a:p>
            <a:pPr eaLnBrk="1" hangingPunct="1">
              <a:buFontTx/>
              <a:buNone/>
            </a:pPr>
            <a:r>
              <a:rPr lang="en-US" altLang="zh-CN" b="1"/>
              <a:t>	</a:t>
            </a:r>
            <a:r>
              <a:rPr lang="en-US" altLang="zh-CN"/>
              <a:t>a branch may or may mot change PC to other values other than PC+4;</a:t>
            </a:r>
          </a:p>
          <a:p>
            <a:pPr eaLnBrk="1" hangingPunct="1">
              <a:buFontTx/>
              <a:buNone/>
            </a:pPr>
            <a:r>
              <a:rPr lang="en-US" altLang="zh-CN"/>
              <a:t>	</a:t>
            </a:r>
            <a:r>
              <a:rPr lang="en-US" altLang="zh-CN">
                <a:solidFill>
                  <a:srgbClr val="00B0F0"/>
                </a:solidFill>
              </a:rPr>
              <a:t>taken branch</a:t>
            </a:r>
            <a:r>
              <a:rPr lang="en-US" altLang="zh-CN"/>
              <a:t>: changes PC to its target address;</a:t>
            </a:r>
          </a:p>
          <a:p>
            <a:pPr eaLnBrk="1" hangingPunct="1">
              <a:buFontTx/>
              <a:buNone/>
            </a:pPr>
            <a:r>
              <a:rPr lang="en-US" altLang="zh-CN"/>
              <a:t>	</a:t>
            </a:r>
            <a:r>
              <a:rPr lang="en-US" altLang="zh-CN">
                <a:solidFill>
                  <a:srgbClr val="00B0F0"/>
                </a:solidFill>
              </a:rPr>
              <a:t>untaken branch</a:t>
            </a:r>
            <a:r>
              <a:rPr lang="en-US" altLang="zh-CN"/>
              <a:t>: falls through</a:t>
            </a:r>
            <a:r>
              <a:rPr lang="zh-CN" altLang="en-US"/>
              <a:t> </a:t>
            </a:r>
            <a:r>
              <a:rPr lang="en-US" altLang="zh-CN"/>
              <a:t>to PC+4;</a:t>
            </a:r>
          </a:p>
          <a:p>
            <a:pPr eaLnBrk="1" hangingPunct="1">
              <a:buFontTx/>
              <a:buNone/>
            </a:pPr>
            <a:endParaRPr lang="en-US" altLang="zh-CN"/>
          </a:p>
          <a:p>
            <a:pPr eaLnBrk="1" hangingPunct="1">
              <a:buFontTx/>
              <a:buNone/>
            </a:pPr>
            <a:r>
              <a:rPr lang="en-US" altLang="zh-CN"/>
              <a:t>	PC is not changed till the end of ID;</a:t>
            </a:r>
            <a:endParaRPr lang="en-US" altLang="zh-CN" b="1"/>
          </a:p>
        </p:txBody>
      </p:sp>
      <p:pic>
        <p:nvPicPr>
          <p:cNvPr id="254979" name="Picture 11" descr="figa5">
            <a:extLst>
              <a:ext uri="{FF2B5EF4-FFF2-40B4-BE49-F238E27FC236}">
                <a16:creationId xmlns:a16="http://schemas.microsoft.com/office/drawing/2014/main" id="{8108A4A5-4A0C-A648-A968-BBEB4FDCB40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26088" y="1752600"/>
            <a:ext cx="3617912"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a:extLst>
              <a:ext uri="{FF2B5EF4-FFF2-40B4-BE49-F238E27FC236}">
                <a16:creationId xmlns:a16="http://schemas.microsoft.com/office/drawing/2014/main" id="{F362CA43-6347-9E4F-86D2-4AEF65AED96F}"/>
              </a:ext>
            </a:extLst>
          </p:cNvPr>
          <p:cNvSpPr/>
          <p:nvPr/>
        </p:nvSpPr>
        <p:spPr bwMode="auto">
          <a:xfrm>
            <a:off x="5334000" y="2667000"/>
            <a:ext cx="3810000" cy="228600"/>
          </a:xfrm>
          <a:prstGeom prst="rect">
            <a:avLst/>
          </a:prstGeom>
          <a:solidFill>
            <a:schemeClr val="accent3"/>
          </a:solidFill>
          <a:ln w="9525" cap="flat" cmpd="sng" algn="ctr">
            <a:solidFill>
              <a:schemeClr val="accent3"/>
            </a:solidFill>
            <a:prstDash val="solid"/>
            <a:round/>
            <a:headEnd type="none" w="med" len="med"/>
            <a:tailEnd type="none" w="med" len="med"/>
          </a:ln>
          <a:effec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Arial" charset="0"/>
              <a:ea typeface="宋体" panose="02010600030101010101" pitchFamily="2" charset="-122"/>
              <a:cs typeface="+mn-cs"/>
            </a:endParaRPr>
          </a:p>
        </p:txBody>
      </p:sp>
      <p:sp>
        <p:nvSpPr>
          <p:cNvPr id="254981" name="AutoShape 13">
            <a:extLst>
              <a:ext uri="{FF2B5EF4-FFF2-40B4-BE49-F238E27FC236}">
                <a16:creationId xmlns:a16="http://schemas.microsoft.com/office/drawing/2014/main" id="{916866D8-ED73-384B-9284-BE1078BC115B}"/>
              </a:ext>
            </a:extLst>
          </p:cNvPr>
          <p:cNvSpPr>
            <a:spLocks noChangeArrowheads="1"/>
          </p:cNvSpPr>
          <p:nvPr/>
        </p:nvSpPr>
        <p:spPr bwMode="auto">
          <a:xfrm>
            <a:off x="7239000" y="2057400"/>
            <a:ext cx="207963" cy="457200"/>
          </a:xfrm>
          <a:prstGeom prst="roundRect">
            <a:avLst>
              <a:gd name="adj" fmla="val 16667"/>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5" name="Rectangle 2">
            <a:extLst>
              <a:ext uri="{FF2B5EF4-FFF2-40B4-BE49-F238E27FC236}">
                <a16:creationId xmlns:a16="http://schemas.microsoft.com/office/drawing/2014/main" id="{3818C938-452B-0A4C-8963-3D8F9F2B66A3}"/>
              </a:ext>
            </a:extLst>
          </p:cNvPr>
          <p:cNvSpPr>
            <a:spLocks noGrp="1" noChangeArrowheads="1"/>
          </p:cNvSpPr>
          <p:nvPr>
            <p:ph type="title"/>
          </p:nvPr>
        </p:nvSpPr>
        <p:spPr/>
        <p:txBody>
          <a:bodyPr/>
          <a:lstStyle/>
          <a:p>
            <a:pPr eaLnBrk="1" hangingPunct="1"/>
            <a:r>
              <a:rPr lang="en-US" altLang="zh-CN"/>
              <a:t>Branch Hazard</a:t>
            </a:r>
          </a:p>
        </p:txBody>
      </p:sp>
      <p:sp>
        <p:nvSpPr>
          <p:cNvPr id="257026" name="Rectangle 3">
            <a:extLst>
              <a:ext uri="{FF2B5EF4-FFF2-40B4-BE49-F238E27FC236}">
                <a16:creationId xmlns:a16="http://schemas.microsoft.com/office/drawing/2014/main" id="{DB76B0F1-E3D1-AF40-A549-10B57A856210}"/>
              </a:ext>
            </a:extLst>
          </p:cNvPr>
          <p:cNvSpPr>
            <a:spLocks noGrp="1" noChangeArrowheads="1"/>
          </p:cNvSpPr>
          <p:nvPr>
            <p:ph type="body" idx="1"/>
          </p:nvPr>
        </p:nvSpPr>
        <p:spPr>
          <a:xfrm>
            <a:off x="457200" y="1600200"/>
            <a:ext cx="8229600" cy="5105400"/>
          </a:xfrm>
        </p:spPr>
        <p:txBody>
          <a:bodyPr/>
          <a:lstStyle/>
          <a:p>
            <a:pPr eaLnBrk="1" hangingPunct="1"/>
            <a:r>
              <a:rPr lang="en-US" altLang="zh-CN" b="1" dirty="0"/>
              <a:t>Redo IF</a:t>
            </a:r>
          </a:p>
          <a:p>
            <a:pPr eaLnBrk="1" hangingPunct="1"/>
            <a:endParaRPr lang="en-US" altLang="zh-CN" b="1" dirty="0"/>
          </a:p>
          <a:p>
            <a:pPr eaLnBrk="1" hangingPunct="1"/>
            <a:endParaRPr lang="en-US" altLang="zh-CN" b="1" dirty="0"/>
          </a:p>
          <a:p>
            <a:pPr eaLnBrk="1" hangingPunct="1"/>
            <a:endParaRPr lang="en-US" altLang="zh-CN" b="1" dirty="0"/>
          </a:p>
          <a:p>
            <a:pPr eaLnBrk="1" hangingPunct="1"/>
            <a:endParaRPr lang="en-US" altLang="zh-CN" b="1" dirty="0"/>
          </a:p>
          <a:p>
            <a:pPr eaLnBrk="1" hangingPunct="1"/>
            <a:endParaRPr lang="en-US" altLang="zh-CN" b="1" dirty="0"/>
          </a:p>
          <a:p>
            <a:pPr eaLnBrk="1" hangingPunct="1">
              <a:buFontTx/>
              <a:buNone/>
            </a:pPr>
            <a:r>
              <a:rPr lang="en-US" altLang="zh-CN" dirty="0"/>
              <a:t>	If the branch is untaken,</a:t>
            </a:r>
          </a:p>
          <a:p>
            <a:pPr eaLnBrk="1" hangingPunct="1">
              <a:buFontTx/>
              <a:buNone/>
            </a:pPr>
            <a:r>
              <a:rPr lang="en-US" altLang="zh-CN" dirty="0"/>
              <a:t>	the stall is unnecessary.</a:t>
            </a:r>
          </a:p>
        </p:txBody>
      </p:sp>
      <p:pic>
        <p:nvPicPr>
          <p:cNvPr id="257027" name="Picture 4" descr="figa11">
            <a:extLst>
              <a:ext uri="{FF2B5EF4-FFF2-40B4-BE49-F238E27FC236}">
                <a16:creationId xmlns:a16="http://schemas.microsoft.com/office/drawing/2014/main" id="{DF233F72-8C8B-1546-8101-4FF96A2D0B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14600"/>
            <a:ext cx="9144000" cy="165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7028" name="Text Box 5">
            <a:extLst>
              <a:ext uri="{FF2B5EF4-FFF2-40B4-BE49-F238E27FC236}">
                <a16:creationId xmlns:a16="http://schemas.microsoft.com/office/drawing/2014/main" id="{CD35534D-95ED-EE40-9F6C-25CECF3CC50C}"/>
              </a:ext>
            </a:extLst>
          </p:cNvPr>
          <p:cNvSpPr txBox="1">
            <a:spLocks noChangeArrowheads="1"/>
          </p:cNvSpPr>
          <p:nvPr/>
        </p:nvSpPr>
        <p:spPr bwMode="auto">
          <a:xfrm>
            <a:off x="3657600" y="4267200"/>
            <a:ext cx="3581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50000"/>
              </a:spcBef>
              <a:spcAft>
                <a:spcPct val="0"/>
              </a:spcAft>
              <a:buClrTx/>
              <a:buSzTx/>
              <a:buFontTx/>
              <a:buNone/>
              <a:tabLst/>
              <a:defRPr/>
            </a:pPr>
            <a:r>
              <a:rPr kumimoji="0" lang="en-US" altLang="zh-CN" sz="2800" b="0"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essentially a stall</a:t>
            </a:r>
          </a:p>
        </p:txBody>
      </p:sp>
      <p:sp>
        <p:nvSpPr>
          <p:cNvPr id="257029" name="Line 7">
            <a:extLst>
              <a:ext uri="{FF2B5EF4-FFF2-40B4-BE49-F238E27FC236}">
                <a16:creationId xmlns:a16="http://schemas.microsoft.com/office/drawing/2014/main" id="{167BB004-73CB-BF4D-A0C2-74BD71979CE6}"/>
              </a:ext>
            </a:extLst>
          </p:cNvPr>
          <p:cNvSpPr>
            <a:spLocks noChangeShapeType="1"/>
          </p:cNvSpPr>
          <p:nvPr/>
        </p:nvSpPr>
        <p:spPr bwMode="auto">
          <a:xfrm flipV="1">
            <a:off x="6858000" y="3886200"/>
            <a:ext cx="0" cy="533400"/>
          </a:xfrm>
          <a:prstGeom prst="line">
            <a:avLst/>
          </a:prstGeom>
          <a:noFill/>
          <a:ln w="762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3" name="Rectangle 2">
            <a:extLst>
              <a:ext uri="{FF2B5EF4-FFF2-40B4-BE49-F238E27FC236}">
                <a16:creationId xmlns:a16="http://schemas.microsoft.com/office/drawing/2014/main" id="{F156F634-6B47-1947-9B04-636F999A2C6F}"/>
              </a:ext>
            </a:extLst>
          </p:cNvPr>
          <p:cNvSpPr>
            <a:spLocks noGrp="1" noChangeArrowheads="1"/>
          </p:cNvSpPr>
          <p:nvPr>
            <p:ph type="title"/>
          </p:nvPr>
        </p:nvSpPr>
        <p:spPr/>
        <p:txBody>
          <a:bodyPr/>
          <a:lstStyle/>
          <a:p>
            <a:pPr eaLnBrk="1" hangingPunct="1"/>
            <a:r>
              <a:rPr lang="en-US" altLang="zh-CN"/>
              <a:t>Branch Hazard</a:t>
            </a:r>
          </a:p>
        </p:txBody>
      </p:sp>
      <p:sp>
        <p:nvSpPr>
          <p:cNvPr id="259074" name="Rectangle 3">
            <a:extLst>
              <a:ext uri="{FF2B5EF4-FFF2-40B4-BE49-F238E27FC236}">
                <a16:creationId xmlns:a16="http://schemas.microsoft.com/office/drawing/2014/main" id="{3E485188-1A5B-5146-922C-A8F11152F0CC}"/>
              </a:ext>
            </a:extLst>
          </p:cNvPr>
          <p:cNvSpPr>
            <a:spLocks noGrp="1" noChangeArrowheads="1"/>
          </p:cNvSpPr>
          <p:nvPr>
            <p:ph type="body" idx="1"/>
          </p:nvPr>
        </p:nvSpPr>
        <p:spPr>
          <a:xfrm>
            <a:off x="457200" y="1600200"/>
            <a:ext cx="8229600" cy="5105400"/>
          </a:xfrm>
        </p:spPr>
        <p:txBody>
          <a:bodyPr/>
          <a:lstStyle/>
          <a:p>
            <a:pPr eaLnBrk="1" hangingPunct="1"/>
            <a:r>
              <a:rPr lang="en-US" altLang="zh-CN" b="1"/>
              <a:t>Redo IF</a:t>
            </a:r>
          </a:p>
          <a:p>
            <a:pPr eaLnBrk="1" hangingPunct="1"/>
            <a:endParaRPr lang="en-US" altLang="zh-CN" b="1"/>
          </a:p>
          <a:p>
            <a:pPr eaLnBrk="1" hangingPunct="1"/>
            <a:endParaRPr lang="en-US" altLang="zh-CN" b="1"/>
          </a:p>
          <a:p>
            <a:pPr eaLnBrk="1" hangingPunct="1"/>
            <a:endParaRPr lang="en-US" altLang="zh-CN" b="1"/>
          </a:p>
          <a:p>
            <a:pPr eaLnBrk="1" hangingPunct="1"/>
            <a:endParaRPr lang="en-US" altLang="zh-CN" b="1"/>
          </a:p>
          <a:p>
            <a:pPr eaLnBrk="1" hangingPunct="1"/>
            <a:endParaRPr lang="en-US" altLang="zh-CN" b="1"/>
          </a:p>
          <a:p>
            <a:pPr eaLnBrk="1" hangingPunct="1">
              <a:buFontTx/>
              <a:buNone/>
            </a:pPr>
            <a:r>
              <a:rPr lang="en-US" altLang="zh-CN"/>
              <a:t>	If the branch is untaken,</a:t>
            </a:r>
          </a:p>
          <a:p>
            <a:pPr eaLnBrk="1" hangingPunct="1">
              <a:buFontTx/>
              <a:buNone/>
            </a:pPr>
            <a:r>
              <a:rPr lang="en-US" altLang="zh-CN"/>
              <a:t>	the stall is unnecessary.</a:t>
            </a:r>
            <a:endParaRPr lang="en-US" altLang="zh-CN" sz="2000"/>
          </a:p>
          <a:p>
            <a:pPr eaLnBrk="1" hangingPunct="1">
              <a:buFontTx/>
              <a:buNone/>
            </a:pPr>
            <a:r>
              <a:rPr lang="en-US" altLang="zh-CN" sz="2000"/>
              <a:t>  	</a:t>
            </a:r>
            <a:r>
              <a:rPr lang="en-US" altLang="zh-CN" sz="2000">
                <a:solidFill>
                  <a:srgbClr val="00B0F0"/>
                </a:solidFill>
              </a:rPr>
              <a:t>One stall cycle per branch leads to a 10%~30% perf loss.</a:t>
            </a:r>
          </a:p>
          <a:p>
            <a:pPr eaLnBrk="1" hangingPunct="1">
              <a:buFontTx/>
              <a:buNone/>
            </a:pPr>
            <a:r>
              <a:rPr lang="en-US" altLang="zh-CN"/>
              <a:t>	</a:t>
            </a:r>
          </a:p>
          <a:p>
            <a:pPr eaLnBrk="1" hangingPunct="1">
              <a:buFontTx/>
              <a:buNone/>
            </a:pPr>
            <a:endParaRPr lang="en-US" altLang="zh-CN"/>
          </a:p>
        </p:txBody>
      </p:sp>
      <p:pic>
        <p:nvPicPr>
          <p:cNvPr id="259075" name="Picture 4" descr="figa11">
            <a:extLst>
              <a:ext uri="{FF2B5EF4-FFF2-40B4-BE49-F238E27FC236}">
                <a16:creationId xmlns:a16="http://schemas.microsoft.com/office/drawing/2014/main" id="{9E69C401-6093-C04C-9A41-FDD4AC6644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14600"/>
            <a:ext cx="9144000" cy="165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9076" name="Text Box 5">
            <a:extLst>
              <a:ext uri="{FF2B5EF4-FFF2-40B4-BE49-F238E27FC236}">
                <a16:creationId xmlns:a16="http://schemas.microsoft.com/office/drawing/2014/main" id="{9D7B9B09-144F-8144-9266-83C92E3927FF}"/>
              </a:ext>
            </a:extLst>
          </p:cNvPr>
          <p:cNvSpPr txBox="1">
            <a:spLocks noChangeArrowheads="1"/>
          </p:cNvSpPr>
          <p:nvPr/>
        </p:nvSpPr>
        <p:spPr bwMode="auto">
          <a:xfrm>
            <a:off x="3657600" y="4267200"/>
            <a:ext cx="3581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50000"/>
              </a:spcBef>
              <a:spcAft>
                <a:spcPct val="0"/>
              </a:spcAft>
              <a:buClrTx/>
              <a:buSzTx/>
              <a:buFontTx/>
              <a:buNone/>
              <a:tabLst/>
              <a:defRPr/>
            </a:pPr>
            <a:r>
              <a:rPr kumimoji="0" lang="en-US" altLang="zh-CN" sz="2800" b="0"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essentially a stall</a:t>
            </a:r>
          </a:p>
        </p:txBody>
      </p:sp>
      <p:sp>
        <p:nvSpPr>
          <p:cNvPr id="259077" name="Line 7">
            <a:extLst>
              <a:ext uri="{FF2B5EF4-FFF2-40B4-BE49-F238E27FC236}">
                <a16:creationId xmlns:a16="http://schemas.microsoft.com/office/drawing/2014/main" id="{43CE6A9C-EBDD-804B-AD93-D6249C28AEDB}"/>
              </a:ext>
            </a:extLst>
          </p:cNvPr>
          <p:cNvSpPr>
            <a:spLocks noChangeShapeType="1"/>
          </p:cNvSpPr>
          <p:nvPr/>
        </p:nvSpPr>
        <p:spPr bwMode="auto">
          <a:xfrm flipV="1">
            <a:off x="6858000" y="3886200"/>
            <a:ext cx="0" cy="533400"/>
          </a:xfrm>
          <a:prstGeom prst="line">
            <a:avLst/>
          </a:prstGeom>
          <a:noFill/>
          <a:ln w="762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1" name="Rectangle 3">
            <a:extLst>
              <a:ext uri="{FF2B5EF4-FFF2-40B4-BE49-F238E27FC236}">
                <a16:creationId xmlns:a16="http://schemas.microsoft.com/office/drawing/2014/main" id="{E69FFB44-6465-B643-9A8B-ED6085F463D3}"/>
              </a:ext>
            </a:extLst>
          </p:cNvPr>
          <p:cNvSpPr>
            <a:spLocks noGrp="1" noChangeArrowheads="1"/>
          </p:cNvSpPr>
          <p:nvPr>
            <p:ph type="body" idx="1"/>
          </p:nvPr>
        </p:nvSpPr>
        <p:spPr>
          <a:xfrm>
            <a:off x="457200" y="1600200"/>
            <a:ext cx="8686800" cy="5105400"/>
          </a:xfrm>
        </p:spPr>
        <p:txBody>
          <a:bodyPr/>
          <a:lstStyle/>
          <a:p>
            <a:pPr eaLnBrk="1" hangingPunct="1">
              <a:buFontTx/>
              <a:buNone/>
            </a:pPr>
            <a:r>
              <a:rPr lang="en-US" altLang="zh-CN" b="1"/>
              <a:t>4</a:t>
            </a:r>
            <a:r>
              <a:rPr lang="en-US" altLang="zh-CN"/>
              <a:t> simple compile time schemes – </a:t>
            </a:r>
            <a:r>
              <a:rPr lang="en-US" altLang="zh-CN" b="1"/>
              <a:t>1</a:t>
            </a:r>
          </a:p>
          <a:p>
            <a:pPr eaLnBrk="1" hangingPunct="1"/>
            <a:r>
              <a:rPr lang="en-US" altLang="zh-CN" b="1"/>
              <a:t>Freeze or flush the pipeline</a:t>
            </a:r>
          </a:p>
          <a:p>
            <a:pPr eaLnBrk="1" hangingPunct="1">
              <a:buFontTx/>
              <a:buNone/>
            </a:pPr>
            <a:r>
              <a:rPr lang="en-US" altLang="zh-CN" b="1"/>
              <a:t>	</a:t>
            </a:r>
            <a:r>
              <a:rPr lang="en-US" altLang="zh-CN"/>
              <a:t>hold or delete any instructions after the branch till the branch dst is known;</a:t>
            </a:r>
          </a:p>
          <a:p>
            <a:pPr eaLnBrk="1" hangingPunct="1">
              <a:buFontTx/>
              <a:buNone/>
            </a:pPr>
            <a:endParaRPr lang="en-US" altLang="zh-CN" b="1"/>
          </a:p>
          <a:p>
            <a:pPr eaLnBrk="1" hangingPunct="1">
              <a:buFontTx/>
              <a:buNone/>
            </a:pPr>
            <a:r>
              <a:rPr lang="en-US" altLang="zh-CN" b="1"/>
              <a:t>	</a:t>
            </a:r>
          </a:p>
          <a:p>
            <a:pPr eaLnBrk="1" hangingPunct="1">
              <a:buFontTx/>
              <a:buNone/>
            </a:pPr>
            <a:endParaRPr lang="en-US" altLang="zh-CN" b="1"/>
          </a:p>
        </p:txBody>
      </p:sp>
      <p:pic>
        <p:nvPicPr>
          <p:cNvPr id="261122" name="Picture 7" descr="figa11">
            <a:extLst>
              <a:ext uri="{FF2B5EF4-FFF2-40B4-BE49-F238E27FC236}">
                <a16:creationId xmlns:a16="http://schemas.microsoft.com/office/drawing/2014/main" id="{50122DBF-6E3A-5048-94F7-58AB40F283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953000"/>
            <a:ext cx="9144000" cy="165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1123" name="Rectangle 2">
            <a:extLst>
              <a:ext uri="{FF2B5EF4-FFF2-40B4-BE49-F238E27FC236}">
                <a16:creationId xmlns:a16="http://schemas.microsoft.com/office/drawing/2014/main" id="{CF6F6E24-A578-E045-BC91-8021083D4DC8}"/>
              </a:ext>
            </a:extLst>
          </p:cNvPr>
          <p:cNvSpPr>
            <a:spLocks noGrp="1" noChangeArrowheads="1"/>
          </p:cNvSpPr>
          <p:nvPr>
            <p:ph type="title"/>
          </p:nvPr>
        </p:nvSpPr>
        <p:spPr/>
        <p:txBody>
          <a:bodyPr/>
          <a:lstStyle/>
          <a:p>
            <a:pPr eaLnBrk="1" hangingPunct="1"/>
            <a:r>
              <a:rPr lang="en-US" altLang="zh-CN"/>
              <a:t>Branch Hazard: Solutions</a:t>
            </a:r>
          </a:p>
        </p:txBody>
      </p:sp>
      <p:sp>
        <p:nvSpPr>
          <p:cNvPr id="261124" name="Text Box 5">
            <a:extLst>
              <a:ext uri="{FF2B5EF4-FFF2-40B4-BE49-F238E27FC236}">
                <a16:creationId xmlns:a16="http://schemas.microsoft.com/office/drawing/2014/main" id="{30E9A8BC-3960-9643-BE22-099D124F8729}"/>
              </a:ext>
            </a:extLst>
          </p:cNvPr>
          <p:cNvSpPr txBox="1">
            <a:spLocks noChangeArrowheads="1"/>
          </p:cNvSpPr>
          <p:nvPr/>
        </p:nvSpPr>
        <p:spPr bwMode="auto">
          <a:xfrm>
            <a:off x="5943600" y="5943600"/>
            <a:ext cx="1295400" cy="5191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50000"/>
              </a:spcBef>
              <a:spcAft>
                <a:spcPct val="0"/>
              </a:spcAft>
              <a:buClrTx/>
              <a:buSzTx/>
              <a:buFontTx/>
              <a:buNone/>
              <a:tabLst/>
              <a:defRPr/>
            </a:pPr>
            <a:endParaRPr kumimoji="0" lang="zh-CN" altLang="zh-CN" sz="2800" b="0"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endParaRPr>
          </a:p>
        </p:txBody>
      </p:sp>
      <p:sp>
        <p:nvSpPr>
          <p:cNvPr id="261125" name="Line 8">
            <a:extLst>
              <a:ext uri="{FF2B5EF4-FFF2-40B4-BE49-F238E27FC236}">
                <a16:creationId xmlns:a16="http://schemas.microsoft.com/office/drawing/2014/main" id="{CC2D57D3-F43B-DA4A-AAD8-9C8D0B65ED4E}"/>
              </a:ext>
            </a:extLst>
          </p:cNvPr>
          <p:cNvSpPr>
            <a:spLocks noChangeShapeType="1"/>
          </p:cNvSpPr>
          <p:nvPr/>
        </p:nvSpPr>
        <p:spPr bwMode="auto">
          <a:xfrm flipH="1">
            <a:off x="6629400" y="6400800"/>
            <a:ext cx="2286000" cy="0"/>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69" name="Rectangle 3">
            <a:extLst>
              <a:ext uri="{FF2B5EF4-FFF2-40B4-BE49-F238E27FC236}">
                <a16:creationId xmlns:a16="http://schemas.microsoft.com/office/drawing/2014/main" id="{A06873BA-0CFB-2947-8D9E-4CBB455B7ABF}"/>
              </a:ext>
            </a:extLst>
          </p:cNvPr>
          <p:cNvSpPr>
            <a:spLocks noGrp="1" noChangeArrowheads="1"/>
          </p:cNvSpPr>
          <p:nvPr>
            <p:ph type="body" idx="1"/>
          </p:nvPr>
        </p:nvSpPr>
        <p:spPr>
          <a:xfrm>
            <a:off x="457200" y="1600200"/>
            <a:ext cx="8686800" cy="5105400"/>
          </a:xfrm>
        </p:spPr>
        <p:txBody>
          <a:bodyPr/>
          <a:lstStyle/>
          <a:p>
            <a:pPr eaLnBrk="1" hangingPunct="1">
              <a:buFontTx/>
              <a:buNone/>
            </a:pPr>
            <a:r>
              <a:rPr lang="en-US" altLang="zh-CN" b="1"/>
              <a:t>4</a:t>
            </a:r>
            <a:r>
              <a:rPr lang="en-US" altLang="zh-CN"/>
              <a:t> simple compile time schemes – </a:t>
            </a:r>
            <a:r>
              <a:rPr lang="en-US" altLang="zh-CN" b="1"/>
              <a:t>1</a:t>
            </a:r>
          </a:p>
          <a:p>
            <a:pPr eaLnBrk="1" hangingPunct="1"/>
            <a:r>
              <a:rPr lang="en-US" altLang="zh-CN" b="1"/>
              <a:t>Freeze or flush the pipeline</a:t>
            </a:r>
          </a:p>
          <a:p>
            <a:pPr eaLnBrk="1" hangingPunct="1">
              <a:buFontTx/>
              <a:buNone/>
            </a:pPr>
            <a:r>
              <a:rPr lang="en-US" altLang="zh-CN" b="1"/>
              <a:t>	</a:t>
            </a:r>
            <a:r>
              <a:rPr lang="en-US" altLang="zh-CN"/>
              <a:t>hold or delete any instructions after the branch till the branch dst is known;</a:t>
            </a:r>
          </a:p>
          <a:p>
            <a:pPr eaLnBrk="1" hangingPunct="1">
              <a:buFontTx/>
              <a:buNone/>
            </a:pPr>
            <a:r>
              <a:rPr lang="en-US" altLang="zh-CN" b="1"/>
              <a:t>	</a:t>
            </a:r>
            <a:r>
              <a:rPr lang="en-US" altLang="zh-CN">
                <a:solidFill>
                  <a:srgbClr val="00B0F0"/>
                </a:solidFill>
              </a:rPr>
              <a:t>fixed penalty regardless of branch effectiveness;</a:t>
            </a:r>
          </a:p>
          <a:p>
            <a:pPr eaLnBrk="1" hangingPunct="1">
              <a:buFontTx/>
              <a:buNone/>
            </a:pPr>
            <a:endParaRPr lang="en-US" altLang="zh-CN"/>
          </a:p>
          <a:p>
            <a:pPr eaLnBrk="1" hangingPunct="1">
              <a:buFontTx/>
              <a:buNone/>
            </a:pPr>
            <a:endParaRPr lang="en-US" altLang="zh-CN" b="1"/>
          </a:p>
          <a:p>
            <a:pPr eaLnBrk="1" hangingPunct="1">
              <a:buFontTx/>
              <a:buNone/>
            </a:pPr>
            <a:r>
              <a:rPr lang="en-US" altLang="zh-CN" b="1"/>
              <a:t>	</a:t>
            </a:r>
          </a:p>
          <a:p>
            <a:pPr eaLnBrk="1" hangingPunct="1">
              <a:buFontTx/>
              <a:buNone/>
            </a:pPr>
            <a:endParaRPr lang="en-US" altLang="zh-CN" b="1"/>
          </a:p>
        </p:txBody>
      </p:sp>
      <p:pic>
        <p:nvPicPr>
          <p:cNvPr id="263170" name="Picture 7" descr="figa11">
            <a:extLst>
              <a:ext uri="{FF2B5EF4-FFF2-40B4-BE49-F238E27FC236}">
                <a16:creationId xmlns:a16="http://schemas.microsoft.com/office/drawing/2014/main" id="{E7192DC7-B8B4-A449-BC9C-F2623874C9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953000"/>
            <a:ext cx="9144000" cy="165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3171" name="Rectangle 2">
            <a:extLst>
              <a:ext uri="{FF2B5EF4-FFF2-40B4-BE49-F238E27FC236}">
                <a16:creationId xmlns:a16="http://schemas.microsoft.com/office/drawing/2014/main" id="{F15A3C93-15C5-F94E-BBC3-B99E3895811F}"/>
              </a:ext>
            </a:extLst>
          </p:cNvPr>
          <p:cNvSpPr>
            <a:spLocks noGrp="1" noChangeArrowheads="1"/>
          </p:cNvSpPr>
          <p:nvPr>
            <p:ph type="title"/>
          </p:nvPr>
        </p:nvSpPr>
        <p:spPr/>
        <p:txBody>
          <a:bodyPr/>
          <a:lstStyle/>
          <a:p>
            <a:pPr eaLnBrk="1" hangingPunct="1"/>
            <a:r>
              <a:rPr lang="en-US" altLang="zh-CN"/>
              <a:t>Branch Hazard: Solutions</a:t>
            </a:r>
          </a:p>
        </p:txBody>
      </p:sp>
      <p:sp>
        <p:nvSpPr>
          <p:cNvPr id="263172" name="Text Box 5">
            <a:extLst>
              <a:ext uri="{FF2B5EF4-FFF2-40B4-BE49-F238E27FC236}">
                <a16:creationId xmlns:a16="http://schemas.microsoft.com/office/drawing/2014/main" id="{B2E9D71E-4FC6-3443-B92C-4EE7B83C7606}"/>
              </a:ext>
            </a:extLst>
          </p:cNvPr>
          <p:cNvSpPr txBox="1">
            <a:spLocks noChangeArrowheads="1"/>
          </p:cNvSpPr>
          <p:nvPr/>
        </p:nvSpPr>
        <p:spPr bwMode="auto">
          <a:xfrm>
            <a:off x="5943600" y="5943600"/>
            <a:ext cx="1295400" cy="5191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50000"/>
              </a:spcBef>
              <a:spcAft>
                <a:spcPct val="0"/>
              </a:spcAft>
              <a:buClrTx/>
              <a:buSzTx/>
              <a:buFontTx/>
              <a:buNone/>
              <a:tabLst/>
              <a:defRPr/>
            </a:pPr>
            <a:endParaRPr kumimoji="0" lang="zh-CN" altLang="zh-CN" sz="2800" b="0"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endParaRPr>
          </a:p>
        </p:txBody>
      </p:sp>
      <p:sp>
        <p:nvSpPr>
          <p:cNvPr id="263173" name="Line 8">
            <a:extLst>
              <a:ext uri="{FF2B5EF4-FFF2-40B4-BE49-F238E27FC236}">
                <a16:creationId xmlns:a16="http://schemas.microsoft.com/office/drawing/2014/main" id="{79E1493C-EB1A-D840-995B-269EFD06678A}"/>
              </a:ext>
            </a:extLst>
          </p:cNvPr>
          <p:cNvSpPr>
            <a:spLocks noChangeShapeType="1"/>
          </p:cNvSpPr>
          <p:nvPr/>
        </p:nvSpPr>
        <p:spPr bwMode="auto">
          <a:xfrm flipH="1">
            <a:off x="6629400" y="6400800"/>
            <a:ext cx="2286000" cy="0"/>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7" name="Rectangle 3">
            <a:extLst>
              <a:ext uri="{FF2B5EF4-FFF2-40B4-BE49-F238E27FC236}">
                <a16:creationId xmlns:a16="http://schemas.microsoft.com/office/drawing/2014/main" id="{C5FF454E-AF6B-E344-B337-1FA1D37152F0}"/>
              </a:ext>
            </a:extLst>
          </p:cNvPr>
          <p:cNvSpPr>
            <a:spLocks noGrp="1" noChangeArrowheads="1"/>
          </p:cNvSpPr>
          <p:nvPr>
            <p:ph type="title"/>
          </p:nvPr>
        </p:nvSpPr>
        <p:spPr/>
        <p:txBody>
          <a:bodyPr/>
          <a:lstStyle/>
          <a:p>
            <a:pPr eaLnBrk="1" hangingPunct="1"/>
            <a:r>
              <a:rPr lang="en-US" altLang="zh-CN"/>
              <a:t>Branch Hazard: Solutions</a:t>
            </a:r>
          </a:p>
        </p:txBody>
      </p:sp>
      <p:sp>
        <p:nvSpPr>
          <p:cNvPr id="265218" name="Rectangle 4">
            <a:extLst>
              <a:ext uri="{FF2B5EF4-FFF2-40B4-BE49-F238E27FC236}">
                <a16:creationId xmlns:a16="http://schemas.microsoft.com/office/drawing/2014/main" id="{0CCEBFAD-06DA-B646-88AA-EC357BA23D49}"/>
              </a:ext>
            </a:extLst>
          </p:cNvPr>
          <p:cNvSpPr>
            <a:spLocks noGrp="1" noChangeArrowheads="1"/>
          </p:cNvSpPr>
          <p:nvPr>
            <p:ph type="body" idx="1"/>
          </p:nvPr>
        </p:nvSpPr>
        <p:spPr>
          <a:xfrm>
            <a:off x="457200" y="1600200"/>
            <a:ext cx="8686800" cy="5105400"/>
          </a:xfrm>
        </p:spPr>
        <p:txBody>
          <a:bodyPr/>
          <a:lstStyle/>
          <a:p>
            <a:pPr eaLnBrk="1" hangingPunct="1">
              <a:buFontTx/>
              <a:buNone/>
            </a:pPr>
            <a:r>
              <a:rPr lang="en-US" altLang="zh-CN" b="1" dirty="0"/>
              <a:t>4</a:t>
            </a:r>
            <a:r>
              <a:rPr lang="en-US" altLang="zh-CN" dirty="0"/>
              <a:t> simple compile time schemes – </a:t>
            </a:r>
            <a:r>
              <a:rPr lang="en-US" altLang="zh-CN" b="1" dirty="0"/>
              <a:t>2</a:t>
            </a:r>
          </a:p>
          <a:p>
            <a:pPr eaLnBrk="1" hangingPunct="1"/>
            <a:r>
              <a:rPr lang="en-US" altLang="zh-CN" b="1" dirty="0"/>
              <a:t>Predicted-untaken / not-taken</a:t>
            </a:r>
          </a:p>
          <a:p>
            <a:pPr eaLnBrk="1" hangingPunct="1">
              <a:buFontTx/>
              <a:buNone/>
            </a:pPr>
            <a:r>
              <a:rPr lang="en-US" altLang="zh-CN" b="1" dirty="0"/>
              <a:t>	</a:t>
            </a:r>
            <a:r>
              <a:rPr lang="en-US" altLang="zh-CN" dirty="0"/>
              <a:t>simply treat every branch as untaken;</a:t>
            </a:r>
          </a:p>
          <a:p>
            <a:pPr eaLnBrk="1" hangingPunct="1">
              <a:buFontTx/>
              <a:buNone/>
            </a:pPr>
            <a:endParaRPr lang="en-US" altLang="zh-CN" b="1" dirty="0"/>
          </a:p>
          <a:p>
            <a:pPr eaLnBrk="1" hangingPunct="1">
              <a:buFontTx/>
              <a:buNone/>
            </a:pPr>
            <a:r>
              <a:rPr lang="en-US" altLang="zh-CN" b="1" dirty="0"/>
              <a:t>	</a:t>
            </a:r>
          </a:p>
        </p:txBody>
      </p:sp>
      <p:pic>
        <p:nvPicPr>
          <p:cNvPr id="265219" name="Picture 7" descr="figa121">
            <a:extLst>
              <a:ext uri="{FF2B5EF4-FFF2-40B4-BE49-F238E27FC236}">
                <a16:creationId xmlns:a16="http://schemas.microsoft.com/office/drawing/2014/main" id="{63A351CF-40B8-5F47-B656-CF7735FCD0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245100"/>
            <a:ext cx="9144000" cy="161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5220" name="Line 8">
            <a:extLst>
              <a:ext uri="{FF2B5EF4-FFF2-40B4-BE49-F238E27FC236}">
                <a16:creationId xmlns:a16="http://schemas.microsoft.com/office/drawing/2014/main" id="{CC479C73-B63A-9F49-8240-242A8D7351AA}"/>
              </a:ext>
            </a:extLst>
          </p:cNvPr>
          <p:cNvSpPr>
            <a:spLocks noChangeShapeType="1"/>
          </p:cNvSpPr>
          <p:nvPr/>
        </p:nvSpPr>
        <p:spPr bwMode="auto">
          <a:xfrm>
            <a:off x="0" y="5943600"/>
            <a:ext cx="6934200" cy="0"/>
          </a:xfrm>
          <a:prstGeom prst="line">
            <a:avLst/>
          </a:prstGeom>
          <a:noFill/>
          <a:ln w="76200">
            <a:solidFill>
              <a:srgbClr val="00CC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5" name="Rectangle 3">
            <a:extLst>
              <a:ext uri="{FF2B5EF4-FFF2-40B4-BE49-F238E27FC236}">
                <a16:creationId xmlns:a16="http://schemas.microsoft.com/office/drawing/2014/main" id="{CFD1CEC9-204C-424D-869A-B2D0EE17C991}"/>
              </a:ext>
            </a:extLst>
          </p:cNvPr>
          <p:cNvSpPr>
            <a:spLocks noGrp="1" noChangeArrowheads="1"/>
          </p:cNvSpPr>
          <p:nvPr>
            <p:ph type="title"/>
          </p:nvPr>
        </p:nvSpPr>
        <p:spPr/>
        <p:txBody>
          <a:bodyPr/>
          <a:lstStyle/>
          <a:p>
            <a:pPr eaLnBrk="1" hangingPunct="1"/>
            <a:r>
              <a:rPr lang="en-US" altLang="zh-CN"/>
              <a:t>Branch Hazard: Solutions</a:t>
            </a:r>
          </a:p>
        </p:txBody>
      </p:sp>
      <p:sp>
        <p:nvSpPr>
          <p:cNvPr id="267266" name="Rectangle 4">
            <a:extLst>
              <a:ext uri="{FF2B5EF4-FFF2-40B4-BE49-F238E27FC236}">
                <a16:creationId xmlns:a16="http://schemas.microsoft.com/office/drawing/2014/main" id="{1765F811-21F5-F440-B87D-38A9FC423832}"/>
              </a:ext>
            </a:extLst>
          </p:cNvPr>
          <p:cNvSpPr>
            <a:spLocks noGrp="1" noChangeArrowheads="1"/>
          </p:cNvSpPr>
          <p:nvPr>
            <p:ph type="body" idx="1"/>
          </p:nvPr>
        </p:nvSpPr>
        <p:spPr>
          <a:xfrm>
            <a:off x="457200" y="1600200"/>
            <a:ext cx="8686800" cy="5105400"/>
          </a:xfrm>
        </p:spPr>
        <p:txBody>
          <a:bodyPr/>
          <a:lstStyle/>
          <a:p>
            <a:pPr eaLnBrk="1" hangingPunct="1">
              <a:buFontTx/>
              <a:buNone/>
            </a:pPr>
            <a:r>
              <a:rPr lang="en-US" altLang="zh-CN" b="1" dirty="0"/>
              <a:t>4</a:t>
            </a:r>
            <a:r>
              <a:rPr lang="en-US" altLang="zh-CN" dirty="0"/>
              <a:t> simple compile time schemes – </a:t>
            </a:r>
            <a:r>
              <a:rPr lang="en-US" altLang="zh-CN" b="1" dirty="0"/>
              <a:t>2</a:t>
            </a:r>
          </a:p>
          <a:p>
            <a:pPr eaLnBrk="1" hangingPunct="1"/>
            <a:r>
              <a:rPr lang="en-US" altLang="zh-CN" b="1" dirty="0"/>
              <a:t>Predicted-untaken / not-taken</a:t>
            </a:r>
          </a:p>
          <a:p>
            <a:pPr eaLnBrk="1" hangingPunct="1">
              <a:buFontTx/>
              <a:buNone/>
            </a:pPr>
            <a:r>
              <a:rPr lang="en-US" altLang="zh-CN" b="1" dirty="0"/>
              <a:t>	</a:t>
            </a:r>
            <a:r>
              <a:rPr lang="en-US" altLang="zh-CN" dirty="0"/>
              <a:t>simply treat every branch as untaken;</a:t>
            </a:r>
          </a:p>
          <a:p>
            <a:pPr eaLnBrk="1" hangingPunct="1">
              <a:buFontTx/>
              <a:buNone/>
            </a:pPr>
            <a:endParaRPr lang="en-US" altLang="zh-CN" b="1" dirty="0"/>
          </a:p>
          <a:p>
            <a:pPr eaLnBrk="1" hangingPunct="1">
              <a:buFontTx/>
              <a:buNone/>
            </a:pPr>
            <a:r>
              <a:rPr lang="en-US" altLang="zh-CN" b="1" dirty="0"/>
              <a:t>	</a:t>
            </a:r>
            <a:r>
              <a:rPr lang="en-US" altLang="zh-CN" dirty="0">
                <a:solidFill>
                  <a:srgbClr val="00B0F0"/>
                </a:solidFill>
              </a:rPr>
              <a:t>when the branch is untaken,</a:t>
            </a:r>
          </a:p>
          <a:p>
            <a:pPr eaLnBrk="1" hangingPunct="1">
              <a:buFontTx/>
              <a:buNone/>
            </a:pPr>
            <a:r>
              <a:rPr lang="en-US" altLang="zh-CN" dirty="0">
                <a:solidFill>
                  <a:srgbClr val="00B0F0"/>
                </a:solidFill>
              </a:rPr>
              <a:t>	pipelining as if no hazard.</a:t>
            </a:r>
            <a:endParaRPr lang="en-US" altLang="zh-CN" b="1" dirty="0">
              <a:solidFill>
                <a:srgbClr val="00B0F0"/>
              </a:solidFill>
            </a:endParaRPr>
          </a:p>
        </p:txBody>
      </p:sp>
      <p:pic>
        <p:nvPicPr>
          <p:cNvPr id="267267" name="Picture 7" descr="figa121">
            <a:extLst>
              <a:ext uri="{FF2B5EF4-FFF2-40B4-BE49-F238E27FC236}">
                <a16:creationId xmlns:a16="http://schemas.microsoft.com/office/drawing/2014/main" id="{3F89BEFD-6773-494C-A554-52BF2034EC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245100"/>
            <a:ext cx="9144000" cy="161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7268" name="Line 8">
            <a:extLst>
              <a:ext uri="{FF2B5EF4-FFF2-40B4-BE49-F238E27FC236}">
                <a16:creationId xmlns:a16="http://schemas.microsoft.com/office/drawing/2014/main" id="{C9A8EFA9-B290-3C41-96BC-E2DAC0720E3F}"/>
              </a:ext>
            </a:extLst>
          </p:cNvPr>
          <p:cNvSpPr>
            <a:spLocks noChangeShapeType="1"/>
          </p:cNvSpPr>
          <p:nvPr/>
        </p:nvSpPr>
        <p:spPr bwMode="auto">
          <a:xfrm>
            <a:off x="0" y="5943600"/>
            <a:ext cx="6934200" cy="0"/>
          </a:xfrm>
          <a:prstGeom prst="line">
            <a:avLst/>
          </a:prstGeom>
          <a:noFill/>
          <a:ln w="76200">
            <a:solidFill>
              <a:srgbClr val="00CC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3" name="Rectangle 2">
            <a:extLst>
              <a:ext uri="{FF2B5EF4-FFF2-40B4-BE49-F238E27FC236}">
                <a16:creationId xmlns:a16="http://schemas.microsoft.com/office/drawing/2014/main" id="{FE427E68-7553-A742-901B-AB6748AA11B0}"/>
              </a:ext>
            </a:extLst>
          </p:cNvPr>
          <p:cNvSpPr>
            <a:spLocks noGrp="1" noChangeArrowheads="1"/>
          </p:cNvSpPr>
          <p:nvPr>
            <p:ph type="title"/>
          </p:nvPr>
        </p:nvSpPr>
        <p:spPr/>
        <p:txBody>
          <a:bodyPr/>
          <a:lstStyle/>
          <a:p>
            <a:pPr eaLnBrk="1" hangingPunct="1"/>
            <a:r>
              <a:rPr lang="en-US" altLang="zh-CN"/>
              <a:t>Branch Hazard: Solutions</a:t>
            </a:r>
          </a:p>
        </p:txBody>
      </p:sp>
      <p:sp>
        <p:nvSpPr>
          <p:cNvPr id="269314" name="Rectangle 3">
            <a:extLst>
              <a:ext uri="{FF2B5EF4-FFF2-40B4-BE49-F238E27FC236}">
                <a16:creationId xmlns:a16="http://schemas.microsoft.com/office/drawing/2014/main" id="{9E42C284-3B0F-D94C-90F1-B07B52359664}"/>
              </a:ext>
            </a:extLst>
          </p:cNvPr>
          <p:cNvSpPr>
            <a:spLocks noGrp="1" noChangeArrowheads="1"/>
          </p:cNvSpPr>
          <p:nvPr>
            <p:ph type="body" idx="1"/>
          </p:nvPr>
        </p:nvSpPr>
        <p:spPr>
          <a:xfrm>
            <a:off x="457200" y="1600200"/>
            <a:ext cx="8686800" cy="5105400"/>
          </a:xfrm>
        </p:spPr>
        <p:txBody>
          <a:bodyPr/>
          <a:lstStyle/>
          <a:p>
            <a:pPr eaLnBrk="1" hangingPunct="1">
              <a:buFontTx/>
              <a:buNone/>
            </a:pPr>
            <a:r>
              <a:rPr lang="en-US" altLang="zh-CN" b="1"/>
              <a:t>4</a:t>
            </a:r>
            <a:r>
              <a:rPr lang="en-US" altLang="zh-CN"/>
              <a:t> simple compile time schemes – </a:t>
            </a:r>
            <a:r>
              <a:rPr lang="en-US" altLang="zh-CN" b="1"/>
              <a:t>2</a:t>
            </a:r>
          </a:p>
          <a:p>
            <a:pPr eaLnBrk="1" hangingPunct="1"/>
            <a:r>
              <a:rPr lang="en-US" altLang="zh-CN" b="1"/>
              <a:t>Predicted-untaken</a:t>
            </a:r>
          </a:p>
          <a:p>
            <a:pPr eaLnBrk="1" hangingPunct="1">
              <a:buFontTx/>
              <a:buNone/>
            </a:pPr>
            <a:r>
              <a:rPr lang="en-US" altLang="zh-CN" b="1"/>
              <a:t>	</a:t>
            </a:r>
            <a:r>
              <a:rPr lang="en-US" altLang="zh-CN"/>
              <a:t>but if the branch is taken:</a:t>
            </a:r>
          </a:p>
          <a:p>
            <a:pPr eaLnBrk="1" hangingPunct="1">
              <a:buFontTx/>
              <a:buNone/>
            </a:pPr>
            <a:r>
              <a:rPr lang="en-US" altLang="zh-CN"/>
              <a:t>	turn fetched instr into a no-op (idle);</a:t>
            </a:r>
          </a:p>
          <a:p>
            <a:pPr eaLnBrk="1" hangingPunct="1">
              <a:buFontTx/>
              <a:buNone/>
            </a:pPr>
            <a:r>
              <a:rPr lang="en-US" altLang="zh-CN"/>
              <a:t>	restart the IF at the branch target addr</a:t>
            </a:r>
            <a:endParaRPr lang="en-US" altLang="zh-CN" b="1"/>
          </a:p>
          <a:p>
            <a:pPr eaLnBrk="1" hangingPunct="1">
              <a:buFontTx/>
              <a:buNone/>
            </a:pPr>
            <a:endParaRPr lang="en-US" altLang="zh-CN" b="1"/>
          </a:p>
        </p:txBody>
      </p:sp>
      <p:pic>
        <p:nvPicPr>
          <p:cNvPr id="269315" name="Picture 4" descr="figa122">
            <a:extLst>
              <a:ext uri="{FF2B5EF4-FFF2-40B4-BE49-F238E27FC236}">
                <a16:creationId xmlns:a16="http://schemas.microsoft.com/office/drawing/2014/main" id="{636EDCD7-A71F-8644-9568-2BDC3B233A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210175"/>
            <a:ext cx="9144000" cy="164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9316" name="Line 5">
            <a:extLst>
              <a:ext uri="{FF2B5EF4-FFF2-40B4-BE49-F238E27FC236}">
                <a16:creationId xmlns:a16="http://schemas.microsoft.com/office/drawing/2014/main" id="{55BAFE8E-B0F7-344D-909C-8DBE7B8537CB}"/>
              </a:ext>
            </a:extLst>
          </p:cNvPr>
          <p:cNvSpPr>
            <a:spLocks noChangeShapeType="1"/>
          </p:cNvSpPr>
          <p:nvPr/>
        </p:nvSpPr>
        <p:spPr bwMode="auto">
          <a:xfrm>
            <a:off x="0" y="5867400"/>
            <a:ext cx="6781800" cy="0"/>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1" name="Rectangle 2">
            <a:extLst>
              <a:ext uri="{FF2B5EF4-FFF2-40B4-BE49-F238E27FC236}">
                <a16:creationId xmlns:a16="http://schemas.microsoft.com/office/drawing/2014/main" id="{FD57ED75-ACA4-D948-9B72-CC053DCFE13B}"/>
              </a:ext>
            </a:extLst>
          </p:cNvPr>
          <p:cNvSpPr>
            <a:spLocks noGrp="1" noChangeArrowheads="1"/>
          </p:cNvSpPr>
          <p:nvPr>
            <p:ph type="title"/>
          </p:nvPr>
        </p:nvSpPr>
        <p:spPr/>
        <p:txBody>
          <a:bodyPr/>
          <a:lstStyle/>
          <a:p>
            <a:pPr eaLnBrk="1" hangingPunct="1"/>
            <a:r>
              <a:rPr lang="en-US" altLang="zh-CN"/>
              <a:t>Branch Hazard: Solutions</a:t>
            </a:r>
          </a:p>
        </p:txBody>
      </p:sp>
      <p:sp>
        <p:nvSpPr>
          <p:cNvPr id="271362" name="Rectangle 3">
            <a:extLst>
              <a:ext uri="{FF2B5EF4-FFF2-40B4-BE49-F238E27FC236}">
                <a16:creationId xmlns:a16="http://schemas.microsoft.com/office/drawing/2014/main" id="{A1C27A07-DBDA-3F4D-9BFC-17C617388967}"/>
              </a:ext>
            </a:extLst>
          </p:cNvPr>
          <p:cNvSpPr>
            <a:spLocks noGrp="1" noChangeArrowheads="1"/>
          </p:cNvSpPr>
          <p:nvPr>
            <p:ph type="body" idx="1"/>
          </p:nvPr>
        </p:nvSpPr>
        <p:spPr>
          <a:xfrm>
            <a:off x="457200" y="1600200"/>
            <a:ext cx="8686800" cy="5105400"/>
          </a:xfrm>
        </p:spPr>
        <p:txBody>
          <a:bodyPr/>
          <a:lstStyle/>
          <a:p>
            <a:pPr eaLnBrk="1" hangingPunct="1">
              <a:buFontTx/>
              <a:buNone/>
            </a:pPr>
            <a:r>
              <a:rPr lang="en-US" altLang="zh-CN" b="1" dirty="0"/>
              <a:t>4</a:t>
            </a:r>
            <a:r>
              <a:rPr lang="en-US" altLang="zh-CN" dirty="0"/>
              <a:t> simple compile time schemes – </a:t>
            </a:r>
            <a:r>
              <a:rPr lang="en-US" altLang="zh-CN" b="1" dirty="0"/>
              <a:t>3</a:t>
            </a:r>
          </a:p>
          <a:p>
            <a:pPr eaLnBrk="1" hangingPunct="1"/>
            <a:r>
              <a:rPr lang="en-US" altLang="zh-CN" b="1" dirty="0"/>
              <a:t>Predicted-taken</a:t>
            </a:r>
          </a:p>
          <a:p>
            <a:pPr eaLnBrk="1" hangingPunct="1">
              <a:buFontTx/>
              <a:buNone/>
            </a:pPr>
            <a:r>
              <a:rPr lang="en-US" altLang="zh-CN" b="1" dirty="0"/>
              <a:t>	</a:t>
            </a:r>
            <a:r>
              <a:rPr lang="en-US" altLang="zh-CN" dirty="0"/>
              <a:t>simply treat every branch as taken;</a:t>
            </a:r>
          </a:p>
          <a:p>
            <a:pPr eaLnBrk="1" hangingPunct="1">
              <a:buFontTx/>
              <a:buNone/>
            </a:pPr>
            <a:endParaRPr lang="en-US" altLang="zh-CN" dirty="0"/>
          </a:p>
          <a:p>
            <a:pPr eaLnBrk="1" hangingPunct="1">
              <a:buFontTx/>
              <a:buNone/>
            </a:pPr>
            <a:r>
              <a:rPr lang="en-US" altLang="zh-CN" dirty="0"/>
              <a:t>	</a:t>
            </a:r>
            <a:r>
              <a:rPr lang="en-US" altLang="zh-CN" b="1" dirty="0">
                <a:solidFill>
                  <a:srgbClr val="00B0F0"/>
                </a:solidFill>
              </a:rPr>
              <a:t>what decides its effectiveness?</a:t>
            </a:r>
            <a:endParaRPr lang="en-US" altLang="zh-CN" dirty="0">
              <a:solidFill>
                <a:srgbClr val="00B0F0"/>
              </a:solidFill>
            </a:endParaRPr>
          </a:p>
          <a:p>
            <a:pPr eaLnBrk="1" hangingPunct="1">
              <a:buFontTx/>
              <a:buNone/>
            </a:pPr>
            <a:r>
              <a:rPr lang="en-US" altLang="zh-CN" dirty="0"/>
              <a:t>	</a:t>
            </a:r>
          </a:p>
          <a:p>
            <a:pPr eaLnBrk="1" hangingPunct="1">
              <a:buFontTx/>
              <a:buNone/>
            </a:pPr>
            <a:r>
              <a:rPr lang="en-US" altLang="zh-CN" dirty="0"/>
              <a:t>	</a:t>
            </a:r>
            <a:endParaRPr lang="en-US" altLang="zh-CN" b="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09" name="Rectangle 2">
            <a:extLst>
              <a:ext uri="{FF2B5EF4-FFF2-40B4-BE49-F238E27FC236}">
                <a16:creationId xmlns:a16="http://schemas.microsoft.com/office/drawing/2014/main" id="{EF7153EA-D694-164A-94D9-038ADAD1B816}"/>
              </a:ext>
            </a:extLst>
          </p:cNvPr>
          <p:cNvSpPr>
            <a:spLocks noGrp="1" noChangeArrowheads="1"/>
          </p:cNvSpPr>
          <p:nvPr>
            <p:ph type="title"/>
          </p:nvPr>
        </p:nvSpPr>
        <p:spPr/>
        <p:txBody>
          <a:bodyPr/>
          <a:lstStyle/>
          <a:p>
            <a:pPr eaLnBrk="1" hangingPunct="1"/>
            <a:r>
              <a:rPr lang="en-US" altLang="zh-CN"/>
              <a:t>Branch Hazard: Solutions</a:t>
            </a:r>
          </a:p>
        </p:txBody>
      </p:sp>
      <p:sp>
        <p:nvSpPr>
          <p:cNvPr id="273410" name="Rectangle 3">
            <a:extLst>
              <a:ext uri="{FF2B5EF4-FFF2-40B4-BE49-F238E27FC236}">
                <a16:creationId xmlns:a16="http://schemas.microsoft.com/office/drawing/2014/main" id="{88CA6424-2964-7849-BE62-4DCD9D01D894}"/>
              </a:ext>
            </a:extLst>
          </p:cNvPr>
          <p:cNvSpPr>
            <a:spLocks noGrp="1" noChangeArrowheads="1"/>
          </p:cNvSpPr>
          <p:nvPr>
            <p:ph type="body" idx="1"/>
          </p:nvPr>
        </p:nvSpPr>
        <p:spPr>
          <a:xfrm>
            <a:off x="457200" y="1600200"/>
            <a:ext cx="8839200" cy="5105400"/>
          </a:xfrm>
        </p:spPr>
        <p:txBody>
          <a:bodyPr/>
          <a:lstStyle/>
          <a:p>
            <a:pPr eaLnBrk="1" hangingPunct="1">
              <a:buFontTx/>
              <a:buNone/>
            </a:pPr>
            <a:r>
              <a:rPr lang="en-US" altLang="zh-CN" b="1" dirty="0"/>
              <a:t>4</a:t>
            </a:r>
            <a:r>
              <a:rPr lang="en-US" altLang="zh-CN" dirty="0"/>
              <a:t> simple compile time schemes – </a:t>
            </a:r>
            <a:r>
              <a:rPr lang="en-US" altLang="zh-CN" b="1" dirty="0"/>
              <a:t>3</a:t>
            </a:r>
          </a:p>
          <a:p>
            <a:pPr eaLnBrk="1" hangingPunct="1"/>
            <a:r>
              <a:rPr lang="en-US" altLang="zh-CN" b="1" dirty="0"/>
              <a:t>Predicted-taken</a:t>
            </a:r>
          </a:p>
          <a:p>
            <a:pPr eaLnBrk="1" hangingPunct="1">
              <a:buFontTx/>
              <a:buNone/>
            </a:pPr>
            <a:r>
              <a:rPr lang="en-US" altLang="zh-CN" b="1" dirty="0"/>
              <a:t>	</a:t>
            </a:r>
            <a:r>
              <a:rPr lang="en-US" altLang="zh-CN" dirty="0"/>
              <a:t>simply treat every branch as taken;</a:t>
            </a:r>
          </a:p>
          <a:p>
            <a:pPr eaLnBrk="1" hangingPunct="1">
              <a:buFontTx/>
              <a:buNone/>
            </a:pPr>
            <a:endParaRPr lang="en-US" altLang="zh-CN" dirty="0"/>
          </a:p>
          <a:p>
            <a:pPr eaLnBrk="1" hangingPunct="1">
              <a:buFontTx/>
              <a:buNone/>
            </a:pPr>
            <a:r>
              <a:rPr lang="en-US" altLang="zh-CN" dirty="0"/>
              <a:t>	</a:t>
            </a:r>
            <a:r>
              <a:rPr lang="en-US" altLang="zh-CN" b="1" dirty="0"/>
              <a:t>not apply </a:t>
            </a:r>
            <a:r>
              <a:rPr lang="en-US" altLang="zh-CN" dirty="0"/>
              <a:t>to the five-stage pipeline</a:t>
            </a:r>
            <a:r>
              <a:rPr lang="zh-CN" altLang="en-US" dirty="0"/>
              <a:t> </a:t>
            </a:r>
            <a:r>
              <a:rPr lang="en-US" altLang="zh-CN" dirty="0">
                <a:solidFill>
                  <a:srgbClr val="00B0F0"/>
                </a:solidFill>
              </a:rPr>
              <a:t>(with branches completed in ID as in 5</a:t>
            </a:r>
            <a:r>
              <a:rPr lang="en-US" altLang="zh-CN" baseline="30000" dirty="0">
                <a:solidFill>
                  <a:srgbClr val="00B0F0"/>
                </a:solidFill>
              </a:rPr>
              <a:t>th</a:t>
            </a:r>
            <a:r>
              <a:rPr lang="en-US" altLang="zh-CN" dirty="0">
                <a:solidFill>
                  <a:srgbClr val="00B0F0"/>
                </a:solidFill>
              </a:rPr>
              <a:t> ed);</a:t>
            </a:r>
            <a:endParaRPr lang="en-US" altLang="zh-CN" dirty="0"/>
          </a:p>
          <a:p>
            <a:pPr eaLnBrk="1" hangingPunct="1">
              <a:buFontTx/>
              <a:buNone/>
            </a:pPr>
            <a:r>
              <a:rPr lang="en-US" altLang="zh-CN" dirty="0"/>
              <a:t>	</a:t>
            </a:r>
            <a:endParaRPr lang="en-US" altLang="zh-CN" b="1" dirty="0">
              <a:solidFill>
                <a:srgbClr val="00B0F0"/>
              </a:solidFill>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7" name="Rectangle 2">
            <a:extLst>
              <a:ext uri="{FF2B5EF4-FFF2-40B4-BE49-F238E27FC236}">
                <a16:creationId xmlns:a16="http://schemas.microsoft.com/office/drawing/2014/main" id="{4C658834-73A7-7649-AD0C-84DBDD3D6AEF}"/>
              </a:ext>
            </a:extLst>
          </p:cNvPr>
          <p:cNvSpPr>
            <a:spLocks noGrp="1" noChangeArrowheads="1"/>
          </p:cNvSpPr>
          <p:nvPr>
            <p:ph type="title"/>
          </p:nvPr>
        </p:nvSpPr>
        <p:spPr/>
        <p:txBody>
          <a:bodyPr/>
          <a:lstStyle/>
          <a:p>
            <a:pPr eaLnBrk="1" hangingPunct="1"/>
            <a:r>
              <a:rPr lang="en-US" altLang="zh-CN"/>
              <a:t>Branch Hazard: Solutions</a:t>
            </a:r>
          </a:p>
        </p:txBody>
      </p:sp>
      <p:sp>
        <p:nvSpPr>
          <p:cNvPr id="275458" name="Rectangle 3">
            <a:extLst>
              <a:ext uri="{FF2B5EF4-FFF2-40B4-BE49-F238E27FC236}">
                <a16:creationId xmlns:a16="http://schemas.microsoft.com/office/drawing/2014/main" id="{DBC167E5-C727-394F-8DF8-B219514BC42F}"/>
              </a:ext>
            </a:extLst>
          </p:cNvPr>
          <p:cNvSpPr>
            <a:spLocks noGrp="1" noChangeArrowheads="1"/>
          </p:cNvSpPr>
          <p:nvPr>
            <p:ph type="body" idx="1"/>
          </p:nvPr>
        </p:nvSpPr>
        <p:spPr>
          <a:xfrm>
            <a:off x="457200" y="1600200"/>
            <a:ext cx="8839200" cy="5105400"/>
          </a:xfrm>
        </p:spPr>
        <p:txBody>
          <a:bodyPr/>
          <a:lstStyle/>
          <a:p>
            <a:pPr eaLnBrk="1" hangingPunct="1">
              <a:buFontTx/>
              <a:buNone/>
            </a:pPr>
            <a:r>
              <a:rPr lang="en-US" altLang="zh-CN" b="1" dirty="0"/>
              <a:t>4</a:t>
            </a:r>
            <a:r>
              <a:rPr lang="en-US" altLang="zh-CN" dirty="0"/>
              <a:t> simple compile time schemes – </a:t>
            </a:r>
            <a:r>
              <a:rPr lang="en-US" altLang="zh-CN" b="1" dirty="0"/>
              <a:t>3</a:t>
            </a:r>
          </a:p>
          <a:p>
            <a:pPr eaLnBrk="1" hangingPunct="1"/>
            <a:r>
              <a:rPr lang="en-US" altLang="zh-CN" b="1" dirty="0"/>
              <a:t>Predicted-taken</a:t>
            </a:r>
          </a:p>
          <a:p>
            <a:pPr eaLnBrk="1" hangingPunct="1">
              <a:buFontTx/>
              <a:buNone/>
            </a:pPr>
            <a:r>
              <a:rPr lang="en-US" altLang="zh-CN" b="1" dirty="0"/>
              <a:t>	</a:t>
            </a:r>
            <a:r>
              <a:rPr lang="en-US" altLang="zh-CN" dirty="0"/>
              <a:t>simply treat every branch as taken;</a:t>
            </a:r>
          </a:p>
          <a:p>
            <a:pPr eaLnBrk="1" hangingPunct="1">
              <a:buFontTx/>
              <a:buNone/>
            </a:pPr>
            <a:endParaRPr lang="en-US" altLang="zh-CN" dirty="0"/>
          </a:p>
          <a:p>
            <a:pPr eaLnBrk="1" hangingPunct="1">
              <a:buFontTx/>
              <a:buNone/>
            </a:pPr>
            <a:r>
              <a:rPr lang="en-US" altLang="zh-CN" dirty="0"/>
              <a:t>	apply to scenarios when branch target </a:t>
            </a:r>
            <a:r>
              <a:rPr lang="en-US" altLang="zh-CN" dirty="0" err="1"/>
              <a:t>addr</a:t>
            </a:r>
            <a:r>
              <a:rPr lang="en-US" altLang="zh-CN" dirty="0"/>
              <a:t> is known before branch outcome </a:t>
            </a:r>
            <a:r>
              <a:rPr lang="en-US" altLang="zh-CN" dirty="0">
                <a:solidFill>
                  <a:srgbClr val="00B0F0"/>
                </a:solidFill>
              </a:rPr>
              <a:t>(e.g., test branch condition in EX – ALU as in 6</a:t>
            </a:r>
            <a:r>
              <a:rPr lang="en-US" altLang="zh-CN" baseline="30000" dirty="0">
                <a:solidFill>
                  <a:srgbClr val="00B0F0"/>
                </a:solidFill>
              </a:rPr>
              <a:t>th</a:t>
            </a:r>
            <a:r>
              <a:rPr lang="en-US" altLang="zh-CN" dirty="0">
                <a:solidFill>
                  <a:srgbClr val="00B0F0"/>
                </a:solidFill>
              </a:rPr>
              <a:t> ed);</a:t>
            </a:r>
            <a:endParaRPr lang="en-US" altLang="zh-CN" b="1" dirty="0">
              <a:solidFill>
                <a:srgbClr val="00B0F0"/>
              </a:solidFill>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5" name="Rectangle 2">
            <a:extLst>
              <a:ext uri="{FF2B5EF4-FFF2-40B4-BE49-F238E27FC236}">
                <a16:creationId xmlns:a16="http://schemas.microsoft.com/office/drawing/2014/main" id="{FF7C8556-28BB-744B-819B-64DB0B3F4C85}"/>
              </a:ext>
            </a:extLst>
          </p:cNvPr>
          <p:cNvSpPr>
            <a:spLocks noGrp="1" noChangeArrowheads="1"/>
          </p:cNvSpPr>
          <p:nvPr>
            <p:ph type="title"/>
          </p:nvPr>
        </p:nvSpPr>
        <p:spPr/>
        <p:txBody>
          <a:bodyPr/>
          <a:lstStyle/>
          <a:p>
            <a:pPr eaLnBrk="1" hangingPunct="1"/>
            <a:r>
              <a:rPr lang="en-US" altLang="zh-CN"/>
              <a:t>Branch Hazard: Solutions</a:t>
            </a:r>
          </a:p>
        </p:txBody>
      </p:sp>
      <p:sp>
        <p:nvSpPr>
          <p:cNvPr id="110595" name="Rectangle 3">
            <a:extLst>
              <a:ext uri="{FF2B5EF4-FFF2-40B4-BE49-F238E27FC236}">
                <a16:creationId xmlns:a16="http://schemas.microsoft.com/office/drawing/2014/main" id="{7500D0FB-A67F-6143-A15C-E5102F0EE1BE}"/>
              </a:ext>
            </a:extLst>
          </p:cNvPr>
          <p:cNvSpPr>
            <a:spLocks noGrp="1" noChangeArrowheads="1"/>
          </p:cNvSpPr>
          <p:nvPr>
            <p:ph type="body" idx="1"/>
          </p:nvPr>
        </p:nvSpPr>
        <p:spPr>
          <a:xfrm>
            <a:off x="457200" y="1600200"/>
            <a:ext cx="8686800" cy="5105400"/>
          </a:xfrm>
        </p:spPr>
        <p:txBody>
          <a:bodyPr/>
          <a:lstStyle/>
          <a:p>
            <a:pPr eaLnBrk="1" hangingPunct="1">
              <a:buFontTx/>
              <a:buNone/>
              <a:defRPr/>
            </a:pPr>
            <a:r>
              <a:rPr lang="en-US" altLang="zh-CN" b="1" dirty="0"/>
              <a:t>4</a:t>
            </a:r>
            <a:r>
              <a:rPr lang="en-US" altLang="zh-CN" dirty="0"/>
              <a:t> simple compile time schemes – </a:t>
            </a:r>
            <a:r>
              <a:rPr lang="en-US" altLang="zh-CN" b="1" dirty="0"/>
              <a:t>4</a:t>
            </a:r>
          </a:p>
          <a:p>
            <a:pPr eaLnBrk="1" hangingPunct="1">
              <a:defRPr/>
            </a:pPr>
            <a:r>
              <a:rPr lang="en-US" altLang="zh-CN" b="1" dirty="0"/>
              <a:t>Delayed branch</a:t>
            </a:r>
          </a:p>
          <a:p>
            <a:pPr eaLnBrk="1" hangingPunct="1">
              <a:buFontTx/>
              <a:buNone/>
              <a:defRPr/>
            </a:pPr>
            <a:r>
              <a:rPr lang="en-US" altLang="zh-CN" b="1" dirty="0"/>
              <a:t>	</a:t>
            </a:r>
            <a:r>
              <a:rPr lang="en-US" altLang="zh-CN" dirty="0"/>
              <a:t>delay the branch execution after the next instruction;</a:t>
            </a:r>
          </a:p>
          <a:p>
            <a:pPr eaLnBrk="1" hangingPunct="1">
              <a:buFontTx/>
              <a:buNone/>
              <a:defRPr/>
            </a:pPr>
            <a:r>
              <a:rPr lang="en-US" altLang="zh-CN" dirty="0"/>
              <a:t>	</a:t>
            </a:r>
            <a:r>
              <a:rPr lang="en-US" altLang="zh-CN" b="1" dirty="0">
                <a:effectLst>
                  <a:outerShdw blurRad="38100" dist="38100" dir="2700000" algn="tl">
                    <a:srgbClr val="C0C0C0"/>
                  </a:outerShdw>
                </a:effectLst>
              </a:rPr>
              <a:t>pipelining sequence:</a:t>
            </a:r>
          </a:p>
          <a:p>
            <a:pPr eaLnBrk="1" hangingPunct="1">
              <a:buFontTx/>
              <a:buNone/>
              <a:defRPr/>
            </a:pPr>
            <a:r>
              <a:rPr lang="en-US" altLang="zh-CN" b="1" dirty="0"/>
              <a:t>	</a:t>
            </a:r>
            <a:r>
              <a:rPr lang="en-US" altLang="zh-CN" dirty="0">
                <a:solidFill>
                  <a:srgbClr val="00B0F0"/>
                </a:solidFill>
              </a:rPr>
              <a:t>branch instruction</a:t>
            </a:r>
          </a:p>
          <a:p>
            <a:pPr eaLnBrk="1" hangingPunct="1">
              <a:buFontTx/>
              <a:buNone/>
              <a:defRPr/>
            </a:pPr>
            <a:r>
              <a:rPr lang="en-US" altLang="zh-CN" dirty="0">
                <a:solidFill>
                  <a:srgbClr val="00B0F0"/>
                </a:solidFill>
              </a:rPr>
              <a:t>	sequential successor</a:t>
            </a:r>
          </a:p>
          <a:p>
            <a:pPr eaLnBrk="1" hangingPunct="1">
              <a:buFontTx/>
              <a:buNone/>
              <a:defRPr/>
            </a:pPr>
            <a:r>
              <a:rPr lang="en-US" altLang="zh-CN" dirty="0">
                <a:solidFill>
                  <a:srgbClr val="00B0F0"/>
                </a:solidFill>
              </a:rPr>
              <a:t>	branch target if taken</a:t>
            </a:r>
          </a:p>
        </p:txBody>
      </p:sp>
      <p:sp>
        <p:nvSpPr>
          <p:cNvPr id="239619" name="AutoShape 4">
            <a:extLst>
              <a:ext uri="{FF2B5EF4-FFF2-40B4-BE49-F238E27FC236}">
                <a16:creationId xmlns:a16="http://schemas.microsoft.com/office/drawing/2014/main" id="{7AC91C86-4485-EC44-B107-55AEF2D17145}"/>
              </a:ext>
            </a:extLst>
          </p:cNvPr>
          <p:cNvSpPr>
            <a:spLocks noChangeArrowheads="1"/>
          </p:cNvSpPr>
          <p:nvPr/>
        </p:nvSpPr>
        <p:spPr bwMode="auto">
          <a:xfrm>
            <a:off x="5638800" y="3581400"/>
            <a:ext cx="3124200" cy="2819400"/>
          </a:xfrm>
          <a:prstGeom prst="wedgeRoundRectCallout">
            <a:avLst>
              <a:gd name="adj1" fmla="val -66520"/>
              <a:gd name="adj2" fmla="val 13142"/>
              <a:gd name="adj3" fmla="val 16667"/>
            </a:avLst>
          </a:prstGeom>
          <a:solidFill>
            <a:srgbClr val="00B0F0"/>
          </a:solidFill>
          <a:ln w="9525">
            <a:solidFill>
              <a:schemeClr val="tx1"/>
            </a:solidFill>
            <a:miter lim="800000"/>
            <a:headEnd/>
            <a:tailEnd/>
          </a:ln>
        </p:spPr>
        <p:txBody>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Branch delay slot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the next instruction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that is independent of</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the branch target</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executed whether or not the branch is taken</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3" name="Rectangle 2">
            <a:extLst>
              <a:ext uri="{FF2B5EF4-FFF2-40B4-BE49-F238E27FC236}">
                <a16:creationId xmlns:a16="http://schemas.microsoft.com/office/drawing/2014/main" id="{7532FE20-2727-5145-A991-C2345BE42003}"/>
              </a:ext>
            </a:extLst>
          </p:cNvPr>
          <p:cNvSpPr>
            <a:spLocks noGrp="1" noChangeArrowheads="1"/>
          </p:cNvSpPr>
          <p:nvPr>
            <p:ph type="title"/>
          </p:nvPr>
        </p:nvSpPr>
        <p:spPr/>
        <p:txBody>
          <a:bodyPr/>
          <a:lstStyle/>
          <a:p>
            <a:pPr eaLnBrk="1" hangingPunct="1"/>
            <a:r>
              <a:rPr lang="en-US" altLang="zh-CN"/>
              <a:t>Branch Hazard: Solutions</a:t>
            </a:r>
          </a:p>
        </p:txBody>
      </p:sp>
      <p:pic>
        <p:nvPicPr>
          <p:cNvPr id="279554" name="Picture 5" descr="figa13">
            <a:extLst>
              <a:ext uri="{FF2B5EF4-FFF2-40B4-BE49-F238E27FC236}">
                <a16:creationId xmlns:a16="http://schemas.microsoft.com/office/drawing/2014/main" id="{5C6DDE46-AF69-C84B-97A8-B5F2159B16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889125"/>
            <a:ext cx="9144000" cy="496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9555" name="Line 6">
            <a:extLst>
              <a:ext uri="{FF2B5EF4-FFF2-40B4-BE49-F238E27FC236}">
                <a16:creationId xmlns:a16="http://schemas.microsoft.com/office/drawing/2014/main" id="{790BBBE2-39BA-254E-B139-8C3835617396}"/>
              </a:ext>
            </a:extLst>
          </p:cNvPr>
          <p:cNvSpPr>
            <a:spLocks noChangeShapeType="1"/>
          </p:cNvSpPr>
          <p:nvPr/>
        </p:nvSpPr>
        <p:spPr bwMode="auto">
          <a:xfrm>
            <a:off x="0" y="2409825"/>
            <a:ext cx="3048000" cy="0"/>
          </a:xfrm>
          <a:prstGeom prst="line">
            <a:avLst/>
          </a:prstGeom>
          <a:noFill/>
          <a:ln w="76200">
            <a:solidFill>
              <a:srgbClr val="00CC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79556" name="Line 7">
            <a:extLst>
              <a:ext uri="{FF2B5EF4-FFF2-40B4-BE49-F238E27FC236}">
                <a16:creationId xmlns:a16="http://schemas.microsoft.com/office/drawing/2014/main" id="{202756C0-0CE0-7347-8EB2-3F25C1D85A6C}"/>
              </a:ext>
            </a:extLst>
          </p:cNvPr>
          <p:cNvSpPr>
            <a:spLocks noChangeShapeType="1"/>
          </p:cNvSpPr>
          <p:nvPr/>
        </p:nvSpPr>
        <p:spPr bwMode="auto">
          <a:xfrm>
            <a:off x="0" y="4987925"/>
            <a:ext cx="3048000" cy="0"/>
          </a:xfrm>
          <a:prstGeom prst="line">
            <a:avLst/>
          </a:prstGeom>
          <a:noFill/>
          <a:ln w="76200">
            <a:solidFill>
              <a:srgbClr val="00CC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79557" name="Rectangle 3">
            <a:extLst>
              <a:ext uri="{FF2B5EF4-FFF2-40B4-BE49-F238E27FC236}">
                <a16:creationId xmlns:a16="http://schemas.microsoft.com/office/drawing/2014/main" id="{5DE45B9C-C8DF-B54D-B197-0DA4012E936D}"/>
              </a:ext>
            </a:extLst>
          </p:cNvPr>
          <p:cNvSpPr>
            <a:spLocks noGrp="1" noChangeArrowheads="1"/>
          </p:cNvSpPr>
          <p:nvPr>
            <p:ph type="body" idx="1"/>
          </p:nvPr>
        </p:nvSpPr>
        <p:spPr>
          <a:xfrm>
            <a:off x="457200" y="838200"/>
            <a:ext cx="8686800" cy="5867400"/>
          </a:xfrm>
        </p:spPr>
        <p:txBody>
          <a:bodyPr/>
          <a:lstStyle/>
          <a:p>
            <a:pPr eaLnBrk="1" hangingPunct="1">
              <a:buFontTx/>
              <a:buNone/>
            </a:pPr>
            <a:endParaRPr lang="en-US" altLang="zh-CN"/>
          </a:p>
          <a:p>
            <a:pPr eaLnBrk="1" hangingPunct="1"/>
            <a:r>
              <a:rPr lang="en-US" altLang="zh-CN" b="1"/>
              <a:t>Delayed branch</a:t>
            </a:r>
          </a:p>
          <a:p>
            <a:pPr eaLnBrk="1" hangingPunct="1">
              <a:buFontTx/>
              <a:buNone/>
            </a:pPr>
            <a:r>
              <a:rPr lang="en-US" altLang="zh-CN" b="1"/>
              <a:t>	</a:t>
            </a:r>
            <a:endParaRPr lang="en-US" altLang="zh-CN" b="1">
              <a:latin typeface="Bell MT" panose="02020503060305020303" pitchFamily="18" charset="77"/>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solidFill>
                  <a:schemeClr val="tx1"/>
                </a:solidFill>
              </a:rPr>
            </a:br>
            <a:r>
              <a:rPr lang="en-US" altLang="zh-CN" dirty="0">
                <a:solidFill>
                  <a:schemeClr val="tx1"/>
                </a:solidFill>
              </a:rPr>
              <a:t>how to handle </a:t>
            </a:r>
            <a:r>
              <a:rPr lang="en-US" altLang="zh-CN" dirty="0"/>
              <a:t>data hazard?</a:t>
            </a:r>
          </a:p>
        </p:txBody>
      </p:sp>
      <p:sp>
        <p:nvSpPr>
          <p:cNvPr id="3" name="Content Placeholder 2">
            <a:extLst>
              <a:ext uri="{FF2B5EF4-FFF2-40B4-BE49-F238E27FC236}">
                <a16:creationId xmlns:a16="http://schemas.microsoft.com/office/drawing/2014/main" id="{760234D0-9FFC-F34F-A5EF-B1E9F13FD07A}"/>
              </a:ext>
            </a:extLst>
          </p:cNvPr>
          <p:cNvSpPr txBox="1">
            <a:spLocks/>
          </p:cNvSpPr>
          <p:nvPr/>
        </p:nvSpPr>
        <p:spPr bwMode="auto">
          <a:xfrm>
            <a:off x="4724400" y="3124200"/>
            <a:ext cx="3505200" cy="319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fdiv.d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fadd.d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fsub.d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4" name="Content Placeholder 2">
            <a:extLst>
              <a:ext uri="{FF2B5EF4-FFF2-40B4-BE49-F238E27FC236}">
                <a16:creationId xmlns:a16="http://schemas.microsoft.com/office/drawing/2014/main" id="{793035BE-A480-3D4B-A6F3-3717BCBF4AA7}"/>
              </a:ext>
            </a:extLst>
          </p:cNvPr>
          <p:cNvSpPr txBox="1">
            <a:spLocks/>
          </p:cNvSpPr>
          <p:nvPr/>
        </p:nvSpPr>
        <p:spPr bwMode="auto">
          <a:xfrm>
            <a:off x="6248400" y="3126001"/>
            <a:ext cx="2971800" cy="319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f0, f2, f4</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f10, f0, f8</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f12, f8, f14</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5" name="Line 15">
            <a:extLst>
              <a:ext uri="{FF2B5EF4-FFF2-40B4-BE49-F238E27FC236}">
                <a16:creationId xmlns:a16="http://schemas.microsoft.com/office/drawing/2014/main" id="{547C6108-A781-244F-B927-A0781EFEDACD}"/>
              </a:ext>
            </a:extLst>
          </p:cNvPr>
          <p:cNvSpPr>
            <a:spLocks noChangeShapeType="1"/>
          </p:cNvSpPr>
          <p:nvPr/>
        </p:nvSpPr>
        <p:spPr bwMode="auto">
          <a:xfrm>
            <a:off x="6629400" y="4191000"/>
            <a:ext cx="685800" cy="3048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Content Placeholder 2">
            <a:extLst>
              <a:ext uri="{FF2B5EF4-FFF2-40B4-BE49-F238E27FC236}">
                <a16:creationId xmlns:a16="http://schemas.microsoft.com/office/drawing/2014/main" id="{9DD0DEA2-A57E-AF41-BB0E-F09A2EA16F74}"/>
              </a:ext>
            </a:extLst>
          </p:cNvPr>
          <p:cNvSpPr txBox="1">
            <a:spLocks/>
          </p:cNvSpPr>
          <p:nvPr/>
        </p:nvSpPr>
        <p:spPr bwMode="auto">
          <a:xfrm>
            <a:off x="0" y="3122398"/>
            <a:ext cx="91440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B0F0"/>
                </a:solidFill>
                <a:effectLst/>
                <a:uLnTx/>
                <a:uFillTx/>
                <a:latin typeface="Verdana"/>
                <a:ea typeface="宋体"/>
                <a:cs typeface="+mn-cs"/>
              </a:rPr>
              <a:t>fsub.d</a:t>
            </a: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 is, however, not data-dependent</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on either </a:t>
            </a:r>
            <a:r>
              <a:rPr kumimoji="0" lang="en-US" altLang="zh-CN" sz="3200" b="0" i="0" u="none" strike="noStrike" kern="0" cap="none" spc="0" normalizeH="0" baseline="0" noProof="0" dirty="0" err="1">
                <a:ln>
                  <a:noFill/>
                </a:ln>
                <a:solidFill>
                  <a:srgbClr val="00B0F0"/>
                </a:solidFill>
                <a:effectLst/>
                <a:uLnTx/>
                <a:uFillTx/>
                <a:latin typeface="Verdana"/>
                <a:ea typeface="宋体"/>
                <a:cs typeface="+mn-cs"/>
              </a:rPr>
              <a:t>fdiv.d</a:t>
            </a: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 or </a:t>
            </a:r>
            <a:r>
              <a:rPr kumimoji="0" lang="en-US" altLang="zh-CN" sz="3200" b="0" i="0" u="none" strike="noStrike" kern="0" cap="none" spc="0" normalizeH="0" baseline="0" noProof="0" dirty="0" err="1">
                <a:ln>
                  <a:noFill/>
                </a:ln>
                <a:solidFill>
                  <a:srgbClr val="00B0F0"/>
                </a:solidFill>
                <a:effectLst/>
                <a:uLnTx/>
                <a:uFillTx/>
                <a:latin typeface="Verdana"/>
                <a:ea typeface="宋体"/>
                <a:cs typeface="+mn-cs"/>
              </a:rPr>
              <a:t>fadd.d</a:t>
            </a:r>
            <a:endParaRPr kumimoji="0" lang="en-US" altLang="zh-CN" sz="3200" b="0" i="0" u="none" strike="noStrike" kern="0" cap="none" spc="0" normalizeH="0" baseline="0" noProof="0" dirty="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3734308786"/>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solidFill>
                  <a:schemeClr val="tx1"/>
                </a:solidFill>
              </a:rPr>
            </a:br>
            <a:r>
              <a:rPr lang="en-US" altLang="zh-CN" dirty="0">
                <a:solidFill>
                  <a:schemeClr val="tx1"/>
                </a:solidFill>
              </a:rPr>
              <a:t>break the rule</a:t>
            </a:r>
            <a:endParaRPr lang="en-US" altLang="zh-CN" dirty="0"/>
          </a:p>
        </p:txBody>
      </p:sp>
      <p:sp>
        <p:nvSpPr>
          <p:cNvPr id="3" name="Content Placeholder 2">
            <a:extLst>
              <a:ext uri="{FF2B5EF4-FFF2-40B4-BE49-F238E27FC236}">
                <a16:creationId xmlns:a16="http://schemas.microsoft.com/office/drawing/2014/main" id="{760234D0-9FFC-F34F-A5EF-B1E9F13FD07A}"/>
              </a:ext>
            </a:extLst>
          </p:cNvPr>
          <p:cNvSpPr txBox="1">
            <a:spLocks/>
          </p:cNvSpPr>
          <p:nvPr/>
        </p:nvSpPr>
        <p:spPr bwMode="auto">
          <a:xfrm>
            <a:off x="4724400" y="3124200"/>
            <a:ext cx="3505200" cy="319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fdiv.d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fadd.d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0000"/>
                </a:solidFill>
                <a:effectLst/>
                <a:uLnTx/>
                <a:uFillTx/>
                <a:latin typeface="Verdana"/>
                <a:ea typeface="宋体"/>
                <a:cs typeface="+mn-cs"/>
              </a:rPr>
              <a:t>fsub.d</a:t>
            </a: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4" name="Content Placeholder 2">
            <a:extLst>
              <a:ext uri="{FF2B5EF4-FFF2-40B4-BE49-F238E27FC236}">
                <a16:creationId xmlns:a16="http://schemas.microsoft.com/office/drawing/2014/main" id="{793035BE-A480-3D4B-A6F3-3717BCBF4AA7}"/>
              </a:ext>
            </a:extLst>
          </p:cNvPr>
          <p:cNvSpPr txBox="1">
            <a:spLocks/>
          </p:cNvSpPr>
          <p:nvPr/>
        </p:nvSpPr>
        <p:spPr bwMode="auto">
          <a:xfrm>
            <a:off x="6248400" y="3126001"/>
            <a:ext cx="2971800" cy="319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f0, f2, f4</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f10, f0, f8</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Verdana"/>
                <a:ea typeface="宋体"/>
                <a:cs typeface="+mn-cs"/>
              </a:rPr>
              <a:t>f12, f8, f14</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0" marR="0" lvl="0" indent="0" algn="l" defTabSz="914400" rtl="0" eaLnBrk="0" fontAlgn="base" latinLnBrk="0" hangingPunct="0">
              <a:lnSpc>
                <a:spcPct val="100000"/>
              </a:lnSpc>
              <a:spcBef>
                <a:spcPct val="20000"/>
              </a:spcBef>
              <a:spcAft>
                <a:spcPct val="0"/>
              </a:spcAft>
              <a:buClrTx/>
              <a:buSzTx/>
              <a:buFontTx/>
              <a:buNone/>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5" name="Line 15">
            <a:extLst>
              <a:ext uri="{FF2B5EF4-FFF2-40B4-BE49-F238E27FC236}">
                <a16:creationId xmlns:a16="http://schemas.microsoft.com/office/drawing/2014/main" id="{547C6108-A781-244F-B927-A0781EFEDACD}"/>
              </a:ext>
            </a:extLst>
          </p:cNvPr>
          <p:cNvSpPr>
            <a:spLocks noChangeShapeType="1"/>
          </p:cNvSpPr>
          <p:nvPr/>
        </p:nvSpPr>
        <p:spPr bwMode="auto">
          <a:xfrm>
            <a:off x="6629400" y="4191000"/>
            <a:ext cx="685800" cy="3048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Content Placeholder 2">
            <a:extLst>
              <a:ext uri="{FF2B5EF4-FFF2-40B4-BE49-F238E27FC236}">
                <a16:creationId xmlns:a16="http://schemas.microsoft.com/office/drawing/2014/main" id="{9DD0DEA2-A57E-AF41-BB0E-F09A2EA16F74}"/>
              </a:ext>
            </a:extLst>
          </p:cNvPr>
          <p:cNvSpPr txBox="1">
            <a:spLocks/>
          </p:cNvSpPr>
          <p:nvPr/>
        </p:nvSpPr>
        <p:spPr bwMode="auto">
          <a:xfrm>
            <a:off x="0" y="3122398"/>
            <a:ext cx="91440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B0F0"/>
                </a:solidFill>
                <a:effectLst/>
                <a:uLnTx/>
                <a:uFillTx/>
                <a:latin typeface="Verdana"/>
                <a:ea typeface="宋体"/>
                <a:cs typeface="+mn-cs"/>
              </a:rPr>
              <a:t>fsub.d</a:t>
            </a: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 is executed while </a:t>
            </a:r>
            <a:r>
              <a:rPr kumimoji="0" lang="en-US" altLang="zh-CN" sz="3200" b="0" i="0" u="none" strike="noStrike" kern="0" cap="none" spc="0" normalizeH="0" baseline="0" noProof="0" dirty="0" err="1">
                <a:ln>
                  <a:noFill/>
                </a:ln>
                <a:solidFill>
                  <a:srgbClr val="00B0F0"/>
                </a:solidFill>
                <a:effectLst/>
                <a:uLnTx/>
                <a:uFillTx/>
                <a:latin typeface="Verdana"/>
                <a:ea typeface="宋体"/>
                <a:cs typeface="+mn-cs"/>
              </a:rPr>
              <a:t>fadd.d</a:t>
            </a: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 waits for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err="1">
                <a:ln>
                  <a:noFill/>
                </a:ln>
                <a:solidFill>
                  <a:srgbClr val="00B0F0"/>
                </a:solidFill>
                <a:effectLst/>
                <a:uLnTx/>
                <a:uFillTx/>
                <a:latin typeface="Verdana"/>
                <a:ea typeface="宋体"/>
                <a:cs typeface="+mn-cs"/>
              </a:rPr>
              <a:t>fdiv.d</a:t>
            </a: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 to produce f0</a:t>
            </a:r>
          </a:p>
        </p:txBody>
      </p:sp>
    </p:spTree>
    <p:extLst>
      <p:ext uri="{BB962C8B-B14F-4D97-AF65-F5344CB8AC3E}">
        <p14:creationId xmlns:p14="http://schemas.microsoft.com/office/powerpoint/2010/main" val="610413045"/>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9DD0DEA2-A57E-AF41-BB0E-F09A2EA16F74}"/>
              </a:ext>
            </a:extLst>
          </p:cNvPr>
          <p:cNvSpPr txBox="1">
            <a:spLocks/>
          </p:cNvSpPr>
          <p:nvPr/>
        </p:nvSpPr>
        <p:spPr bwMode="auto">
          <a:xfrm>
            <a:off x="0" y="3198599"/>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hardware reorders the instruction execution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to reduce the stalls while maintaining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data flow and exception behavior</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EF008B"/>
                </a:solidFill>
                <a:effectLst/>
                <a:uLnTx/>
                <a:uFillTx/>
                <a:latin typeface="Verdana"/>
                <a:ea typeface="宋体"/>
                <a:cs typeface="+mn-cs"/>
              </a:rPr>
              <a:t>***for dynamic scheduling</a:t>
            </a:r>
            <a:r>
              <a:rPr lang="en-US" altLang="zh-CN" kern="0" dirty="0">
                <a:solidFill>
                  <a:srgbClr val="EF008B"/>
                </a:solidFill>
                <a:latin typeface="Verdana"/>
                <a:ea typeface="宋体"/>
              </a:rPr>
              <a:t>, please also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lang="en-US" altLang="zh-CN" kern="0" dirty="0">
                <a:solidFill>
                  <a:srgbClr val="EF008B"/>
                </a:solidFill>
                <a:latin typeface="Verdana"/>
                <a:ea typeface="宋体"/>
              </a:rPr>
              <a:t>review related slides from other classes</a:t>
            </a:r>
            <a:endParaRPr kumimoji="0" lang="en-US" altLang="zh-CN" sz="3200" b="0" i="0" u="none" strike="noStrike" kern="0" cap="none" spc="0" normalizeH="0" baseline="0" noProof="0" dirty="0">
              <a:ln>
                <a:noFill/>
              </a:ln>
              <a:solidFill>
                <a:srgbClr val="EF008B"/>
              </a:solidFill>
              <a:effectLst/>
              <a:uLnTx/>
              <a:uFillTx/>
              <a:latin typeface="Verdana"/>
              <a:ea typeface="宋体"/>
              <a:cs typeface="+mn-cs"/>
            </a:endParaRPr>
          </a:p>
        </p:txBody>
      </p:sp>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solidFill>
                  <a:schemeClr val="tx1"/>
                </a:solidFill>
              </a:rPr>
            </a:br>
            <a:r>
              <a:rPr lang="en-US" altLang="zh-CN" dirty="0">
                <a:solidFill>
                  <a:schemeClr val="tx1"/>
                </a:solidFill>
              </a:rPr>
              <a:t>dynamic scheduling</a:t>
            </a:r>
            <a:endParaRPr lang="en-US" altLang="zh-CN" dirty="0"/>
          </a:p>
        </p:txBody>
      </p:sp>
    </p:spTree>
    <p:extLst>
      <p:ext uri="{BB962C8B-B14F-4D97-AF65-F5344CB8AC3E}">
        <p14:creationId xmlns:p14="http://schemas.microsoft.com/office/powerpoint/2010/main" val="835461506"/>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5" name="Title 1">
            <a:extLst>
              <a:ext uri="{FF2B5EF4-FFF2-40B4-BE49-F238E27FC236}">
                <a16:creationId xmlns:a16="http://schemas.microsoft.com/office/drawing/2014/main" id="{0195B0FF-0B12-8A43-ADFA-B39CEE84A808}"/>
              </a:ext>
            </a:extLst>
          </p:cNvPr>
          <p:cNvSpPr>
            <a:spLocks noGrp="1" noChangeArrowheads="1"/>
          </p:cNvSpPr>
          <p:nvPr>
            <p:ph type="title"/>
          </p:nvPr>
        </p:nvSpPr>
        <p:spPr/>
        <p:txBody>
          <a:bodyPr/>
          <a:lstStyle/>
          <a:p>
            <a:r>
              <a:rPr lang="en-CN" altLang="en-CN"/>
              <a:t>Dynamic Scheduling</a:t>
            </a:r>
          </a:p>
        </p:txBody>
      </p:sp>
      <p:sp>
        <p:nvSpPr>
          <p:cNvPr id="3" name="Content Placeholder 2">
            <a:extLst>
              <a:ext uri="{FF2B5EF4-FFF2-40B4-BE49-F238E27FC236}">
                <a16:creationId xmlns:a16="http://schemas.microsoft.com/office/drawing/2014/main" id="{3A13AB5F-0908-C748-A57A-4237451CF6D2}"/>
              </a:ext>
            </a:extLst>
          </p:cNvPr>
          <p:cNvSpPr>
            <a:spLocks noGrp="1"/>
          </p:cNvSpPr>
          <p:nvPr>
            <p:ph idx="1"/>
          </p:nvPr>
        </p:nvSpPr>
        <p:spPr/>
        <p:txBody>
          <a:bodyPr/>
          <a:lstStyle/>
          <a:p>
            <a:pPr>
              <a:defRPr/>
            </a:pPr>
            <a:r>
              <a:rPr lang="en-US" dirty="0"/>
              <a:t>Enable out-of-order execution (and thus out-of-order completion)</a:t>
            </a:r>
          </a:p>
          <a:p>
            <a:pPr>
              <a:defRPr/>
            </a:pPr>
            <a:r>
              <a:rPr lang="en-US" dirty="0"/>
              <a:t>Split ID into two stages:               </a:t>
            </a:r>
            <a:r>
              <a:rPr lang="en-CN" dirty="0">
                <a:solidFill>
                  <a:srgbClr val="00B0F0"/>
                </a:solidFill>
              </a:rPr>
              <a:t>Issue</a:t>
            </a:r>
            <a:r>
              <a:rPr lang="en-CN" dirty="0"/>
              <a:t>: decode instructions, check for structural hazards                          </a:t>
            </a:r>
            <a:r>
              <a:rPr lang="en-CN" dirty="0">
                <a:solidFill>
                  <a:srgbClr val="00B0F0"/>
                </a:solidFill>
              </a:rPr>
              <a:t>Read operands</a:t>
            </a:r>
            <a:r>
              <a:rPr lang="en-CN" dirty="0"/>
              <a:t>: wait until no data hazards, then read operands</a:t>
            </a:r>
          </a:p>
          <a:p>
            <a:pPr marL="0" indent="0">
              <a:buFontTx/>
              <a:buNone/>
              <a:defRPr/>
            </a:pPr>
            <a:endParaRPr lang="en-CN" sz="2000" dirty="0"/>
          </a:p>
          <a:p>
            <a:pPr marL="0" indent="0">
              <a:buFontTx/>
              <a:buNone/>
              <a:defRPr/>
            </a:pPr>
            <a:r>
              <a:rPr lang="en-CN" dirty="0">
                <a:solidFill>
                  <a:srgbClr val="00B050"/>
                </a:solidFill>
              </a:rPr>
              <a:t>IF</a:t>
            </a:r>
            <a:r>
              <a:rPr lang="en-CN" dirty="0">
                <a:solidFill>
                  <a:srgbClr val="00B0F0"/>
                </a:solidFill>
              </a:rPr>
              <a:t>  Issue  Read-Operands  </a:t>
            </a:r>
            <a:r>
              <a:rPr lang="en-CN" dirty="0">
                <a:solidFill>
                  <a:srgbClr val="00B050"/>
                </a:solidFill>
              </a:rPr>
              <a:t>EX  MEM  WB</a:t>
            </a: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Title 1">
            <a:extLst>
              <a:ext uri="{FF2B5EF4-FFF2-40B4-BE49-F238E27FC236}">
                <a16:creationId xmlns:a16="http://schemas.microsoft.com/office/drawing/2014/main" id="{8F7C64D8-F891-8045-B723-875B2AD7F07E}"/>
              </a:ext>
            </a:extLst>
          </p:cNvPr>
          <p:cNvSpPr>
            <a:spLocks noGrp="1" noChangeArrowheads="1"/>
          </p:cNvSpPr>
          <p:nvPr>
            <p:ph type="title"/>
          </p:nvPr>
        </p:nvSpPr>
        <p:spPr/>
        <p:txBody>
          <a:bodyPr/>
          <a:lstStyle/>
          <a:p>
            <a:r>
              <a:rPr lang="en-CN" altLang="en-CN"/>
              <a:t>Dynamic Scheduling</a:t>
            </a:r>
          </a:p>
        </p:txBody>
      </p:sp>
      <p:sp>
        <p:nvSpPr>
          <p:cNvPr id="155650" name="Content Placeholder 2">
            <a:extLst>
              <a:ext uri="{FF2B5EF4-FFF2-40B4-BE49-F238E27FC236}">
                <a16:creationId xmlns:a16="http://schemas.microsoft.com/office/drawing/2014/main" id="{14FDAEF5-3E84-9846-8D96-20EA26CAC04D}"/>
              </a:ext>
            </a:extLst>
          </p:cNvPr>
          <p:cNvSpPr>
            <a:spLocks noGrp="1" noChangeArrowheads="1"/>
          </p:cNvSpPr>
          <p:nvPr>
            <p:ph idx="1"/>
          </p:nvPr>
        </p:nvSpPr>
        <p:spPr>
          <a:xfrm>
            <a:off x="457200" y="1600200"/>
            <a:ext cx="8839200" cy="4525963"/>
          </a:xfrm>
        </p:spPr>
        <p:txBody>
          <a:bodyPr/>
          <a:lstStyle/>
          <a:p>
            <a:r>
              <a:rPr lang="en-US" altLang="en-CN" dirty="0"/>
              <a:t>Issue from IF: in order</a:t>
            </a:r>
          </a:p>
          <a:p>
            <a:r>
              <a:rPr lang="en-US" altLang="en-CN" dirty="0"/>
              <a:t>Read operands to EX: out of order when there are sufficient resources and no data dependences</a:t>
            </a:r>
          </a:p>
          <a:p>
            <a:r>
              <a:rPr lang="en-US" altLang="en-CN" dirty="0">
                <a:solidFill>
                  <a:srgbClr val="00B0F0"/>
                </a:solidFill>
              </a:rPr>
              <a:t>Scheduling policy</a:t>
            </a:r>
            <a:r>
              <a:rPr lang="en-US" altLang="en-CN" dirty="0"/>
              <a:t>: upon stalling </a:t>
            </a:r>
            <a:r>
              <a:rPr lang="en-US" altLang="en-CN" dirty="0" err="1"/>
              <a:t>instr</a:t>
            </a:r>
            <a:r>
              <a:rPr lang="en-US" altLang="en-CN" dirty="0"/>
              <a:t>, issue other instructions if they do not depend on any active or stalled instruction</a:t>
            </a:r>
          </a:p>
          <a:p>
            <a:endParaRPr lang="en-CN" altLang="en-CN" dirty="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3" name="Title 1">
            <a:extLst>
              <a:ext uri="{FF2B5EF4-FFF2-40B4-BE49-F238E27FC236}">
                <a16:creationId xmlns:a16="http://schemas.microsoft.com/office/drawing/2014/main" id="{F67A4B53-2836-204C-88F8-A7570C554ED0}"/>
              </a:ext>
            </a:extLst>
          </p:cNvPr>
          <p:cNvSpPr>
            <a:spLocks noGrp="1" noChangeArrowheads="1"/>
          </p:cNvSpPr>
          <p:nvPr>
            <p:ph type="title"/>
          </p:nvPr>
        </p:nvSpPr>
        <p:spPr/>
        <p:txBody>
          <a:bodyPr/>
          <a:lstStyle/>
          <a:p>
            <a:r>
              <a:rPr lang="en-CN" altLang="en-CN"/>
              <a:t>Dynamic Scheduling</a:t>
            </a:r>
          </a:p>
        </p:txBody>
      </p:sp>
      <p:sp>
        <p:nvSpPr>
          <p:cNvPr id="156674" name="Content Placeholder 2">
            <a:extLst>
              <a:ext uri="{FF2B5EF4-FFF2-40B4-BE49-F238E27FC236}">
                <a16:creationId xmlns:a16="http://schemas.microsoft.com/office/drawing/2014/main" id="{1139B337-8B8C-F14A-8F9A-3EC9AD992CA0}"/>
              </a:ext>
            </a:extLst>
          </p:cNvPr>
          <p:cNvSpPr>
            <a:spLocks noGrp="1" noChangeArrowheads="1"/>
          </p:cNvSpPr>
          <p:nvPr>
            <p:ph idx="1"/>
          </p:nvPr>
        </p:nvSpPr>
        <p:spPr>
          <a:xfrm>
            <a:off x="457200" y="1600200"/>
            <a:ext cx="8839200" cy="4525963"/>
          </a:xfrm>
        </p:spPr>
        <p:txBody>
          <a:bodyPr/>
          <a:lstStyle/>
          <a:p>
            <a:r>
              <a:rPr lang="en-US" altLang="en-CN" dirty="0"/>
              <a:t>Issue from IF: in order</a:t>
            </a:r>
          </a:p>
          <a:p>
            <a:r>
              <a:rPr lang="en-US" altLang="en-CN" dirty="0"/>
              <a:t>Read operands to EX: out of order when there are sufficient resources and no data dependences</a:t>
            </a:r>
          </a:p>
          <a:p>
            <a:r>
              <a:rPr lang="en-US" altLang="en-CN" dirty="0">
                <a:solidFill>
                  <a:srgbClr val="00B0F0"/>
                </a:solidFill>
              </a:rPr>
              <a:t>Scheduling policy</a:t>
            </a:r>
            <a:r>
              <a:rPr lang="en-US" altLang="en-CN" dirty="0"/>
              <a:t>: upon stalling </a:t>
            </a:r>
            <a:r>
              <a:rPr lang="en-US" altLang="en-CN" dirty="0" err="1"/>
              <a:t>instr</a:t>
            </a:r>
            <a:r>
              <a:rPr lang="en-US" altLang="en-CN" dirty="0"/>
              <a:t>, issue other instructions if they do not depend on any active or stalled instruction</a:t>
            </a:r>
          </a:p>
          <a:p>
            <a:r>
              <a:rPr lang="en-US" altLang="en-CN" dirty="0">
                <a:solidFill>
                  <a:srgbClr val="00B0F0"/>
                </a:solidFill>
              </a:rPr>
              <a:t>How to schedule: use a centralized hazard detection and resolution unit</a:t>
            </a:r>
          </a:p>
          <a:p>
            <a:endParaRPr lang="en-CN" altLang="en-C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a:extLst>
              <a:ext uri="{FF2B5EF4-FFF2-40B4-BE49-F238E27FC236}">
                <a16:creationId xmlns:a16="http://schemas.microsoft.com/office/drawing/2014/main" id="{006592B0-CF48-E440-B07C-4977D64B82ED}"/>
              </a:ext>
            </a:extLst>
          </p:cNvPr>
          <p:cNvSpPr>
            <a:spLocks noGrp="1" noChangeArrowheads="1"/>
          </p:cNvSpPr>
          <p:nvPr>
            <p:ph type="title"/>
          </p:nvPr>
        </p:nvSpPr>
        <p:spPr/>
        <p:txBody>
          <a:bodyPr/>
          <a:lstStyle/>
          <a:p>
            <a:pPr algn="l" eaLnBrk="1" hangingPunct="1"/>
            <a:r>
              <a:rPr lang="en-US" altLang="zh-CN" dirty="0"/>
              <a:t>Lectures 04-05</a:t>
            </a:r>
          </a:p>
        </p:txBody>
      </p:sp>
      <p:sp>
        <p:nvSpPr>
          <p:cNvPr id="44034" name="Rectangle 3">
            <a:extLst>
              <a:ext uri="{FF2B5EF4-FFF2-40B4-BE49-F238E27FC236}">
                <a16:creationId xmlns:a16="http://schemas.microsoft.com/office/drawing/2014/main" id="{6F57DD25-A492-7E4A-9E38-363AFB8BF677}"/>
              </a:ext>
            </a:extLst>
          </p:cNvPr>
          <p:cNvSpPr>
            <a:spLocks noGrp="1" noChangeArrowheads="1"/>
          </p:cNvSpPr>
          <p:nvPr>
            <p:ph type="body" idx="1"/>
          </p:nvPr>
        </p:nvSpPr>
        <p:spPr>
          <a:xfrm>
            <a:off x="0" y="1600200"/>
            <a:ext cx="9144000" cy="5257800"/>
          </a:xfrm>
        </p:spPr>
        <p:txBody>
          <a:bodyPr/>
          <a:lstStyle/>
          <a:p>
            <a:pPr eaLnBrk="1" hangingPunct="1">
              <a:buFontTx/>
              <a:buNone/>
            </a:pPr>
            <a:r>
              <a:rPr lang="en-US" altLang="zh-CN" dirty="0"/>
              <a:t>Memory Hierarchy</a:t>
            </a: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7" name="Title 1">
            <a:extLst>
              <a:ext uri="{FF2B5EF4-FFF2-40B4-BE49-F238E27FC236}">
                <a16:creationId xmlns:a16="http://schemas.microsoft.com/office/drawing/2014/main" id="{833BFB97-79ED-DB44-9231-386D51B3E5A7}"/>
              </a:ext>
            </a:extLst>
          </p:cNvPr>
          <p:cNvSpPr>
            <a:spLocks noGrp="1" noChangeArrowheads="1"/>
          </p:cNvSpPr>
          <p:nvPr>
            <p:ph type="title"/>
          </p:nvPr>
        </p:nvSpPr>
        <p:spPr/>
        <p:txBody>
          <a:bodyPr/>
          <a:lstStyle/>
          <a:p>
            <a:r>
              <a:rPr lang="en-CN" altLang="en-CN" dirty="0"/>
              <a:t>Scoreboarding</a:t>
            </a:r>
          </a:p>
        </p:txBody>
      </p:sp>
      <p:sp>
        <p:nvSpPr>
          <p:cNvPr id="157698" name="Content Placeholder 2">
            <a:extLst>
              <a:ext uri="{FF2B5EF4-FFF2-40B4-BE49-F238E27FC236}">
                <a16:creationId xmlns:a16="http://schemas.microsoft.com/office/drawing/2014/main" id="{C7DD65F5-3F2F-7B43-8FAA-8BD3C5CE7434}"/>
              </a:ext>
            </a:extLst>
          </p:cNvPr>
          <p:cNvSpPr>
            <a:spLocks noGrp="1" noChangeArrowheads="1"/>
          </p:cNvSpPr>
          <p:nvPr>
            <p:ph idx="1"/>
          </p:nvPr>
        </p:nvSpPr>
        <p:spPr/>
        <p:txBody>
          <a:bodyPr/>
          <a:lstStyle/>
          <a:p>
            <a:r>
              <a:rPr lang="en-US" altLang="en-CN" dirty="0"/>
              <a:t>S</a:t>
            </a:r>
            <a:r>
              <a:rPr lang="en-CN" altLang="en-CN" dirty="0"/>
              <a:t>coreboard controls the instruction progression from one step to the next by communicating with functional units</a:t>
            </a:r>
          </a:p>
          <a:p>
            <a:endParaRPr lang="en-CN" altLang="en-CN" dirty="0"/>
          </a:p>
          <a:p>
            <a:r>
              <a:rPr lang="en-US" altLang="en-CN" dirty="0"/>
              <a:t>Three parts:</a:t>
            </a:r>
            <a:r>
              <a:rPr lang="zh-CN" altLang="en-US" dirty="0"/>
              <a:t>                           </a:t>
            </a:r>
            <a:r>
              <a:rPr lang="en-US" altLang="en-CN" dirty="0">
                <a:solidFill>
                  <a:srgbClr val="00B0F0"/>
                </a:solidFill>
              </a:rPr>
              <a:t>Instruction status</a:t>
            </a:r>
            <a:r>
              <a:rPr lang="zh-CN" altLang="en-US" dirty="0">
                <a:solidFill>
                  <a:srgbClr val="00B0F0"/>
                </a:solidFill>
              </a:rPr>
              <a:t>                    </a:t>
            </a:r>
            <a:r>
              <a:rPr lang="en-US" altLang="en-CN" dirty="0">
                <a:solidFill>
                  <a:srgbClr val="00B0F0"/>
                </a:solidFill>
              </a:rPr>
              <a:t>Functional unit status</a:t>
            </a:r>
            <a:r>
              <a:rPr lang="zh-CN" altLang="en-US" dirty="0">
                <a:solidFill>
                  <a:srgbClr val="00B0F0"/>
                </a:solidFill>
              </a:rPr>
              <a:t>                </a:t>
            </a:r>
            <a:r>
              <a:rPr lang="en-US" altLang="en-CN" dirty="0">
                <a:solidFill>
                  <a:srgbClr val="00B0F0"/>
                </a:solidFill>
              </a:rPr>
              <a:t>Register result status</a:t>
            </a:r>
            <a:endParaRPr lang="en-CN" altLang="en-CN" dirty="0">
              <a:solidFill>
                <a:srgbClr val="00B0F0"/>
              </a:solidFill>
            </a:endParaRPr>
          </a:p>
        </p:txBody>
      </p:sp>
      <p:pic>
        <p:nvPicPr>
          <p:cNvPr id="4" name="Picture 3">
            <a:extLst>
              <a:ext uri="{FF2B5EF4-FFF2-40B4-BE49-F238E27FC236}">
                <a16:creationId xmlns:a16="http://schemas.microsoft.com/office/drawing/2014/main" id="{DBD16A44-7928-A24A-B44E-024B179940A2}"/>
              </a:ext>
            </a:extLst>
          </p:cNvPr>
          <p:cNvPicPr>
            <a:picLocks noChangeAspect="1"/>
          </p:cNvPicPr>
          <p:nvPr/>
        </p:nvPicPr>
        <p:blipFill>
          <a:blip r:embed="rId3"/>
          <a:stretch>
            <a:fillRect/>
          </a:stretch>
        </p:blipFill>
        <p:spPr>
          <a:xfrm>
            <a:off x="5336498" y="3124200"/>
            <a:ext cx="3807502" cy="3657600"/>
          </a:xfrm>
          <a:prstGeom prst="rect">
            <a:avLst/>
          </a:prstGeom>
        </p:spPr>
      </p:pic>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1" name="Title 1">
            <a:extLst>
              <a:ext uri="{FF2B5EF4-FFF2-40B4-BE49-F238E27FC236}">
                <a16:creationId xmlns:a16="http://schemas.microsoft.com/office/drawing/2014/main" id="{C8E0994C-5F17-3344-A7C9-8A8775EB5488}"/>
              </a:ext>
            </a:extLst>
          </p:cNvPr>
          <p:cNvSpPr>
            <a:spLocks noGrp="1" noChangeArrowheads="1"/>
          </p:cNvSpPr>
          <p:nvPr>
            <p:ph type="title"/>
          </p:nvPr>
        </p:nvSpPr>
        <p:spPr/>
        <p:txBody>
          <a:bodyPr/>
          <a:lstStyle/>
          <a:p>
            <a:r>
              <a:rPr lang="en-CN" altLang="en-CN"/>
              <a:t>Instruction Status</a:t>
            </a:r>
          </a:p>
        </p:txBody>
      </p:sp>
      <p:sp>
        <p:nvSpPr>
          <p:cNvPr id="158722" name="Content Placeholder 2">
            <a:extLst>
              <a:ext uri="{FF2B5EF4-FFF2-40B4-BE49-F238E27FC236}">
                <a16:creationId xmlns:a16="http://schemas.microsoft.com/office/drawing/2014/main" id="{1CE1BAD8-44C4-6D4B-B428-CAC7F39FC990}"/>
              </a:ext>
            </a:extLst>
          </p:cNvPr>
          <p:cNvSpPr>
            <a:spLocks noGrp="1" noChangeArrowheads="1"/>
          </p:cNvSpPr>
          <p:nvPr>
            <p:ph idx="1"/>
          </p:nvPr>
        </p:nvSpPr>
        <p:spPr/>
        <p:txBody>
          <a:bodyPr/>
          <a:lstStyle/>
          <a:p>
            <a:r>
              <a:rPr lang="en-US" altLang="en-CN"/>
              <a:t>I</a:t>
            </a:r>
            <a:r>
              <a:rPr lang="en-CN" altLang="en-CN"/>
              <a:t>ndicate which of the four steps the instruction is in</a:t>
            </a:r>
          </a:p>
          <a:p>
            <a:r>
              <a:rPr lang="en-US" altLang="en-CN">
                <a:solidFill>
                  <a:srgbClr val="00B0F0"/>
                </a:solidFill>
              </a:rPr>
              <a:t>F</a:t>
            </a:r>
            <a:r>
              <a:rPr lang="en-CN" altLang="en-CN">
                <a:solidFill>
                  <a:srgbClr val="00B0F0"/>
                </a:solidFill>
              </a:rPr>
              <a:t>our steps: </a:t>
            </a:r>
            <a:r>
              <a:rPr lang="en-CN" altLang="en-CN"/>
              <a:t>issue, read operands, execution, write back</a:t>
            </a:r>
          </a:p>
          <a:p>
            <a:r>
              <a:rPr lang="en-US" altLang="en-CN">
                <a:solidFill>
                  <a:srgbClr val="92D050"/>
                </a:solidFill>
              </a:rPr>
              <a:t>O</a:t>
            </a:r>
            <a:r>
              <a:rPr lang="en-CN" altLang="en-CN">
                <a:solidFill>
                  <a:srgbClr val="92D050"/>
                </a:solidFill>
              </a:rPr>
              <a:t>mit memory access </a:t>
            </a:r>
            <a:r>
              <a:rPr lang="en-CN" altLang="en-CN"/>
              <a:t>because the out-of-order focuses more on FP operations</a:t>
            </a: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1" name="Title 1">
            <a:extLst>
              <a:ext uri="{FF2B5EF4-FFF2-40B4-BE49-F238E27FC236}">
                <a16:creationId xmlns:a16="http://schemas.microsoft.com/office/drawing/2014/main" id="{C8E0994C-5F17-3344-A7C9-8A8775EB5488}"/>
              </a:ext>
            </a:extLst>
          </p:cNvPr>
          <p:cNvSpPr>
            <a:spLocks noGrp="1" noChangeArrowheads="1"/>
          </p:cNvSpPr>
          <p:nvPr>
            <p:ph type="title"/>
          </p:nvPr>
        </p:nvSpPr>
        <p:spPr/>
        <p:txBody>
          <a:bodyPr/>
          <a:lstStyle/>
          <a:p>
            <a:r>
              <a:rPr lang="en-CN" altLang="en-CN"/>
              <a:t>Instruction Status</a:t>
            </a:r>
          </a:p>
        </p:txBody>
      </p:sp>
      <p:sp>
        <p:nvSpPr>
          <p:cNvPr id="158722" name="Content Placeholder 2">
            <a:extLst>
              <a:ext uri="{FF2B5EF4-FFF2-40B4-BE49-F238E27FC236}">
                <a16:creationId xmlns:a16="http://schemas.microsoft.com/office/drawing/2014/main" id="{1CE1BAD8-44C4-6D4B-B428-CAC7F39FC990}"/>
              </a:ext>
            </a:extLst>
          </p:cNvPr>
          <p:cNvSpPr>
            <a:spLocks noGrp="1" noChangeArrowheads="1"/>
          </p:cNvSpPr>
          <p:nvPr>
            <p:ph idx="1"/>
          </p:nvPr>
        </p:nvSpPr>
        <p:spPr/>
        <p:txBody>
          <a:bodyPr/>
          <a:lstStyle/>
          <a:p>
            <a:r>
              <a:rPr lang="en-US" altLang="en-CN" dirty="0">
                <a:solidFill>
                  <a:srgbClr val="00B0F0"/>
                </a:solidFill>
              </a:rPr>
              <a:t>Issue</a:t>
            </a:r>
            <a:r>
              <a:rPr lang="en-US" altLang="en-CN" dirty="0"/>
              <a:t>                                                If a functional unit for the instruction is free (no structural hazard) and no other active instruction has the same destination register (no WAW hazard), the scoreboard issues the instruction to the functional unit and updates its internal data structure.                                   </a:t>
            </a:r>
          </a:p>
        </p:txBody>
      </p:sp>
    </p:spTree>
    <p:extLst>
      <p:ext uri="{BB962C8B-B14F-4D97-AF65-F5344CB8AC3E}">
        <p14:creationId xmlns:p14="http://schemas.microsoft.com/office/powerpoint/2010/main" val="3262136507"/>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1" name="Title 1">
            <a:extLst>
              <a:ext uri="{FF2B5EF4-FFF2-40B4-BE49-F238E27FC236}">
                <a16:creationId xmlns:a16="http://schemas.microsoft.com/office/drawing/2014/main" id="{C8E0994C-5F17-3344-A7C9-8A8775EB5488}"/>
              </a:ext>
            </a:extLst>
          </p:cNvPr>
          <p:cNvSpPr>
            <a:spLocks noGrp="1" noChangeArrowheads="1"/>
          </p:cNvSpPr>
          <p:nvPr>
            <p:ph type="title"/>
          </p:nvPr>
        </p:nvSpPr>
        <p:spPr/>
        <p:txBody>
          <a:bodyPr/>
          <a:lstStyle/>
          <a:p>
            <a:r>
              <a:rPr lang="en-CN" altLang="en-CN"/>
              <a:t>Instruction Status</a:t>
            </a:r>
          </a:p>
        </p:txBody>
      </p:sp>
      <p:sp>
        <p:nvSpPr>
          <p:cNvPr id="158722" name="Content Placeholder 2">
            <a:extLst>
              <a:ext uri="{FF2B5EF4-FFF2-40B4-BE49-F238E27FC236}">
                <a16:creationId xmlns:a16="http://schemas.microsoft.com/office/drawing/2014/main" id="{1CE1BAD8-44C4-6D4B-B428-CAC7F39FC990}"/>
              </a:ext>
            </a:extLst>
          </p:cNvPr>
          <p:cNvSpPr>
            <a:spLocks noGrp="1" noChangeArrowheads="1"/>
          </p:cNvSpPr>
          <p:nvPr>
            <p:ph idx="1"/>
          </p:nvPr>
        </p:nvSpPr>
        <p:spPr>
          <a:xfrm>
            <a:off x="457200" y="1600200"/>
            <a:ext cx="8915400" cy="5257800"/>
          </a:xfrm>
        </p:spPr>
        <p:txBody>
          <a:bodyPr/>
          <a:lstStyle/>
          <a:p>
            <a:r>
              <a:rPr lang="en-US" altLang="en-CN" dirty="0">
                <a:solidFill>
                  <a:srgbClr val="00B0F0"/>
                </a:solidFill>
              </a:rPr>
              <a:t>Read operands</a:t>
            </a:r>
            <a:r>
              <a:rPr lang="en-US" altLang="en-CN" dirty="0"/>
              <a:t>                                                The scoreboard monitors the availability of the source operands.                       A source operand is available if no earlier issued active instruction is going to write it.                                         When the source operands are available, the scoreboard tells the functional unit to proceed to read the operands from the registers and begin (</a:t>
            </a:r>
            <a:r>
              <a:rPr lang="en-US" altLang="en-CN" dirty="0" err="1"/>
              <a:t>ooo</a:t>
            </a:r>
            <a:r>
              <a:rPr lang="en-US" altLang="en-CN" dirty="0"/>
              <a:t>) execution. </a:t>
            </a:r>
          </a:p>
          <a:p>
            <a:endParaRPr lang="en-US" altLang="en-CN" dirty="0"/>
          </a:p>
          <a:p>
            <a:endParaRPr lang="en-US" altLang="en-CN" dirty="0"/>
          </a:p>
          <a:p>
            <a:endParaRPr lang="en-US" altLang="en-CN" dirty="0"/>
          </a:p>
        </p:txBody>
      </p:sp>
    </p:spTree>
    <p:extLst>
      <p:ext uri="{BB962C8B-B14F-4D97-AF65-F5344CB8AC3E}">
        <p14:creationId xmlns:p14="http://schemas.microsoft.com/office/powerpoint/2010/main" val="3666472232"/>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1" name="Title 1">
            <a:extLst>
              <a:ext uri="{FF2B5EF4-FFF2-40B4-BE49-F238E27FC236}">
                <a16:creationId xmlns:a16="http://schemas.microsoft.com/office/drawing/2014/main" id="{C8E0994C-5F17-3344-A7C9-8A8775EB5488}"/>
              </a:ext>
            </a:extLst>
          </p:cNvPr>
          <p:cNvSpPr>
            <a:spLocks noGrp="1" noChangeArrowheads="1"/>
          </p:cNvSpPr>
          <p:nvPr>
            <p:ph type="title"/>
          </p:nvPr>
        </p:nvSpPr>
        <p:spPr/>
        <p:txBody>
          <a:bodyPr/>
          <a:lstStyle/>
          <a:p>
            <a:r>
              <a:rPr lang="en-CN" altLang="en-CN"/>
              <a:t>Instruction Status</a:t>
            </a:r>
          </a:p>
        </p:txBody>
      </p:sp>
      <p:sp>
        <p:nvSpPr>
          <p:cNvPr id="158722" name="Content Placeholder 2">
            <a:extLst>
              <a:ext uri="{FF2B5EF4-FFF2-40B4-BE49-F238E27FC236}">
                <a16:creationId xmlns:a16="http://schemas.microsoft.com/office/drawing/2014/main" id="{1CE1BAD8-44C4-6D4B-B428-CAC7F39FC990}"/>
              </a:ext>
            </a:extLst>
          </p:cNvPr>
          <p:cNvSpPr>
            <a:spLocks noGrp="1" noChangeArrowheads="1"/>
          </p:cNvSpPr>
          <p:nvPr>
            <p:ph idx="1"/>
          </p:nvPr>
        </p:nvSpPr>
        <p:spPr>
          <a:xfrm>
            <a:off x="457200" y="1600200"/>
            <a:ext cx="8915400" cy="5257800"/>
          </a:xfrm>
        </p:spPr>
        <p:txBody>
          <a:bodyPr/>
          <a:lstStyle/>
          <a:p>
            <a:r>
              <a:rPr lang="en-US" altLang="en-CN" dirty="0">
                <a:solidFill>
                  <a:srgbClr val="00B0F0"/>
                </a:solidFill>
              </a:rPr>
              <a:t>Execution</a:t>
            </a:r>
            <a:r>
              <a:rPr lang="en-US" altLang="en-CN" dirty="0"/>
              <a:t>                                                The functional unit begins execution upon receiving operands.                      When the result is ready, it notifies the scoreboard that it has completed execution. </a:t>
            </a:r>
          </a:p>
          <a:p>
            <a:endParaRPr lang="en-US" altLang="en-CN" dirty="0"/>
          </a:p>
          <a:p>
            <a:endParaRPr lang="en-US" altLang="en-CN" dirty="0"/>
          </a:p>
          <a:p>
            <a:endParaRPr lang="en-US" altLang="en-CN" dirty="0"/>
          </a:p>
          <a:p>
            <a:endParaRPr lang="en-US" altLang="en-CN" dirty="0"/>
          </a:p>
        </p:txBody>
      </p:sp>
    </p:spTree>
    <p:extLst>
      <p:ext uri="{BB962C8B-B14F-4D97-AF65-F5344CB8AC3E}">
        <p14:creationId xmlns:p14="http://schemas.microsoft.com/office/powerpoint/2010/main" val="364557276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1" name="Title 1">
            <a:extLst>
              <a:ext uri="{FF2B5EF4-FFF2-40B4-BE49-F238E27FC236}">
                <a16:creationId xmlns:a16="http://schemas.microsoft.com/office/drawing/2014/main" id="{C8E0994C-5F17-3344-A7C9-8A8775EB5488}"/>
              </a:ext>
            </a:extLst>
          </p:cNvPr>
          <p:cNvSpPr>
            <a:spLocks noGrp="1" noChangeArrowheads="1"/>
          </p:cNvSpPr>
          <p:nvPr>
            <p:ph type="title"/>
          </p:nvPr>
        </p:nvSpPr>
        <p:spPr/>
        <p:txBody>
          <a:bodyPr/>
          <a:lstStyle/>
          <a:p>
            <a:r>
              <a:rPr lang="en-CN" altLang="en-CN"/>
              <a:t>Instruction Status</a:t>
            </a:r>
          </a:p>
        </p:txBody>
      </p:sp>
      <p:sp>
        <p:nvSpPr>
          <p:cNvPr id="158722" name="Content Placeholder 2">
            <a:extLst>
              <a:ext uri="{FF2B5EF4-FFF2-40B4-BE49-F238E27FC236}">
                <a16:creationId xmlns:a16="http://schemas.microsoft.com/office/drawing/2014/main" id="{1CE1BAD8-44C4-6D4B-B428-CAC7F39FC990}"/>
              </a:ext>
            </a:extLst>
          </p:cNvPr>
          <p:cNvSpPr>
            <a:spLocks noGrp="1" noChangeArrowheads="1"/>
          </p:cNvSpPr>
          <p:nvPr>
            <p:ph idx="1"/>
          </p:nvPr>
        </p:nvSpPr>
        <p:spPr>
          <a:xfrm>
            <a:off x="457200" y="1600200"/>
            <a:ext cx="8915400" cy="5257800"/>
          </a:xfrm>
        </p:spPr>
        <p:txBody>
          <a:bodyPr/>
          <a:lstStyle/>
          <a:p>
            <a:r>
              <a:rPr lang="en-US" altLang="en-CN" dirty="0">
                <a:solidFill>
                  <a:srgbClr val="00B0F0"/>
                </a:solidFill>
              </a:rPr>
              <a:t>Write result</a:t>
            </a:r>
            <a:r>
              <a:rPr lang="en-US" altLang="en-CN" dirty="0"/>
              <a:t>                                                Once the scoreboard is aware that the functional unit has completed execution, the scoreboard checks for WAR hazards and stalls the completing instruction, if necessary. </a:t>
            </a:r>
          </a:p>
          <a:p>
            <a:endParaRPr lang="en-US" altLang="en-CN" dirty="0"/>
          </a:p>
          <a:p>
            <a:endParaRPr lang="en-US" altLang="en-CN" dirty="0"/>
          </a:p>
          <a:p>
            <a:endParaRPr lang="en-US" altLang="en-CN" dirty="0"/>
          </a:p>
          <a:p>
            <a:endParaRPr lang="en-US" altLang="en-CN" dirty="0"/>
          </a:p>
          <a:p>
            <a:endParaRPr lang="en-US" altLang="en-CN" dirty="0"/>
          </a:p>
        </p:txBody>
      </p:sp>
    </p:spTree>
    <p:extLst>
      <p:ext uri="{BB962C8B-B14F-4D97-AF65-F5344CB8AC3E}">
        <p14:creationId xmlns:p14="http://schemas.microsoft.com/office/powerpoint/2010/main" val="392030665"/>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5" name="Title 1">
            <a:extLst>
              <a:ext uri="{FF2B5EF4-FFF2-40B4-BE49-F238E27FC236}">
                <a16:creationId xmlns:a16="http://schemas.microsoft.com/office/drawing/2014/main" id="{5D361D1D-98E1-F045-9C43-E6B634CCA360}"/>
              </a:ext>
            </a:extLst>
          </p:cNvPr>
          <p:cNvSpPr>
            <a:spLocks noGrp="1" noChangeArrowheads="1"/>
          </p:cNvSpPr>
          <p:nvPr>
            <p:ph type="title"/>
          </p:nvPr>
        </p:nvSpPr>
        <p:spPr/>
        <p:txBody>
          <a:bodyPr/>
          <a:lstStyle/>
          <a:p>
            <a:r>
              <a:rPr lang="en-CN" altLang="en-CN"/>
              <a:t>Functional Unit Status</a:t>
            </a:r>
          </a:p>
        </p:txBody>
      </p:sp>
      <p:sp>
        <p:nvSpPr>
          <p:cNvPr id="159746" name="Content Placeholder 2">
            <a:extLst>
              <a:ext uri="{FF2B5EF4-FFF2-40B4-BE49-F238E27FC236}">
                <a16:creationId xmlns:a16="http://schemas.microsoft.com/office/drawing/2014/main" id="{57CBE39A-F99B-2548-BDE0-FE39BDE81A44}"/>
              </a:ext>
            </a:extLst>
          </p:cNvPr>
          <p:cNvSpPr>
            <a:spLocks noGrp="1" noChangeArrowheads="1"/>
          </p:cNvSpPr>
          <p:nvPr>
            <p:ph idx="1"/>
          </p:nvPr>
        </p:nvSpPr>
        <p:spPr/>
        <p:txBody>
          <a:bodyPr/>
          <a:lstStyle/>
          <a:p>
            <a:r>
              <a:rPr lang="en-US" altLang="en-CN" dirty="0"/>
              <a:t>I</a:t>
            </a:r>
            <a:r>
              <a:rPr lang="en-CN" altLang="en-CN" dirty="0"/>
              <a:t>ndicate the state of the functional unit</a:t>
            </a:r>
          </a:p>
          <a:p>
            <a:r>
              <a:rPr lang="en-US" altLang="en-CN" dirty="0"/>
              <a:t>N</a:t>
            </a:r>
            <a:r>
              <a:rPr lang="en-CN" altLang="en-CN" dirty="0"/>
              <a:t>ine fields per functional unit (FU)</a:t>
            </a:r>
          </a:p>
        </p:txBody>
      </p:sp>
      <p:pic>
        <p:nvPicPr>
          <p:cNvPr id="159747" name="Picture 3">
            <a:extLst>
              <a:ext uri="{FF2B5EF4-FFF2-40B4-BE49-F238E27FC236}">
                <a16:creationId xmlns:a16="http://schemas.microsoft.com/office/drawing/2014/main" id="{237363BA-DAC9-8748-B55A-2846590BD7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909888"/>
            <a:ext cx="9144000" cy="321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69" name="Title 1">
            <a:extLst>
              <a:ext uri="{FF2B5EF4-FFF2-40B4-BE49-F238E27FC236}">
                <a16:creationId xmlns:a16="http://schemas.microsoft.com/office/drawing/2014/main" id="{EA56030A-6FF9-974B-ADD6-766C5A928DA1}"/>
              </a:ext>
            </a:extLst>
          </p:cNvPr>
          <p:cNvSpPr>
            <a:spLocks noGrp="1" noChangeArrowheads="1"/>
          </p:cNvSpPr>
          <p:nvPr>
            <p:ph type="title"/>
          </p:nvPr>
        </p:nvSpPr>
        <p:spPr/>
        <p:txBody>
          <a:bodyPr/>
          <a:lstStyle/>
          <a:p>
            <a:r>
              <a:rPr lang="en-CN" altLang="en-CN"/>
              <a:t>Register Result Status</a:t>
            </a:r>
          </a:p>
        </p:txBody>
      </p:sp>
      <p:sp>
        <p:nvSpPr>
          <p:cNvPr id="160770" name="Content Placeholder 2">
            <a:extLst>
              <a:ext uri="{FF2B5EF4-FFF2-40B4-BE49-F238E27FC236}">
                <a16:creationId xmlns:a16="http://schemas.microsoft.com/office/drawing/2014/main" id="{1B4C0FE7-0B97-D147-A6C7-F29CE38EB054}"/>
              </a:ext>
            </a:extLst>
          </p:cNvPr>
          <p:cNvSpPr>
            <a:spLocks noGrp="1" noChangeArrowheads="1"/>
          </p:cNvSpPr>
          <p:nvPr>
            <p:ph idx="1"/>
          </p:nvPr>
        </p:nvSpPr>
        <p:spPr/>
        <p:txBody>
          <a:bodyPr/>
          <a:lstStyle/>
          <a:p>
            <a:r>
              <a:rPr lang="en-US" altLang="en-CN"/>
              <a:t>I</a:t>
            </a:r>
            <a:r>
              <a:rPr lang="en-CN" altLang="en-CN"/>
              <a:t>ndicate which functional unit will write each register, if an active instruction has the register as its destination</a:t>
            </a:r>
          </a:p>
          <a:p>
            <a:r>
              <a:rPr lang="en-US" altLang="en-CN"/>
              <a:t>S</a:t>
            </a:r>
            <a:r>
              <a:rPr lang="en-CN" altLang="en-CN"/>
              <a:t>et to blank whenever no pending instructions will wirte that register</a:t>
            </a: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Scoreboard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a:p>
          <a:p>
            <a:endParaRPr lang="en-CN" altLang="en-CN"/>
          </a:p>
          <a:p>
            <a:endParaRPr lang="en-CN" altLang="en-CN"/>
          </a:p>
          <a:p>
            <a:endParaRPr lang="en-CN" altLang="en-CN"/>
          </a:p>
          <a:p>
            <a:endParaRPr lang="en-CN" altLang="en-CN"/>
          </a:p>
          <a:p>
            <a:endParaRPr lang="en-CN" altLang="en-CN"/>
          </a:p>
        </p:txBody>
      </p:sp>
      <p:pic>
        <p:nvPicPr>
          <p:cNvPr id="161795" name="Picture 3">
            <a:extLst>
              <a:ext uri="{FF2B5EF4-FFF2-40B4-BE49-F238E27FC236}">
                <a16:creationId xmlns:a16="http://schemas.microsoft.com/office/drawing/2014/main" id="{98D6B2FC-C5DB-9A4A-8FD6-C3DFBDCC6DC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04963"/>
            <a:ext cx="9144000" cy="300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495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2</a:t>
            </a:r>
            <a:r>
              <a:rPr kumimoji="0" lang="en-US" altLang="zh-CN" sz="3600" b="1" i="0" u="none" strike="noStrike" kern="1200" cap="none" spc="0" normalizeH="0" baseline="30000" noProof="0" dirty="0">
                <a:ln>
                  <a:noFill/>
                </a:ln>
                <a:solidFill>
                  <a:srgbClr val="00B0F0"/>
                </a:solidFill>
                <a:effectLst/>
                <a:uLnTx/>
                <a:uFillTx/>
                <a:latin typeface="Verdana" panose="020B0604030504040204" pitchFamily="34" charset="0"/>
                <a:ea typeface="宋体" panose="02010600030101010101" pitchFamily="2" charset="-122"/>
                <a:cs typeface="+mn-cs"/>
              </a:rPr>
              <a:t>nd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L.D is ready to write result</a:t>
            </a:r>
          </a:p>
        </p:txBody>
      </p:sp>
      <p:sp>
        <p:nvSpPr>
          <p:cNvPr id="161797" name="AutoShape 5">
            <a:extLst>
              <a:ext uri="{FF2B5EF4-FFF2-40B4-BE49-F238E27FC236}">
                <a16:creationId xmlns:a16="http://schemas.microsoft.com/office/drawing/2014/main" id="{8746B3FA-EEB6-4C42-A1A3-2671822C4DD9}"/>
              </a:ext>
            </a:extLst>
          </p:cNvPr>
          <p:cNvSpPr>
            <a:spLocks noChangeArrowheads="1"/>
          </p:cNvSpPr>
          <p:nvPr/>
        </p:nvSpPr>
        <p:spPr bwMode="auto">
          <a:xfrm>
            <a:off x="0" y="2819400"/>
            <a:ext cx="3657600" cy="1417638"/>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1798" name="Rectangle 4">
            <a:extLst>
              <a:ext uri="{FF2B5EF4-FFF2-40B4-BE49-F238E27FC236}">
                <a16:creationId xmlns:a16="http://schemas.microsoft.com/office/drawing/2014/main" id="{6BF018AD-0A7C-114A-A72D-E7669CDAB5D5}"/>
              </a:ext>
            </a:extLst>
          </p:cNvPr>
          <p:cNvSpPr>
            <a:spLocks noChangeArrowheads="1"/>
          </p:cNvSpPr>
          <p:nvPr/>
        </p:nvSpPr>
        <p:spPr bwMode="auto">
          <a:xfrm>
            <a:off x="3657600" y="3000375"/>
            <a:ext cx="27432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all</a:t>
            </a:r>
            <a:r>
              <a:rPr kumimoji="0" lang="zh-CN" altLang="en-US"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instructions</a:t>
            </a:r>
            <a:r>
              <a:rPr kumimoji="0" lang="zh-CN" altLang="en-US"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in scoreboard</a:t>
            </a:r>
          </a:p>
        </p:txBody>
      </p:sp>
      <p:sp>
        <p:nvSpPr>
          <p:cNvPr id="10" name="Rectangle 4">
            <a:extLst>
              <a:ext uri="{FF2B5EF4-FFF2-40B4-BE49-F238E27FC236}">
                <a16:creationId xmlns:a16="http://schemas.microsoft.com/office/drawing/2014/main" id="{A781B836-D644-DA4D-AA32-A3FC4A25AE05}"/>
              </a:ext>
            </a:extLst>
          </p:cNvPr>
          <p:cNvSpPr>
            <a:spLocks noChangeArrowheads="1"/>
          </p:cNvSpPr>
          <p:nvPr/>
        </p:nvSpPr>
        <p:spPr bwMode="auto">
          <a:xfrm>
            <a:off x="1524000" y="4194970"/>
            <a:ext cx="66294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s</a:t>
            </a:r>
            <a:r>
              <a:rPr kumimoji="0" lang="en-US" altLang="zh-CN" sz="20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talled</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due to structural hazard with SUB.D</a:t>
            </a: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Scoreboard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a:p>
          <a:p>
            <a:endParaRPr lang="en-CN" altLang="en-CN"/>
          </a:p>
          <a:p>
            <a:endParaRPr lang="en-CN" altLang="en-CN"/>
          </a:p>
          <a:p>
            <a:endParaRPr lang="en-CN" altLang="en-CN"/>
          </a:p>
          <a:p>
            <a:endParaRPr lang="en-CN" altLang="en-CN"/>
          </a:p>
          <a:p>
            <a:endParaRPr lang="en-CN" altLang="en-CN"/>
          </a:p>
        </p:txBody>
      </p:sp>
      <p:pic>
        <p:nvPicPr>
          <p:cNvPr id="161795" name="Picture 3">
            <a:extLst>
              <a:ext uri="{FF2B5EF4-FFF2-40B4-BE49-F238E27FC236}">
                <a16:creationId xmlns:a16="http://schemas.microsoft.com/office/drawing/2014/main" id="{98D6B2FC-C5DB-9A4A-8FD6-C3DFBDCC6DC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03375"/>
            <a:ext cx="9144000" cy="300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495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2</a:t>
            </a:r>
            <a:r>
              <a:rPr kumimoji="0" lang="en-US" altLang="zh-CN" sz="3600" b="1" i="0" u="none" strike="noStrike" kern="1200" cap="none" spc="0" normalizeH="0" baseline="30000" noProof="0">
                <a:ln>
                  <a:noFill/>
                </a:ln>
                <a:solidFill>
                  <a:srgbClr val="00B0F0"/>
                </a:solidFill>
                <a:effectLst/>
                <a:uLnTx/>
                <a:uFillTx/>
                <a:latin typeface="Verdana" panose="020B0604030504040204" pitchFamily="34" charset="0"/>
                <a:ea typeface="宋体" panose="02010600030101010101" pitchFamily="2" charset="-122"/>
                <a:cs typeface="+mn-cs"/>
              </a:rPr>
              <a:t>nd</a:t>
            </a:r>
            <a:r>
              <a:rPr kumimoji="0" lang="en-US" altLang="zh-CN" sz="36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 L.D is ready to write result</a:t>
            </a:r>
          </a:p>
        </p:txBody>
      </p:sp>
      <p:sp>
        <p:nvSpPr>
          <p:cNvPr id="161797" name="AutoShape 5">
            <a:extLst>
              <a:ext uri="{FF2B5EF4-FFF2-40B4-BE49-F238E27FC236}">
                <a16:creationId xmlns:a16="http://schemas.microsoft.com/office/drawing/2014/main" id="{8746B3FA-EEB6-4C42-A1A3-2671822C4DD9}"/>
              </a:ext>
            </a:extLst>
          </p:cNvPr>
          <p:cNvSpPr>
            <a:spLocks noChangeArrowheads="1"/>
          </p:cNvSpPr>
          <p:nvPr/>
        </p:nvSpPr>
        <p:spPr bwMode="auto">
          <a:xfrm>
            <a:off x="0" y="2819400"/>
            <a:ext cx="3657600" cy="1417638"/>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1798" name="Rectangle 4">
            <a:extLst>
              <a:ext uri="{FF2B5EF4-FFF2-40B4-BE49-F238E27FC236}">
                <a16:creationId xmlns:a16="http://schemas.microsoft.com/office/drawing/2014/main" id="{6BF018AD-0A7C-114A-A72D-E7669CDAB5D5}"/>
              </a:ext>
            </a:extLst>
          </p:cNvPr>
          <p:cNvSpPr>
            <a:spLocks noChangeArrowheads="1"/>
          </p:cNvSpPr>
          <p:nvPr/>
        </p:nvSpPr>
        <p:spPr bwMode="auto">
          <a:xfrm>
            <a:off x="4419600" y="3208340"/>
            <a:ext cx="19812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wait for F2</a:t>
            </a:r>
          </a:p>
        </p:txBody>
      </p:sp>
      <p:cxnSp>
        <p:nvCxnSpPr>
          <p:cNvPr id="8" name="直接连接符 7">
            <a:extLst>
              <a:ext uri="{FF2B5EF4-FFF2-40B4-BE49-F238E27FC236}">
                <a16:creationId xmlns:a16="http://schemas.microsoft.com/office/drawing/2014/main" id="{D197BE6E-90BE-8142-A480-F035BAAF7DA0}"/>
              </a:ext>
            </a:extLst>
          </p:cNvPr>
          <p:cNvCxnSpPr/>
          <p:nvPr/>
        </p:nvCxnSpPr>
        <p:spPr>
          <a:xfrm>
            <a:off x="762000" y="3106738"/>
            <a:ext cx="152400" cy="158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接连接符 7">
            <a:extLst>
              <a:ext uri="{FF2B5EF4-FFF2-40B4-BE49-F238E27FC236}">
                <a16:creationId xmlns:a16="http://schemas.microsoft.com/office/drawing/2014/main" id="{2EF05022-985F-7E40-8A72-F94CD3E239D8}"/>
              </a:ext>
            </a:extLst>
          </p:cNvPr>
          <p:cNvCxnSpPr/>
          <p:nvPr/>
        </p:nvCxnSpPr>
        <p:spPr>
          <a:xfrm>
            <a:off x="1066800" y="3457575"/>
            <a:ext cx="152400" cy="1588"/>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Rectangle 4">
            <a:extLst>
              <a:ext uri="{FF2B5EF4-FFF2-40B4-BE49-F238E27FC236}">
                <a16:creationId xmlns:a16="http://schemas.microsoft.com/office/drawing/2014/main" id="{F011DC3F-C6B1-C14D-97A0-E106ADD9647F}"/>
              </a:ext>
            </a:extLst>
          </p:cNvPr>
          <p:cNvSpPr>
            <a:spLocks noChangeArrowheads="1"/>
          </p:cNvSpPr>
          <p:nvPr/>
        </p:nvSpPr>
        <p:spPr bwMode="auto">
          <a:xfrm>
            <a:off x="4419600" y="3554664"/>
            <a:ext cx="19812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wait for F2</a:t>
            </a:r>
          </a:p>
        </p:txBody>
      </p:sp>
      <p:sp>
        <p:nvSpPr>
          <p:cNvPr id="11" name="Rectangle 4">
            <a:extLst>
              <a:ext uri="{FF2B5EF4-FFF2-40B4-BE49-F238E27FC236}">
                <a16:creationId xmlns:a16="http://schemas.microsoft.com/office/drawing/2014/main" id="{FC24A1EC-43C9-0649-8797-7C6D2752D86A}"/>
              </a:ext>
            </a:extLst>
          </p:cNvPr>
          <p:cNvSpPr>
            <a:spLocks noChangeArrowheads="1"/>
          </p:cNvSpPr>
          <p:nvPr/>
        </p:nvSpPr>
        <p:spPr bwMode="auto">
          <a:xfrm>
            <a:off x="4419600" y="3889376"/>
            <a:ext cx="19812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wait for F0</a:t>
            </a:r>
          </a:p>
        </p:txBody>
      </p:sp>
      <p:cxnSp>
        <p:nvCxnSpPr>
          <p:cNvPr id="12" name="直接连接符 7">
            <a:extLst>
              <a:ext uri="{FF2B5EF4-FFF2-40B4-BE49-F238E27FC236}">
                <a16:creationId xmlns:a16="http://schemas.microsoft.com/office/drawing/2014/main" id="{BABA00DB-BB3C-FB44-AD88-A53684CE539E}"/>
              </a:ext>
            </a:extLst>
          </p:cNvPr>
          <p:cNvCxnSpPr/>
          <p:nvPr/>
        </p:nvCxnSpPr>
        <p:spPr>
          <a:xfrm>
            <a:off x="1371600" y="3823899"/>
            <a:ext cx="152400" cy="1588"/>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直接连接符 7">
            <a:extLst>
              <a:ext uri="{FF2B5EF4-FFF2-40B4-BE49-F238E27FC236}">
                <a16:creationId xmlns:a16="http://schemas.microsoft.com/office/drawing/2014/main" id="{439F9FAF-1C82-144B-8833-6140C30F131E}"/>
              </a:ext>
            </a:extLst>
          </p:cNvPr>
          <p:cNvCxnSpPr/>
          <p:nvPr/>
        </p:nvCxnSpPr>
        <p:spPr>
          <a:xfrm>
            <a:off x="762000" y="3455987"/>
            <a:ext cx="1524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4" name="直接连接符 7">
            <a:extLst>
              <a:ext uri="{FF2B5EF4-FFF2-40B4-BE49-F238E27FC236}">
                <a16:creationId xmlns:a16="http://schemas.microsoft.com/office/drawing/2014/main" id="{CD2F5EBE-25E1-7246-8685-B8649C6C40B5}"/>
              </a:ext>
            </a:extLst>
          </p:cNvPr>
          <p:cNvCxnSpPr/>
          <p:nvPr/>
        </p:nvCxnSpPr>
        <p:spPr>
          <a:xfrm>
            <a:off x="1143000" y="4172400"/>
            <a:ext cx="1524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
        <p:nvSpPr>
          <p:cNvPr id="15" name="Rectangle 4">
            <a:extLst>
              <a:ext uri="{FF2B5EF4-FFF2-40B4-BE49-F238E27FC236}">
                <a16:creationId xmlns:a16="http://schemas.microsoft.com/office/drawing/2014/main" id="{6F56A91C-1895-484B-8A00-6DA2420258D4}"/>
              </a:ext>
            </a:extLst>
          </p:cNvPr>
          <p:cNvSpPr>
            <a:spLocks noChangeArrowheads="1"/>
          </p:cNvSpPr>
          <p:nvPr/>
        </p:nvSpPr>
        <p:spPr bwMode="auto">
          <a:xfrm>
            <a:off x="1524000" y="4194970"/>
            <a:ext cx="66294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s</a:t>
            </a:r>
            <a:r>
              <a:rPr kumimoji="0" lang="en-US" altLang="zh-CN" sz="20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talled</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due to structural hazard with SUB.D</a:t>
            </a:r>
          </a:p>
        </p:txBody>
      </p:sp>
    </p:spTree>
    <p:extLst>
      <p:ext uri="{BB962C8B-B14F-4D97-AF65-F5344CB8AC3E}">
        <p14:creationId xmlns:p14="http://schemas.microsoft.com/office/powerpoint/2010/main" val="309007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89" name="Rectangle 2">
            <a:extLst>
              <a:ext uri="{FF2B5EF4-FFF2-40B4-BE49-F238E27FC236}">
                <a16:creationId xmlns:a16="http://schemas.microsoft.com/office/drawing/2014/main" id="{7666EC14-958E-0548-83B5-AD15FBC84062}"/>
              </a:ext>
            </a:extLst>
          </p:cNvPr>
          <p:cNvSpPr>
            <a:spLocks noGrp="1" noChangeArrowheads="1"/>
          </p:cNvSpPr>
          <p:nvPr>
            <p:ph type="title"/>
          </p:nvPr>
        </p:nvSpPr>
        <p:spPr/>
        <p:txBody>
          <a:bodyPr/>
          <a:lstStyle/>
          <a:p>
            <a:pPr eaLnBrk="1" hangingPunct="1"/>
            <a:r>
              <a:rPr lang="en-US" altLang="zh-CN"/>
              <a:t>Cache Performance</a:t>
            </a:r>
          </a:p>
        </p:txBody>
      </p:sp>
      <p:pic>
        <p:nvPicPr>
          <p:cNvPr id="242690" name="Picture 3">
            <a:extLst>
              <a:ext uri="{FF2B5EF4-FFF2-40B4-BE49-F238E27FC236}">
                <a16:creationId xmlns:a16="http://schemas.microsoft.com/office/drawing/2014/main" id="{A7FB0B4D-4828-7941-8EBD-58807B5115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52600"/>
            <a:ext cx="91440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2691" name="Picture 4">
            <a:extLst>
              <a:ext uri="{FF2B5EF4-FFF2-40B4-BE49-F238E27FC236}">
                <a16:creationId xmlns:a16="http://schemas.microsoft.com/office/drawing/2014/main" id="{929076A4-D091-9241-9BDC-E4D5381497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413" y="2667000"/>
            <a:ext cx="8639175" cy="188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2692" name="Picture 5">
            <a:extLst>
              <a:ext uri="{FF2B5EF4-FFF2-40B4-BE49-F238E27FC236}">
                <a16:creationId xmlns:a16="http://schemas.microsoft.com/office/drawing/2014/main" id="{EA46F966-6027-C44F-92CA-1ECE9C1CE3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5181600"/>
            <a:ext cx="9144000" cy="61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2693" name="Rectangle 6">
            <a:extLst>
              <a:ext uri="{FF2B5EF4-FFF2-40B4-BE49-F238E27FC236}">
                <a16:creationId xmlns:a16="http://schemas.microsoft.com/office/drawing/2014/main" id="{63B39A08-795D-B94E-86A5-E1DD331A7C8F}"/>
              </a:ext>
            </a:extLst>
          </p:cNvPr>
          <p:cNvSpPr>
            <a:spLocks noGrp="1" noChangeArrowheads="1"/>
          </p:cNvSpPr>
          <p:nvPr>
            <p:ph type="body" idx="1"/>
          </p:nvPr>
        </p:nvSpPr>
        <p:spPr/>
        <p:txBody>
          <a:bodyPr/>
          <a:lstStyle/>
          <a:p>
            <a:pPr eaLnBrk="1" hangingPunct="1"/>
            <a:endParaRPr lang="en-US" altLang="zh-CN"/>
          </a:p>
          <a:p>
            <a:pPr eaLnBrk="1" hangingPunct="1"/>
            <a:endParaRPr lang="en-US" altLang="zh-CN"/>
          </a:p>
          <a:p>
            <a:pPr eaLnBrk="1" hangingPunct="1"/>
            <a:endParaRPr lang="en-US" altLang="zh-CN"/>
          </a:p>
          <a:p>
            <a:pPr eaLnBrk="1" hangingPunct="1"/>
            <a:endParaRPr lang="en-US" altLang="zh-CN"/>
          </a:p>
          <a:p>
            <a:pPr eaLnBrk="1" hangingPunct="1"/>
            <a:endParaRPr lang="en-US" altLang="zh-CN"/>
          </a:p>
          <a:p>
            <a:pPr eaLnBrk="1" hangingPunct="1"/>
            <a:endParaRPr lang="en-US" altLang="zh-CN"/>
          </a:p>
          <a:p>
            <a:pPr eaLnBrk="1" hangingPunct="1"/>
            <a:endParaRPr lang="en-US" altLang="zh-CN"/>
          </a:p>
          <a:p>
            <a:pPr eaLnBrk="1" hangingPunct="1"/>
            <a:endParaRPr lang="en-US" altLang="zh-CN"/>
          </a:p>
          <a:p>
            <a:pPr eaLnBrk="1" hangingPunct="1"/>
            <a:endParaRPr lang="en-US" altLang="zh-CN"/>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817" name="Picture 5">
            <a:extLst>
              <a:ext uri="{FF2B5EF4-FFF2-40B4-BE49-F238E27FC236}">
                <a16:creationId xmlns:a16="http://schemas.microsoft.com/office/drawing/2014/main" id="{86681B8B-4F36-2846-8ABF-AE27F33815E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14488"/>
            <a:ext cx="9144000" cy="524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2818" name="Title 1">
            <a:extLst>
              <a:ext uri="{FF2B5EF4-FFF2-40B4-BE49-F238E27FC236}">
                <a16:creationId xmlns:a16="http://schemas.microsoft.com/office/drawing/2014/main" id="{25FA7D8B-13EE-7A4B-9C50-7642C717C455}"/>
              </a:ext>
            </a:extLst>
          </p:cNvPr>
          <p:cNvSpPr>
            <a:spLocks noGrp="1" noChangeArrowheads="1"/>
          </p:cNvSpPr>
          <p:nvPr>
            <p:ph type="title"/>
          </p:nvPr>
        </p:nvSpPr>
        <p:spPr/>
        <p:txBody>
          <a:bodyPr/>
          <a:lstStyle/>
          <a:p>
            <a:r>
              <a:rPr lang="en-CN" altLang="en-CN" dirty="0"/>
              <a:t>Scoreboard Example</a:t>
            </a:r>
          </a:p>
        </p:txBody>
      </p:sp>
      <p:sp>
        <p:nvSpPr>
          <p:cNvPr id="162819" name="Content Placeholder 2">
            <a:extLst>
              <a:ext uri="{FF2B5EF4-FFF2-40B4-BE49-F238E27FC236}">
                <a16:creationId xmlns:a16="http://schemas.microsoft.com/office/drawing/2014/main" id="{C1B233A8-EB2E-D946-B3FA-3DF3E84CF6EC}"/>
              </a:ext>
            </a:extLst>
          </p:cNvPr>
          <p:cNvSpPr>
            <a:spLocks noGrp="1" noChangeArrowheads="1"/>
          </p:cNvSpPr>
          <p:nvPr>
            <p:ph idx="1"/>
          </p:nvPr>
        </p:nvSpPr>
        <p:spPr/>
        <p:txBody>
          <a:bodyPr/>
          <a:lstStyle/>
          <a:p>
            <a:endParaRPr lang="en-CN" altLang="en-CN"/>
          </a:p>
          <a:p>
            <a:endParaRPr lang="en-CN" altLang="en-CN"/>
          </a:p>
          <a:p>
            <a:endParaRPr lang="en-CN" altLang="en-CN"/>
          </a:p>
          <a:p>
            <a:endParaRPr lang="en-CN" altLang="en-CN"/>
          </a:p>
          <a:p>
            <a:endParaRPr lang="en-CN" altLang="en-CN"/>
          </a:p>
          <a:p>
            <a:endParaRPr lang="en-CN" altLang="en-CN"/>
          </a:p>
        </p:txBody>
      </p:sp>
      <p:pic>
        <p:nvPicPr>
          <p:cNvPr id="162820" name="Picture 3">
            <a:extLst>
              <a:ext uri="{FF2B5EF4-FFF2-40B4-BE49-F238E27FC236}">
                <a16:creationId xmlns:a16="http://schemas.microsoft.com/office/drawing/2014/main" id="{149D6A6E-8C55-3A47-B808-31942F92334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604963"/>
            <a:ext cx="9144000" cy="300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41" name="Picture 5">
            <a:extLst>
              <a:ext uri="{FF2B5EF4-FFF2-40B4-BE49-F238E27FC236}">
                <a16:creationId xmlns:a16="http://schemas.microsoft.com/office/drawing/2014/main" id="{DA4C9A22-17BE-0D40-B4BD-9602AA9A2C0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614488"/>
            <a:ext cx="9144000" cy="524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42" name="Title 1">
            <a:extLst>
              <a:ext uri="{FF2B5EF4-FFF2-40B4-BE49-F238E27FC236}">
                <a16:creationId xmlns:a16="http://schemas.microsoft.com/office/drawing/2014/main" id="{CA822DB4-BB1C-9044-8504-0DAC647578E5}"/>
              </a:ext>
            </a:extLst>
          </p:cNvPr>
          <p:cNvSpPr>
            <a:spLocks noGrp="1" noChangeArrowheads="1"/>
          </p:cNvSpPr>
          <p:nvPr>
            <p:ph type="title"/>
          </p:nvPr>
        </p:nvSpPr>
        <p:spPr/>
        <p:txBody>
          <a:bodyPr/>
          <a:lstStyle/>
          <a:p>
            <a:r>
              <a:rPr lang="en-CN" altLang="en-CN"/>
              <a:t>Scoreboard Example</a:t>
            </a:r>
          </a:p>
        </p:txBody>
      </p:sp>
      <p:sp>
        <p:nvSpPr>
          <p:cNvPr id="163843" name="Content Placeholder 2">
            <a:extLst>
              <a:ext uri="{FF2B5EF4-FFF2-40B4-BE49-F238E27FC236}">
                <a16:creationId xmlns:a16="http://schemas.microsoft.com/office/drawing/2014/main" id="{722F94E0-8F23-7B45-9691-E354804C8419}"/>
              </a:ext>
            </a:extLst>
          </p:cNvPr>
          <p:cNvSpPr>
            <a:spLocks noGrp="1" noChangeArrowheads="1"/>
          </p:cNvSpPr>
          <p:nvPr>
            <p:ph idx="1"/>
          </p:nvPr>
        </p:nvSpPr>
        <p:spPr/>
        <p:txBody>
          <a:bodyPr/>
          <a:lstStyle/>
          <a:p>
            <a:endParaRPr lang="en-CN" altLang="en-CN"/>
          </a:p>
          <a:p>
            <a:endParaRPr lang="en-CN" altLang="en-CN"/>
          </a:p>
          <a:p>
            <a:endParaRPr lang="en-CN" altLang="en-CN"/>
          </a:p>
          <a:p>
            <a:endParaRPr lang="en-CN" altLang="en-CN"/>
          </a:p>
          <a:p>
            <a:endParaRPr lang="en-CN" altLang="en-CN"/>
          </a:p>
          <a:p>
            <a:endParaRPr lang="en-CN" altLang="en-CN"/>
          </a:p>
        </p:txBody>
      </p:sp>
      <p:pic>
        <p:nvPicPr>
          <p:cNvPr id="163844" name="Picture 3">
            <a:extLst>
              <a:ext uri="{FF2B5EF4-FFF2-40B4-BE49-F238E27FC236}">
                <a16:creationId xmlns:a16="http://schemas.microsoft.com/office/drawing/2014/main" id="{057C8606-F7A3-3A48-BE72-F1324DEAED0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04963"/>
            <a:ext cx="9144000" cy="300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C0AE3B96-C81A-D24C-AAE0-5D8529222AD4}"/>
              </a:ext>
            </a:extLst>
          </p:cNvPr>
          <p:cNvPicPr>
            <a:picLocks noChangeAspect="1"/>
          </p:cNvPicPr>
          <p:nvPr/>
        </p:nvPicPr>
        <p:blipFill>
          <a:blip r:embed="rId4"/>
          <a:stretch>
            <a:fillRect/>
          </a:stretch>
        </p:blipFill>
        <p:spPr>
          <a:xfrm>
            <a:off x="4953000" y="3174179"/>
            <a:ext cx="4191000" cy="1474021"/>
          </a:xfrm>
          <a:prstGeom prst="rect">
            <a:avLst/>
          </a:prstGeom>
          <a:effectLst>
            <a:glow rad="228600">
              <a:schemeClr val="accent1">
                <a:satMod val="175000"/>
                <a:alpha val="40000"/>
              </a:schemeClr>
            </a:glow>
          </a:effectLst>
        </p:spPr>
      </p:pic>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865" name="Picture 5">
            <a:extLst>
              <a:ext uri="{FF2B5EF4-FFF2-40B4-BE49-F238E27FC236}">
                <a16:creationId xmlns:a16="http://schemas.microsoft.com/office/drawing/2014/main" id="{5088AF9C-B445-3B42-9BEE-C8BED4222B7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614488"/>
            <a:ext cx="9144000" cy="524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4866" name="Title 1">
            <a:extLst>
              <a:ext uri="{FF2B5EF4-FFF2-40B4-BE49-F238E27FC236}">
                <a16:creationId xmlns:a16="http://schemas.microsoft.com/office/drawing/2014/main" id="{93EA995D-7ABB-F045-9094-56DE9B83CF75}"/>
              </a:ext>
            </a:extLst>
          </p:cNvPr>
          <p:cNvSpPr>
            <a:spLocks noGrp="1" noChangeArrowheads="1"/>
          </p:cNvSpPr>
          <p:nvPr>
            <p:ph type="title"/>
          </p:nvPr>
        </p:nvSpPr>
        <p:spPr/>
        <p:txBody>
          <a:bodyPr/>
          <a:lstStyle/>
          <a:p>
            <a:r>
              <a:rPr lang="en-CN" altLang="en-CN"/>
              <a:t>Scoreboard Example</a:t>
            </a:r>
          </a:p>
        </p:txBody>
      </p:sp>
      <p:sp>
        <p:nvSpPr>
          <p:cNvPr id="164867" name="Content Placeholder 2">
            <a:extLst>
              <a:ext uri="{FF2B5EF4-FFF2-40B4-BE49-F238E27FC236}">
                <a16:creationId xmlns:a16="http://schemas.microsoft.com/office/drawing/2014/main" id="{204A2889-08E9-4F4A-A4BF-A59F388DE4C1}"/>
              </a:ext>
            </a:extLst>
          </p:cNvPr>
          <p:cNvSpPr>
            <a:spLocks noGrp="1" noChangeArrowheads="1"/>
          </p:cNvSpPr>
          <p:nvPr>
            <p:ph idx="1"/>
          </p:nvPr>
        </p:nvSpPr>
        <p:spPr/>
        <p:txBody>
          <a:bodyPr/>
          <a:lstStyle/>
          <a:p>
            <a:endParaRPr lang="en-CN" altLang="en-CN"/>
          </a:p>
          <a:p>
            <a:endParaRPr lang="en-CN" altLang="en-CN"/>
          </a:p>
          <a:p>
            <a:endParaRPr lang="en-CN" altLang="en-CN"/>
          </a:p>
          <a:p>
            <a:endParaRPr lang="en-CN" altLang="en-CN"/>
          </a:p>
          <a:p>
            <a:endParaRPr lang="en-CN" altLang="en-CN"/>
          </a:p>
          <a:p>
            <a:endParaRPr lang="en-CN" altLang="en-CN"/>
          </a:p>
        </p:txBody>
      </p:sp>
      <p:pic>
        <p:nvPicPr>
          <p:cNvPr id="164868" name="Picture 3">
            <a:extLst>
              <a:ext uri="{FF2B5EF4-FFF2-40B4-BE49-F238E27FC236}">
                <a16:creationId xmlns:a16="http://schemas.microsoft.com/office/drawing/2014/main" id="{275DE797-793D-8646-B867-E360AD3C5DA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04963"/>
            <a:ext cx="9144000" cy="300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3F04941B-8AFA-7743-9E71-9CCB9B841D9F}"/>
              </a:ext>
            </a:extLst>
          </p:cNvPr>
          <p:cNvPicPr>
            <a:picLocks noChangeAspect="1"/>
          </p:cNvPicPr>
          <p:nvPr/>
        </p:nvPicPr>
        <p:blipFill>
          <a:blip r:embed="rId4"/>
          <a:stretch>
            <a:fillRect/>
          </a:stretch>
        </p:blipFill>
        <p:spPr>
          <a:xfrm>
            <a:off x="4953000" y="3174179"/>
            <a:ext cx="4191000" cy="1474021"/>
          </a:xfrm>
          <a:prstGeom prst="rect">
            <a:avLst/>
          </a:prstGeom>
          <a:effectLst>
            <a:glow rad="228600">
              <a:schemeClr val="accent1">
                <a:satMod val="175000"/>
                <a:alpha val="40000"/>
              </a:schemeClr>
            </a:glow>
          </a:effectLst>
        </p:spPr>
      </p:pic>
      <p:sp>
        <p:nvSpPr>
          <p:cNvPr id="164870" name="Line 5">
            <a:extLst>
              <a:ext uri="{FF2B5EF4-FFF2-40B4-BE49-F238E27FC236}">
                <a16:creationId xmlns:a16="http://schemas.microsoft.com/office/drawing/2014/main" id="{C9C7674B-34C0-A74D-97F7-9221EDC8F9B1}"/>
              </a:ext>
            </a:extLst>
          </p:cNvPr>
          <p:cNvSpPr>
            <a:spLocks noChangeShapeType="1"/>
          </p:cNvSpPr>
          <p:nvPr/>
        </p:nvSpPr>
        <p:spPr bwMode="auto">
          <a:xfrm>
            <a:off x="0" y="3149600"/>
            <a:ext cx="16764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4871" name="Line 5">
            <a:extLst>
              <a:ext uri="{FF2B5EF4-FFF2-40B4-BE49-F238E27FC236}">
                <a16:creationId xmlns:a16="http://schemas.microsoft.com/office/drawing/2014/main" id="{B1C5E419-1A83-8D4D-B0ED-D86CD4D15038}"/>
              </a:ext>
            </a:extLst>
          </p:cNvPr>
          <p:cNvSpPr>
            <a:spLocks noChangeShapeType="1"/>
          </p:cNvSpPr>
          <p:nvPr/>
        </p:nvSpPr>
        <p:spPr bwMode="auto">
          <a:xfrm>
            <a:off x="0" y="5715000"/>
            <a:ext cx="29718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4872" name="Rectangle 4">
            <a:extLst>
              <a:ext uri="{FF2B5EF4-FFF2-40B4-BE49-F238E27FC236}">
                <a16:creationId xmlns:a16="http://schemas.microsoft.com/office/drawing/2014/main" id="{BE5BF875-77E3-8E49-9D2E-1CEEF327B5C9}"/>
              </a:ext>
            </a:extLst>
          </p:cNvPr>
          <p:cNvSpPr>
            <a:spLocks noChangeArrowheads="1"/>
          </p:cNvSpPr>
          <p:nvPr/>
        </p:nvSpPr>
        <p:spPr bwMode="auto">
          <a:xfrm>
            <a:off x="2819400"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dest</a:t>
            </a:r>
          </a:p>
        </p:txBody>
      </p:sp>
      <p:sp>
        <p:nvSpPr>
          <p:cNvPr id="164873" name="Rectangle 4">
            <a:extLst>
              <a:ext uri="{FF2B5EF4-FFF2-40B4-BE49-F238E27FC236}">
                <a16:creationId xmlns:a16="http://schemas.microsoft.com/office/drawing/2014/main" id="{1E76C975-947B-C449-986E-615232D34B4E}"/>
              </a:ext>
            </a:extLst>
          </p:cNvPr>
          <p:cNvSpPr>
            <a:spLocks noChangeArrowheads="1"/>
          </p:cNvSpPr>
          <p:nvPr/>
        </p:nvSpPr>
        <p:spPr bwMode="auto">
          <a:xfrm>
            <a:off x="4038600" y="4449763"/>
            <a:ext cx="25908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a:t>
            </a:r>
          </a:p>
        </p:txBody>
      </p:sp>
      <p:sp>
        <p:nvSpPr>
          <p:cNvPr id="164874" name="Rectangle 4">
            <a:extLst>
              <a:ext uri="{FF2B5EF4-FFF2-40B4-BE49-F238E27FC236}">
                <a16:creationId xmlns:a16="http://schemas.microsoft.com/office/drawing/2014/main" id="{514094CA-0215-764A-95CB-D71E870FE57F}"/>
              </a:ext>
            </a:extLst>
          </p:cNvPr>
          <p:cNvSpPr>
            <a:spLocks noChangeArrowheads="1"/>
          </p:cNvSpPr>
          <p:nvPr/>
        </p:nvSpPr>
        <p:spPr bwMode="auto">
          <a:xfrm>
            <a:off x="4953000" y="4449763"/>
            <a:ext cx="24003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a:t>
            </a:r>
          </a:p>
        </p:txBody>
      </p:sp>
      <p:sp>
        <p:nvSpPr>
          <p:cNvPr id="164875" name="Rectangle 4">
            <a:extLst>
              <a:ext uri="{FF2B5EF4-FFF2-40B4-BE49-F238E27FC236}">
                <a16:creationId xmlns:a16="http://schemas.microsoft.com/office/drawing/2014/main" id="{AA812AEF-9CB2-ED43-A17B-72EC49FC6843}"/>
              </a:ext>
            </a:extLst>
          </p:cNvPr>
          <p:cNvSpPr>
            <a:spLocks noChangeArrowheads="1"/>
          </p:cNvSpPr>
          <p:nvPr/>
        </p:nvSpPr>
        <p:spPr bwMode="auto">
          <a:xfrm>
            <a:off x="55387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s1-src</a:t>
            </a:r>
          </a:p>
        </p:txBody>
      </p:sp>
      <p:sp>
        <p:nvSpPr>
          <p:cNvPr id="164876" name="Rectangle 4">
            <a:extLst>
              <a:ext uri="{FF2B5EF4-FFF2-40B4-BE49-F238E27FC236}">
                <a16:creationId xmlns:a16="http://schemas.microsoft.com/office/drawing/2014/main" id="{4F09BF8C-6431-DB48-9043-BE608022A906}"/>
              </a:ext>
            </a:extLst>
          </p:cNvPr>
          <p:cNvSpPr>
            <a:spLocks noChangeArrowheads="1"/>
          </p:cNvSpPr>
          <p:nvPr/>
        </p:nvSpPr>
        <p:spPr bwMode="auto">
          <a:xfrm>
            <a:off x="66309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s2-src</a:t>
            </a: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5889" name="Picture 5">
            <a:extLst>
              <a:ext uri="{FF2B5EF4-FFF2-40B4-BE49-F238E27FC236}">
                <a16:creationId xmlns:a16="http://schemas.microsoft.com/office/drawing/2014/main" id="{16C4D34D-2358-A244-A968-80A972ADC01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614488"/>
            <a:ext cx="9144000" cy="524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5890" name="Title 1">
            <a:extLst>
              <a:ext uri="{FF2B5EF4-FFF2-40B4-BE49-F238E27FC236}">
                <a16:creationId xmlns:a16="http://schemas.microsoft.com/office/drawing/2014/main" id="{7EADA785-988B-C448-8F9E-AF3B588EDE52}"/>
              </a:ext>
            </a:extLst>
          </p:cNvPr>
          <p:cNvSpPr>
            <a:spLocks noGrp="1" noChangeArrowheads="1"/>
          </p:cNvSpPr>
          <p:nvPr>
            <p:ph type="title"/>
          </p:nvPr>
        </p:nvSpPr>
        <p:spPr/>
        <p:txBody>
          <a:bodyPr/>
          <a:lstStyle/>
          <a:p>
            <a:r>
              <a:rPr lang="en-CN" altLang="en-CN"/>
              <a:t>Scoreboard Example</a:t>
            </a:r>
          </a:p>
        </p:txBody>
      </p:sp>
      <p:sp>
        <p:nvSpPr>
          <p:cNvPr id="165891" name="Content Placeholder 2">
            <a:extLst>
              <a:ext uri="{FF2B5EF4-FFF2-40B4-BE49-F238E27FC236}">
                <a16:creationId xmlns:a16="http://schemas.microsoft.com/office/drawing/2014/main" id="{B52DE3DD-D92D-0C4B-B00F-FDC81F4A7B4C}"/>
              </a:ext>
            </a:extLst>
          </p:cNvPr>
          <p:cNvSpPr>
            <a:spLocks noGrp="1" noChangeArrowheads="1"/>
          </p:cNvSpPr>
          <p:nvPr>
            <p:ph idx="1"/>
          </p:nvPr>
        </p:nvSpPr>
        <p:spPr/>
        <p:txBody>
          <a:bodyPr/>
          <a:lstStyle/>
          <a:p>
            <a:endParaRPr lang="en-CN" altLang="en-CN"/>
          </a:p>
          <a:p>
            <a:endParaRPr lang="en-CN" altLang="en-CN"/>
          </a:p>
          <a:p>
            <a:endParaRPr lang="en-CN" altLang="en-CN"/>
          </a:p>
          <a:p>
            <a:endParaRPr lang="en-CN" altLang="en-CN"/>
          </a:p>
          <a:p>
            <a:endParaRPr lang="en-CN" altLang="en-CN"/>
          </a:p>
          <a:p>
            <a:endParaRPr lang="en-CN" altLang="en-CN"/>
          </a:p>
        </p:txBody>
      </p:sp>
      <p:pic>
        <p:nvPicPr>
          <p:cNvPr id="165892" name="Picture 3">
            <a:extLst>
              <a:ext uri="{FF2B5EF4-FFF2-40B4-BE49-F238E27FC236}">
                <a16:creationId xmlns:a16="http://schemas.microsoft.com/office/drawing/2014/main" id="{7D5EEDAF-A54E-C040-A2C2-5B57B6AFB3C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04963"/>
            <a:ext cx="9144000" cy="300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6D6C8AA0-4AA7-164F-93B9-5E0307255AC0}"/>
              </a:ext>
            </a:extLst>
          </p:cNvPr>
          <p:cNvPicPr>
            <a:picLocks noChangeAspect="1"/>
          </p:cNvPicPr>
          <p:nvPr/>
        </p:nvPicPr>
        <p:blipFill>
          <a:blip r:embed="rId4"/>
          <a:stretch>
            <a:fillRect/>
          </a:stretch>
        </p:blipFill>
        <p:spPr>
          <a:xfrm>
            <a:off x="4953000" y="3174179"/>
            <a:ext cx="4191000" cy="1474021"/>
          </a:xfrm>
          <a:prstGeom prst="rect">
            <a:avLst/>
          </a:prstGeom>
          <a:effectLst>
            <a:glow rad="228600">
              <a:schemeClr val="accent1">
                <a:satMod val="175000"/>
                <a:alpha val="40000"/>
              </a:schemeClr>
            </a:glow>
          </a:effectLst>
        </p:spPr>
      </p:pic>
      <p:sp>
        <p:nvSpPr>
          <p:cNvPr id="165894" name="Line 5">
            <a:extLst>
              <a:ext uri="{FF2B5EF4-FFF2-40B4-BE49-F238E27FC236}">
                <a16:creationId xmlns:a16="http://schemas.microsoft.com/office/drawing/2014/main" id="{3EB3665C-DA85-1044-87DE-C72A51265126}"/>
              </a:ext>
            </a:extLst>
          </p:cNvPr>
          <p:cNvSpPr>
            <a:spLocks noChangeShapeType="1"/>
          </p:cNvSpPr>
          <p:nvPr/>
        </p:nvSpPr>
        <p:spPr bwMode="auto">
          <a:xfrm>
            <a:off x="0" y="3505200"/>
            <a:ext cx="16764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5895" name="Line 5">
            <a:extLst>
              <a:ext uri="{FF2B5EF4-FFF2-40B4-BE49-F238E27FC236}">
                <a16:creationId xmlns:a16="http://schemas.microsoft.com/office/drawing/2014/main" id="{5EB199DC-E6F0-CE4E-B387-F015A624E1C4}"/>
              </a:ext>
            </a:extLst>
          </p:cNvPr>
          <p:cNvSpPr>
            <a:spLocks noChangeShapeType="1"/>
          </p:cNvSpPr>
          <p:nvPr/>
        </p:nvSpPr>
        <p:spPr bwMode="auto">
          <a:xfrm>
            <a:off x="0" y="6019800"/>
            <a:ext cx="29718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5896" name="Rectangle 4">
            <a:extLst>
              <a:ext uri="{FF2B5EF4-FFF2-40B4-BE49-F238E27FC236}">
                <a16:creationId xmlns:a16="http://schemas.microsoft.com/office/drawing/2014/main" id="{EE0D2F90-08A7-9542-B4EE-7D2C841F053D}"/>
              </a:ext>
            </a:extLst>
          </p:cNvPr>
          <p:cNvSpPr>
            <a:spLocks noChangeArrowheads="1"/>
          </p:cNvSpPr>
          <p:nvPr/>
        </p:nvSpPr>
        <p:spPr bwMode="auto">
          <a:xfrm>
            <a:off x="2819400"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dest</a:t>
            </a:r>
          </a:p>
        </p:txBody>
      </p:sp>
      <p:sp>
        <p:nvSpPr>
          <p:cNvPr id="165897" name="Rectangle 4">
            <a:extLst>
              <a:ext uri="{FF2B5EF4-FFF2-40B4-BE49-F238E27FC236}">
                <a16:creationId xmlns:a16="http://schemas.microsoft.com/office/drawing/2014/main" id="{E2833ADE-FE08-5642-80EA-F40981AD2131}"/>
              </a:ext>
            </a:extLst>
          </p:cNvPr>
          <p:cNvSpPr>
            <a:spLocks noChangeArrowheads="1"/>
          </p:cNvSpPr>
          <p:nvPr/>
        </p:nvSpPr>
        <p:spPr bwMode="auto">
          <a:xfrm>
            <a:off x="4038600" y="4449763"/>
            <a:ext cx="25908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a:t>
            </a:r>
          </a:p>
        </p:txBody>
      </p:sp>
      <p:sp>
        <p:nvSpPr>
          <p:cNvPr id="165898" name="Rectangle 4">
            <a:extLst>
              <a:ext uri="{FF2B5EF4-FFF2-40B4-BE49-F238E27FC236}">
                <a16:creationId xmlns:a16="http://schemas.microsoft.com/office/drawing/2014/main" id="{79AFA070-376B-CF48-ADB6-D9E93D5342E0}"/>
              </a:ext>
            </a:extLst>
          </p:cNvPr>
          <p:cNvSpPr>
            <a:spLocks noChangeArrowheads="1"/>
          </p:cNvSpPr>
          <p:nvPr/>
        </p:nvSpPr>
        <p:spPr bwMode="auto">
          <a:xfrm>
            <a:off x="4953000" y="4449763"/>
            <a:ext cx="24003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a:t>
            </a:r>
          </a:p>
        </p:txBody>
      </p:sp>
      <p:sp>
        <p:nvSpPr>
          <p:cNvPr id="165899" name="Rectangle 4">
            <a:extLst>
              <a:ext uri="{FF2B5EF4-FFF2-40B4-BE49-F238E27FC236}">
                <a16:creationId xmlns:a16="http://schemas.microsoft.com/office/drawing/2014/main" id="{A87F498D-6C34-A74A-9ECF-A9E446E7853B}"/>
              </a:ext>
            </a:extLst>
          </p:cNvPr>
          <p:cNvSpPr>
            <a:spLocks noChangeArrowheads="1"/>
          </p:cNvSpPr>
          <p:nvPr/>
        </p:nvSpPr>
        <p:spPr bwMode="auto">
          <a:xfrm>
            <a:off x="55387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s1-src</a:t>
            </a:r>
          </a:p>
        </p:txBody>
      </p:sp>
      <p:sp>
        <p:nvSpPr>
          <p:cNvPr id="165900" name="Rectangle 4">
            <a:extLst>
              <a:ext uri="{FF2B5EF4-FFF2-40B4-BE49-F238E27FC236}">
                <a16:creationId xmlns:a16="http://schemas.microsoft.com/office/drawing/2014/main" id="{6B211D03-0D1F-9F4D-BB3C-2E8AC093D8B2}"/>
              </a:ext>
            </a:extLst>
          </p:cNvPr>
          <p:cNvSpPr>
            <a:spLocks noChangeArrowheads="1"/>
          </p:cNvSpPr>
          <p:nvPr/>
        </p:nvSpPr>
        <p:spPr bwMode="auto">
          <a:xfrm>
            <a:off x="66309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s2-src</a:t>
            </a:r>
          </a:p>
        </p:txBody>
      </p:sp>
      <p:sp>
        <p:nvSpPr>
          <p:cNvPr id="165901" name="Rectangle 4">
            <a:extLst>
              <a:ext uri="{FF2B5EF4-FFF2-40B4-BE49-F238E27FC236}">
                <a16:creationId xmlns:a16="http://schemas.microsoft.com/office/drawing/2014/main" id="{D1CDF742-2C8D-0F47-B18F-98D424F58592}"/>
              </a:ext>
            </a:extLst>
          </p:cNvPr>
          <p:cNvSpPr>
            <a:spLocks noChangeArrowheads="1"/>
          </p:cNvSpPr>
          <p:nvPr/>
        </p:nvSpPr>
        <p:spPr bwMode="auto">
          <a:xfrm>
            <a:off x="5486400" y="5621338"/>
            <a:ext cx="27432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F2 from 2</a:t>
            </a:r>
            <a:r>
              <a:rPr kumimoji="0" lang="en-US" altLang="zh-CN" sz="2000" b="1" i="0" u="none" strike="noStrike" kern="1200" cap="none" spc="0" normalizeH="0" baseline="30000" noProof="0">
                <a:ln>
                  <a:noFill/>
                </a:ln>
                <a:solidFill>
                  <a:srgbClr val="00B0F0"/>
                </a:solidFill>
                <a:effectLst/>
                <a:uLnTx/>
                <a:uFillTx/>
                <a:latin typeface="Verdana" panose="020B0604030504040204" pitchFamily="34" charset="0"/>
                <a:ea typeface="宋体" panose="02010600030101010101" pitchFamily="2" charset="-122"/>
                <a:cs typeface="+mn-cs"/>
              </a:rPr>
              <a:t>nd</a:t>
            </a: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 L.D</a:t>
            </a: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913" name="Picture 5">
            <a:extLst>
              <a:ext uri="{FF2B5EF4-FFF2-40B4-BE49-F238E27FC236}">
                <a16:creationId xmlns:a16="http://schemas.microsoft.com/office/drawing/2014/main" id="{789FD84A-ECFB-6C4F-8CE3-91C7D00ABC9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614488"/>
            <a:ext cx="9144000" cy="524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6914" name="Title 1">
            <a:extLst>
              <a:ext uri="{FF2B5EF4-FFF2-40B4-BE49-F238E27FC236}">
                <a16:creationId xmlns:a16="http://schemas.microsoft.com/office/drawing/2014/main" id="{CECFA7CF-7ECA-B642-B70D-601FDF8BFC30}"/>
              </a:ext>
            </a:extLst>
          </p:cNvPr>
          <p:cNvSpPr>
            <a:spLocks noGrp="1" noChangeArrowheads="1"/>
          </p:cNvSpPr>
          <p:nvPr>
            <p:ph type="title"/>
          </p:nvPr>
        </p:nvSpPr>
        <p:spPr/>
        <p:txBody>
          <a:bodyPr/>
          <a:lstStyle/>
          <a:p>
            <a:r>
              <a:rPr lang="en-CN" altLang="en-CN"/>
              <a:t>Scoreboard Example</a:t>
            </a:r>
          </a:p>
        </p:txBody>
      </p:sp>
      <p:sp>
        <p:nvSpPr>
          <p:cNvPr id="166915" name="Content Placeholder 2">
            <a:extLst>
              <a:ext uri="{FF2B5EF4-FFF2-40B4-BE49-F238E27FC236}">
                <a16:creationId xmlns:a16="http://schemas.microsoft.com/office/drawing/2014/main" id="{181CCC95-25DC-C140-86F4-A800AA40668F}"/>
              </a:ext>
            </a:extLst>
          </p:cNvPr>
          <p:cNvSpPr>
            <a:spLocks noGrp="1" noChangeArrowheads="1"/>
          </p:cNvSpPr>
          <p:nvPr>
            <p:ph idx="1"/>
          </p:nvPr>
        </p:nvSpPr>
        <p:spPr/>
        <p:txBody>
          <a:bodyPr/>
          <a:lstStyle/>
          <a:p>
            <a:endParaRPr lang="en-CN" altLang="en-CN"/>
          </a:p>
          <a:p>
            <a:endParaRPr lang="en-CN" altLang="en-CN"/>
          </a:p>
          <a:p>
            <a:endParaRPr lang="en-CN" altLang="en-CN"/>
          </a:p>
          <a:p>
            <a:endParaRPr lang="en-CN" altLang="en-CN"/>
          </a:p>
          <a:p>
            <a:endParaRPr lang="en-CN" altLang="en-CN"/>
          </a:p>
          <a:p>
            <a:endParaRPr lang="en-CN" altLang="en-CN"/>
          </a:p>
        </p:txBody>
      </p:sp>
      <p:pic>
        <p:nvPicPr>
          <p:cNvPr id="166916" name="Picture 3">
            <a:extLst>
              <a:ext uri="{FF2B5EF4-FFF2-40B4-BE49-F238E27FC236}">
                <a16:creationId xmlns:a16="http://schemas.microsoft.com/office/drawing/2014/main" id="{B87F461E-3905-B246-8A87-B0DBE10F29F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04963"/>
            <a:ext cx="9144000" cy="300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27B64BEB-52FF-4048-85D2-92135D48BA0B}"/>
              </a:ext>
            </a:extLst>
          </p:cNvPr>
          <p:cNvPicPr>
            <a:picLocks noChangeAspect="1"/>
          </p:cNvPicPr>
          <p:nvPr/>
        </p:nvPicPr>
        <p:blipFill>
          <a:blip r:embed="rId4"/>
          <a:stretch>
            <a:fillRect/>
          </a:stretch>
        </p:blipFill>
        <p:spPr>
          <a:xfrm>
            <a:off x="4953000" y="3174179"/>
            <a:ext cx="4191000" cy="1474021"/>
          </a:xfrm>
          <a:prstGeom prst="rect">
            <a:avLst/>
          </a:prstGeom>
          <a:effectLst>
            <a:glow rad="228600">
              <a:schemeClr val="accent1">
                <a:satMod val="175000"/>
                <a:alpha val="40000"/>
              </a:schemeClr>
            </a:glow>
          </a:effectLst>
        </p:spPr>
      </p:pic>
      <p:sp>
        <p:nvSpPr>
          <p:cNvPr id="166918" name="Line 5">
            <a:extLst>
              <a:ext uri="{FF2B5EF4-FFF2-40B4-BE49-F238E27FC236}">
                <a16:creationId xmlns:a16="http://schemas.microsoft.com/office/drawing/2014/main" id="{EA5C1AB3-14BD-8040-842E-1B32C8018853}"/>
              </a:ext>
            </a:extLst>
          </p:cNvPr>
          <p:cNvSpPr>
            <a:spLocks noChangeShapeType="1"/>
          </p:cNvSpPr>
          <p:nvPr/>
        </p:nvSpPr>
        <p:spPr bwMode="auto">
          <a:xfrm>
            <a:off x="0" y="3886200"/>
            <a:ext cx="16764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6919" name="Line 5">
            <a:extLst>
              <a:ext uri="{FF2B5EF4-FFF2-40B4-BE49-F238E27FC236}">
                <a16:creationId xmlns:a16="http://schemas.microsoft.com/office/drawing/2014/main" id="{EA78DE81-1C3E-C844-9BAE-F0C6E93F81F8}"/>
              </a:ext>
            </a:extLst>
          </p:cNvPr>
          <p:cNvSpPr>
            <a:spLocks noChangeShapeType="1"/>
          </p:cNvSpPr>
          <p:nvPr/>
        </p:nvSpPr>
        <p:spPr bwMode="auto">
          <a:xfrm>
            <a:off x="0" y="6569075"/>
            <a:ext cx="29718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6920" name="Rectangle 4">
            <a:extLst>
              <a:ext uri="{FF2B5EF4-FFF2-40B4-BE49-F238E27FC236}">
                <a16:creationId xmlns:a16="http://schemas.microsoft.com/office/drawing/2014/main" id="{A12A358C-191F-1F45-A7C4-0DC4F1549FF4}"/>
              </a:ext>
            </a:extLst>
          </p:cNvPr>
          <p:cNvSpPr>
            <a:spLocks noChangeArrowheads="1"/>
          </p:cNvSpPr>
          <p:nvPr/>
        </p:nvSpPr>
        <p:spPr bwMode="auto">
          <a:xfrm>
            <a:off x="2819400"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dest</a:t>
            </a:r>
          </a:p>
        </p:txBody>
      </p:sp>
      <p:sp>
        <p:nvSpPr>
          <p:cNvPr id="166921" name="Rectangle 4">
            <a:extLst>
              <a:ext uri="{FF2B5EF4-FFF2-40B4-BE49-F238E27FC236}">
                <a16:creationId xmlns:a16="http://schemas.microsoft.com/office/drawing/2014/main" id="{81B156B8-2047-FB44-9892-D4F50F4BA92A}"/>
              </a:ext>
            </a:extLst>
          </p:cNvPr>
          <p:cNvSpPr>
            <a:spLocks noChangeArrowheads="1"/>
          </p:cNvSpPr>
          <p:nvPr/>
        </p:nvSpPr>
        <p:spPr bwMode="auto">
          <a:xfrm>
            <a:off x="4038600" y="4449763"/>
            <a:ext cx="25908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a:t>
            </a:r>
          </a:p>
        </p:txBody>
      </p:sp>
      <p:sp>
        <p:nvSpPr>
          <p:cNvPr id="166922" name="Rectangle 4">
            <a:extLst>
              <a:ext uri="{FF2B5EF4-FFF2-40B4-BE49-F238E27FC236}">
                <a16:creationId xmlns:a16="http://schemas.microsoft.com/office/drawing/2014/main" id="{F7EFF26F-5797-D449-9374-EB6FE088E732}"/>
              </a:ext>
            </a:extLst>
          </p:cNvPr>
          <p:cNvSpPr>
            <a:spLocks noChangeArrowheads="1"/>
          </p:cNvSpPr>
          <p:nvPr/>
        </p:nvSpPr>
        <p:spPr bwMode="auto">
          <a:xfrm>
            <a:off x="4953000" y="4449763"/>
            <a:ext cx="24003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a:t>
            </a:r>
          </a:p>
        </p:txBody>
      </p:sp>
      <p:sp>
        <p:nvSpPr>
          <p:cNvPr id="166923" name="Rectangle 4">
            <a:extLst>
              <a:ext uri="{FF2B5EF4-FFF2-40B4-BE49-F238E27FC236}">
                <a16:creationId xmlns:a16="http://schemas.microsoft.com/office/drawing/2014/main" id="{F8B4027F-14D4-BC4C-A8F9-7BD4DA0976D2}"/>
              </a:ext>
            </a:extLst>
          </p:cNvPr>
          <p:cNvSpPr>
            <a:spLocks noChangeArrowheads="1"/>
          </p:cNvSpPr>
          <p:nvPr/>
        </p:nvSpPr>
        <p:spPr bwMode="auto">
          <a:xfrm>
            <a:off x="55387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s1-src</a:t>
            </a:r>
          </a:p>
        </p:txBody>
      </p:sp>
      <p:sp>
        <p:nvSpPr>
          <p:cNvPr id="166924" name="Rectangle 4">
            <a:extLst>
              <a:ext uri="{FF2B5EF4-FFF2-40B4-BE49-F238E27FC236}">
                <a16:creationId xmlns:a16="http://schemas.microsoft.com/office/drawing/2014/main" id="{56A980BA-5AEF-5347-B3A9-3D237FCCBE65}"/>
              </a:ext>
            </a:extLst>
          </p:cNvPr>
          <p:cNvSpPr>
            <a:spLocks noChangeArrowheads="1"/>
          </p:cNvSpPr>
          <p:nvPr/>
        </p:nvSpPr>
        <p:spPr bwMode="auto">
          <a:xfrm>
            <a:off x="66309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s2-src</a:t>
            </a:r>
          </a:p>
        </p:txBody>
      </p:sp>
      <p:sp>
        <p:nvSpPr>
          <p:cNvPr id="166925" name="Rectangle 4">
            <a:extLst>
              <a:ext uri="{FF2B5EF4-FFF2-40B4-BE49-F238E27FC236}">
                <a16:creationId xmlns:a16="http://schemas.microsoft.com/office/drawing/2014/main" id="{3C40E39E-E530-E944-8906-423B2ABCD8DC}"/>
              </a:ext>
            </a:extLst>
          </p:cNvPr>
          <p:cNvSpPr>
            <a:spLocks noChangeArrowheads="1"/>
          </p:cNvSpPr>
          <p:nvPr/>
        </p:nvSpPr>
        <p:spPr bwMode="auto">
          <a:xfrm>
            <a:off x="5486400" y="5770563"/>
            <a:ext cx="27432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F2 from 2</a:t>
            </a:r>
            <a:r>
              <a:rPr kumimoji="0" lang="en-US" altLang="zh-CN" sz="2000" b="1" i="0" u="none" strike="noStrike" kern="1200" cap="none" spc="0" normalizeH="0" baseline="30000" noProof="0">
                <a:ln>
                  <a:noFill/>
                </a:ln>
                <a:solidFill>
                  <a:srgbClr val="00B0F0"/>
                </a:solidFill>
                <a:effectLst/>
                <a:uLnTx/>
                <a:uFillTx/>
                <a:latin typeface="Verdana" panose="020B0604030504040204" pitchFamily="34" charset="0"/>
                <a:ea typeface="宋体" panose="02010600030101010101" pitchFamily="2" charset="-122"/>
                <a:cs typeface="+mn-cs"/>
              </a:rPr>
              <a:t>nd</a:t>
            </a: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 L.D</a:t>
            </a: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937" name="Picture 5">
            <a:extLst>
              <a:ext uri="{FF2B5EF4-FFF2-40B4-BE49-F238E27FC236}">
                <a16:creationId xmlns:a16="http://schemas.microsoft.com/office/drawing/2014/main" id="{4408379D-D051-494C-8198-47AA113A155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614488"/>
            <a:ext cx="9144000" cy="524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7938" name="Title 1">
            <a:extLst>
              <a:ext uri="{FF2B5EF4-FFF2-40B4-BE49-F238E27FC236}">
                <a16:creationId xmlns:a16="http://schemas.microsoft.com/office/drawing/2014/main" id="{17FBAE26-2C79-FA48-B8D5-FB6904BB33A6}"/>
              </a:ext>
            </a:extLst>
          </p:cNvPr>
          <p:cNvSpPr>
            <a:spLocks noGrp="1" noChangeArrowheads="1"/>
          </p:cNvSpPr>
          <p:nvPr>
            <p:ph type="title"/>
          </p:nvPr>
        </p:nvSpPr>
        <p:spPr/>
        <p:txBody>
          <a:bodyPr/>
          <a:lstStyle/>
          <a:p>
            <a:r>
              <a:rPr lang="en-CN" altLang="en-CN"/>
              <a:t>Scoreboard Example</a:t>
            </a:r>
          </a:p>
        </p:txBody>
      </p:sp>
      <p:sp>
        <p:nvSpPr>
          <p:cNvPr id="167939" name="Content Placeholder 2">
            <a:extLst>
              <a:ext uri="{FF2B5EF4-FFF2-40B4-BE49-F238E27FC236}">
                <a16:creationId xmlns:a16="http://schemas.microsoft.com/office/drawing/2014/main" id="{10896B56-8E9D-3E4E-BB12-17144E3863EB}"/>
              </a:ext>
            </a:extLst>
          </p:cNvPr>
          <p:cNvSpPr>
            <a:spLocks noGrp="1" noChangeArrowheads="1"/>
          </p:cNvSpPr>
          <p:nvPr>
            <p:ph idx="1"/>
          </p:nvPr>
        </p:nvSpPr>
        <p:spPr/>
        <p:txBody>
          <a:bodyPr/>
          <a:lstStyle/>
          <a:p>
            <a:endParaRPr lang="en-CN" altLang="en-CN"/>
          </a:p>
          <a:p>
            <a:endParaRPr lang="en-CN" altLang="en-CN"/>
          </a:p>
          <a:p>
            <a:endParaRPr lang="en-CN" altLang="en-CN"/>
          </a:p>
          <a:p>
            <a:endParaRPr lang="en-CN" altLang="en-CN"/>
          </a:p>
          <a:p>
            <a:endParaRPr lang="en-CN" altLang="en-CN"/>
          </a:p>
          <a:p>
            <a:endParaRPr lang="en-CN" altLang="en-CN"/>
          </a:p>
        </p:txBody>
      </p:sp>
      <p:pic>
        <p:nvPicPr>
          <p:cNvPr id="167940" name="Picture 3">
            <a:extLst>
              <a:ext uri="{FF2B5EF4-FFF2-40B4-BE49-F238E27FC236}">
                <a16:creationId xmlns:a16="http://schemas.microsoft.com/office/drawing/2014/main" id="{BFFF139B-35BC-EA46-A079-494DB1CE7DD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04963"/>
            <a:ext cx="9144000" cy="300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054261E0-4B01-C64F-BD27-EE41CC20954C}"/>
              </a:ext>
            </a:extLst>
          </p:cNvPr>
          <p:cNvPicPr>
            <a:picLocks noChangeAspect="1"/>
          </p:cNvPicPr>
          <p:nvPr/>
        </p:nvPicPr>
        <p:blipFill>
          <a:blip r:embed="rId4"/>
          <a:stretch>
            <a:fillRect/>
          </a:stretch>
        </p:blipFill>
        <p:spPr>
          <a:xfrm>
            <a:off x="4953000" y="3174179"/>
            <a:ext cx="4191000" cy="1474021"/>
          </a:xfrm>
          <a:prstGeom prst="rect">
            <a:avLst/>
          </a:prstGeom>
          <a:effectLst>
            <a:glow rad="228600">
              <a:schemeClr val="accent1">
                <a:satMod val="175000"/>
                <a:alpha val="40000"/>
              </a:schemeClr>
            </a:glow>
          </a:effectLst>
        </p:spPr>
      </p:pic>
      <p:sp>
        <p:nvSpPr>
          <p:cNvPr id="167942" name="Line 5">
            <a:extLst>
              <a:ext uri="{FF2B5EF4-FFF2-40B4-BE49-F238E27FC236}">
                <a16:creationId xmlns:a16="http://schemas.microsoft.com/office/drawing/2014/main" id="{C6EDB597-CC28-8E43-9F7D-9C97476E47B1}"/>
              </a:ext>
            </a:extLst>
          </p:cNvPr>
          <p:cNvSpPr>
            <a:spLocks noChangeShapeType="1"/>
          </p:cNvSpPr>
          <p:nvPr/>
        </p:nvSpPr>
        <p:spPr bwMode="auto">
          <a:xfrm>
            <a:off x="0" y="4191000"/>
            <a:ext cx="16764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7943" name="Line 5">
            <a:extLst>
              <a:ext uri="{FF2B5EF4-FFF2-40B4-BE49-F238E27FC236}">
                <a16:creationId xmlns:a16="http://schemas.microsoft.com/office/drawing/2014/main" id="{55A0934B-4294-D74E-8CB4-388A7C7223A0}"/>
              </a:ext>
            </a:extLst>
          </p:cNvPr>
          <p:cNvSpPr>
            <a:spLocks noChangeShapeType="1"/>
          </p:cNvSpPr>
          <p:nvPr/>
        </p:nvSpPr>
        <p:spPr bwMode="auto">
          <a:xfrm>
            <a:off x="0" y="6858000"/>
            <a:ext cx="29718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7944" name="Rectangle 4">
            <a:extLst>
              <a:ext uri="{FF2B5EF4-FFF2-40B4-BE49-F238E27FC236}">
                <a16:creationId xmlns:a16="http://schemas.microsoft.com/office/drawing/2014/main" id="{2BDA055D-0198-7B4F-A48D-C7863193B696}"/>
              </a:ext>
            </a:extLst>
          </p:cNvPr>
          <p:cNvSpPr>
            <a:spLocks noChangeArrowheads="1"/>
          </p:cNvSpPr>
          <p:nvPr/>
        </p:nvSpPr>
        <p:spPr bwMode="auto">
          <a:xfrm>
            <a:off x="2819400"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dest</a:t>
            </a:r>
          </a:p>
        </p:txBody>
      </p:sp>
      <p:sp>
        <p:nvSpPr>
          <p:cNvPr id="167945" name="Rectangle 4">
            <a:extLst>
              <a:ext uri="{FF2B5EF4-FFF2-40B4-BE49-F238E27FC236}">
                <a16:creationId xmlns:a16="http://schemas.microsoft.com/office/drawing/2014/main" id="{3FD8DF4E-CEAC-F747-8234-81FDD9393513}"/>
              </a:ext>
            </a:extLst>
          </p:cNvPr>
          <p:cNvSpPr>
            <a:spLocks noChangeArrowheads="1"/>
          </p:cNvSpPr>
          <p:nvPr/>
        </p:nvSpPr>
        <p:spPr bwMode="auto">
          <a:xfrm>
            <a:off x="4038600" y="4449763"/>
            <a:ext cx="25908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a:t>
            </a:r>
          </a:p>
        </p:txBody>
      </p:sp>
      <p:sp>
        <p:nvSpPr>
          <p:cNvPr id="167946" name="Rectangle 4">
            <a:extLst>
              <a:ext uri="{FF2B5EF4-FFF2-40B4-BE49-F238E27FC236}">
                <a16:creationId xmlns:a16="http://schemas.microsoft.com/office/drawing/2014/main" id="{84D5CA8E-E662-6F42-A8C0-2884CE577D00}"/>
              </a:ext>
            </a:extLst>
          </p:cNvPr>
          <p:cNvSpPr>
            <a:spLocks noChangeArrowheads="1"/>
          </p:cNvSpPr>
          <p:nvPr/>
        </p:nvSpPr>
        <p:spPr bwMode="auto">
          <a:xfrm>
            <a:off x="4953000" y="4449763"/>
            <a:ext cx="24003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a:t>
            </a:r>
          </a:p>
        </p:txBody>
      </p:sp>
      <p:sp>
        <p:nvSpPr>
          <p:cNvPr id="167947" name="Rectangle 4">
            <a:extLst>
              <a:ext uri="{FF2B5EF4-FFF2-40B4-BE49-F238E27FC236}">
                <a16:creationId xmlns:a16="http://schemas.microsoft.com/office/drawing/2014/main" id="{B24F7621-ECD6-F840-843A-1FAFAC0B8E60}"/>
              </a:ext>
            </a:extLst>
          </p:cNvPr>
          <p:cNvSpPr>
            <a:spLocks noChangeArrowheads="1"/>
          </p:cNvSpPr>
          <p:nvPr/>
        </p:nvSpPr>
        <p:spPr bwMode="auto">
          <a:xfrm>
            <a:off x="55387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s1-src</a:t>
            </a:r>
          </a:p>
        </p:txBody>
      </p:sp>
      <p:sp>
        <p:nvSpPr>
          <p:cNvPr id="167948" name="Rectangle 4">
            <a:extLst>
              <a:ext uri="{FF2B5EF4-FFF2-40B4-BE49-F238E27FC236}">
                <a16:creationId xmlns:a16="http://schemas.microsoft.com/office/drawing/2014/main" id="{B94BF2AC-C26A-474D-82A4-B958D9C3D14E}"/>
              </a:ext>
            </a:extLst>
          </p:cNvPr>
          <p:cNvSpPr>
            <a:spLocks noChangeArrowheads="1"/>
          </p:cNvSpPr>
          <p:nvPr/>
        </p:nvSpPr>
        <p:spPr bwMode="auto">
          <a:xfrm>
            <a:off x="66309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s2-src</a:t>
            </a:r>
          </a:p>
        </p:txBody>
      </p:sp>
      <p:sp>
        <p:nvSpPr>
          <p:cNvPr id="167949" name="Rectangle 4">
            <a:extLst>
              <a:ext uri="{FF2B5EF4-FFF2-40B4-BE49-F238E27FC236}">
                <a16:creationId xmlns:a16="http://schemas.microsoft.com/office/drawing/2014/main" id="{8A3AAAAA-1DEE-A141-8084-852A270112BB}"/>
              </a:ext>
            </a:extLst>
          </p:cNvPr>
          <p:cNvSpPr>
            <a:spLocks noChangeArrowheads="1"/>
          </p:cNvSpPr>
          <p:nvPr/>
        </p:nvSpPr>
        <p:spPr bwMode="auto">
          <a:xfrm>
            <a:off x="5537200" y="6000750"/>
            <a:ext cx="2743200" cy="963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F0 from MUL.D</a:t>
            </a: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937" name="Picture 5">
            <a:extLst>
              <a:ext uri="{FF2B5EF4-FFF2-40B4-BE49-F238E27FC236}">
                <a16:creationId xmlns:a16="http://schemas.microsoft.com/office/drawing/2014/main" id="{4408379D-D051-494C-8198-47AA113A155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614488"/>
            <a:ext cx="9144000" cy="524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7938" name="Title 1">
            <a:extLst>
              <a:ext uri="{FF2B5EF4-FFF2-40B4-BE49-F238E27FC236}">
                <a16:creationId xmlns:a16="http://schemas.microsoft.com/office/drawing/2014/main" id="{17FBAE26-2C79-FA48-B8D5-FB6904BB33A6}"/>
              </a:ext>
            </a:extLst>
          </p:cNvPr>
          <p:cNvSpPr>
            <a:spLocks noGrp="1" noChangeArrowheads="1"/>
          </p:cNvSpPr>
          <p:nvPr>
            <p:ph type="title"/>
          </p:nvPr>
        </p:nvSpPr>
        <p:spPr/>
        <p:txBody>
          <a:bodyPr/>
          <a:lstStyle/>
          <a:p>
            <a:r>
              <a:rPr lang="en-CN" altLang="en-CN"/>
              <a:t>Scoreboard Example</a:t>
            </a:r>
          </a:p>
        </p:txBody>
      </p:sp>
      <p:sp>
        <p:nvSpPr>
          <p:cNvPr id="167939" name="Content Placeholder 2">
            <a:extLst>
              <a:ext uri="{FF2B5EF4-FFF2-40B4-BE49-F238E27FC236}">
                <a16:creationId xmlns:a16="http://schemas.microsoft.com/office/drawing/2014/main" id="{10896B56-8E9D-3E4E-BB12-17144E3863EB}"/>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pic>
        <p:nvPicPr>
          <p:cNvPr id="167940" name="Picture 3">
            <a:extLst>
              <a:ext uri="{FF2B5EF4-FFF2-40B4-BE49-F238E27FC236}">
                <a16:creationId xmlns:a16="http://schemas.microsoft.com/office/drawing/2014/main" id="{BFFF139B-35BC-EA46-A079-494DB1CE7DD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04963"/>
            <a:ext cx="9144000" cy="300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054261E0-4B01-C64F-BD27-EE41CC20954C}"/>
              </a:ext>
            </a:extLst>
          </p:cNvPr>
          <p:cNvPicPr>
            <a:picLocks noChangeAspect="1"/>
          </p:cNvPicPr>
          <p:nvPr/>
        </p:nvPicPr>
        <p:blipFill>
          <a:blip r:embed="rId4"/>
          <a:stretch>
            <a:fillRect/>
          </a:stretch>
        </p:blipFill>
        <p:spPr>
          <a:xfrm>
            <a:off x="4953000" y="3174179"/>
            <a:ext cx="4191000" cy="1474021"/>
          </a:xfrm>
          <a:prstGeom prst="rect">
            <a:avLst/>
          </a:prstGeom>
          <a:effectLst>
            <a:glow rad="228600">
              <a:schemeClr val="accent1">
                <a:satMod val="175000"/>
                <a:alpha val="40000"/>
              </a:schemeClr>
            </a:glow>
          </a:effectLst>
        </p:spPr>
      </p:pic>
      <p:sp>
        <p:nvSpPr>
          <p:cNvPr id="167942" name="Line 5">
            <a:extLst>
              <a:ext uri="{FF2B5EF4-FFF2-40B4-BE49-F238E27FC236}">
                <a16:creationId xmlns:a16="http://schemas.microsoft.com/office/drawing/2014/main" id="{C6EDB597-CC28-8E43-9F7D-9C97476E47B1}"/>
              </a:ext>
            </a:extLst>
          </p:cNvPr>
          <p:cNvSpPr>
            <a:spLocks noChangeShapeType="1"/>
          </p:cNvSpPr>
          <p:nvPr/>
        </p:nvSpPr>
        <p:spPr bwMode="auto">
          <a:xfrm>
            <a:off x="0" y="4191000"/>
            <a:ext cx="16764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7943" name="Line 5">
            <a:extLst>
              <a:ext uri="{FF2B5EF4-FFF2-40B4-BE49-F238E27FC236}">
                <a16:creationId xmlns:a16="http://schemas.microsoft.com/office/drawing/2014/main" id="{55A0934B-4294-D74E-8CB4-388A7C7223A0}"/>
              </a:ext>
            </a:extLst>
          </p:cNvPr>
          <p:cNvSpPr>
            <a:spLocks noChangeShapeType="1"/>
          </p:cNvSpPr>
          <p:nvPr/>
        </p:nvSpPr>
        <p:spPr bwMode="auto">
          <a:xfrm>
            <a:off x="0" y="6858000"/>
            <a:ext cx="29718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7944" name="Rectangle 4">
            <a:extLst>
              <a:ext uri="{FF2B5EF4-FFF2-40B4-BE49-F238E27FC236}">
                <a16:creationId xmlns:a16="http://schemas.microsoft.com/office/drawing/2014/main" id="{2BDA055D-0198-7B4F-A48D-C7863193B696}"/>
              </a:ext>
            </a:extLst>
          </p:cNvPr>
          <p:cNvSpPr>
            <a:spLocks noChangeArrowheads="1"/>
          </p:cNvSpPr>
          <p:nvPr/>
        </p:nvSpPr>
        <p:spPr bwMode="auto">
          <a:xfrm>
            <a:off x="2819400"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dest</a:t>
            </a:r>
          </a:p>
        </p:txBody>
      </p:sp>
      <p:sp>
        <p:nvSpPr>
          <p:cNvPr id="167945" name="Rectangle 4">
            <a:extLst>
              <a:ext uri="{FF2B5EF4-FFF2-40B4-BE49-F238E27FC236}">
                <a16:creationId xmlns:a16="http://schemas.microsoft.com/office/drawing/2014/main" id="{3FD8DF4E-CEAC-F747-8234-81FDD9393513}"/>
              </a:ext>
            </a:extLst>
          </p:cNvPr>
          <p:cNvSpPr>
            <a:spLocks noChangeArrowheads="1"/>
          </p:cNvSpPr>
          <p:nvPr/>
        </p:nvSpPr>
        <p:spPr bwMode="auto">
          <a:xfrm>
            <a:off x="4038600" y="4449763"/>
            <a:ext cx="25908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a:t>
            </a:r>
          </a:p>
        </p:txBody>
      </p:sp>
      <p:sp>
        <p:nvSpPr>
          <p:cNvPr id="167946" name="Rectangle 4">
            <a:extLst>
              <a:ext uri="{FF2B5EF4-FFF2-40B4-BE49-F238E27FC236}">
                <a16:creationId xmlns:a16="http://schemas.microsoft.com/office/drawing/2014/main" id="{84D5CA8E-E662-6F42-A8C0-2884CE577D00}"/>
              </a:ext>
            </a:extLst>
          </p:cNvPr>
          <p:cNvSpPr>
            <a:spLocks noChangeArrowheads="1"/>
          </p:cNvSpPr>
          <p:nvPr/>
        </p:nvSpPr>
        <p:spPr bwMode="auto">
          <a:xfrm>
            <a:off x="4953000" y="4449763"/>
            <a:ext cx="24003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a:t>
            </a:r>
          </a:p>
        </p:txBody>
      </p:sp>
      <p:sp>
        <p:nvSpPr>
          <p:cNvPr id="167947" name="Rectangle 4">
            <a:extLst>
              <a:ext uri="{FF2B5EF4-FFF2-40B4-BE49-F238E27FC236}">
                <a16:creationId xmlns:a16="http://schemas.microsoft.com/office/drawing/2014/main" id="{B24F7621-ECD6-F840-843A-1FAFAC0B8E60}"/>
              </a:ext>
            </a:extLst>
          </p:cNvPr>
          <p:cNvSpPr>
            <a:spLocks noChangeArrowheads="1"/>
          </p:cNvSpPr>
          <p:nvPr/>
        </p:nvSpPr>
        <p:spPr bwMode="auto">
          <a:xfrm>
            <a:off x="55387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s1-src</a:t>
            </a:r>
          </a:p>
        </p:txBody>
      </p:sp>
      <p:sp>
        <p:nvSpPr>
          <p:cNvPr id="167948" name="Rectangle 4">
            <a:extLst>
              <a:ext uri="{FF2B5EF4-FFF2-40B4-BE49-F238E27FC236}">
                <a16:creationId xmlns:a16="http://schemas.microsoft.com/office/drawing/2014/main" id="{B94BF2AC-C26A-474D-82A4-B958D9C3D14E}"/>
              </a:ext>
            </a:extLst>
          </p:cNvPr>
          <p:cNvSpPr>
            <a:spLocks noChangeArrowheads="1"/>
          </p:cNvSpPr>
          <p:nvPr/>
        </p:nvSpPr>
        <p:spPr bwMode="auto">
          <a:xfrm>
            <a:off x="6630988" y="4449763"/>
            <a:ext cx="2743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s2-src</a:t>
            </a:r>
          </a:p>
        </p:txBody>
      </p:sp>
      <p:sp>
        <p:nvSpPr>
          <p:cNvPr id="167949" name="Rectangle 4">
            <a:extLst>
              <a:ext uri="{FF2B5EF4-FFF2-40B4-BE49-F238E27FC236}">
                <a16:creationId xmlns:a16="http://schemas.microsoft.com/office/drawing/2014/main" id="{8A3AAAAA-1DEE-A141-8084-852A270112BB}"/>
              </a:ext>
            </a:extLst>
          </p:cNvPr>
          <p:cNvSpPr>
            <a:spLocks noChangeArrowheads="1"/>
          </p:cNvSpPr>
          <p:nvPr/>
        </p:nvSpPr>
        <p:spPr bwMode="auto">
          <a:xfrm>
            <a:off x="5537200" y="6000750"/>
            <a:ext cx="2743200" cy="963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F0 from MUL.D</a:t>
            </a:r>
          </a:p>
        </p:txBody>
      </p:sp>
      <p:sp>
        <p:nvSpPr>
          <p:cNvPr id="15" name="Line 5">
            <a:extLst>
              <a:ext uri="{FF2B5EF4-FFF2-40B4-BE49-F238E27FC236}">
                <a16:creationId xmlns:a16="http://schemas.microsoft.com/office/drawing/2014/main" id="{703764ED-1D64-CC45-856B-AE862DA67830}"/>
              </a:ext>
            </a:extLst>
          </p:cNvPr>
          <p:cNvSpPr>
            <a:spLocks noChangeShapeType="1"/>
          </p:cNvSpPr>
          <p:nvPr/>
        </p:nvSpPr>
        <p:spPr bwMode="auto">
          <a:xfrm>
            <a:off x="8534400" y="4455339"/>
            <a:ext cx="584200" cy="0"/>
          </a:xfrm>
          <a:prstGeom prst="line">
            <a:avLst/>
          </a:prstGeom>
          <a:noFill/>
          <a:ln w="57150">
            <a:solidFill>
              <a:srgbClr val="FFC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 name="Line 5">
            <a:extLst>
              <a:ext uri="{FF2B5EF4-FFF2-40B4-BE49-F238E27FC236}">
                <a16:creationId xmlns:a16="http://schemas.microsoft.com/office/drawing/2014/main" id="{B4A86902-0FB6-D54A-B3DC-D51DCE1B280B}"/>
              </a:ext>
            </a:extLst>
          </p:cNvPr>
          <p:cNvSpPr>
            <a:spLocks noChangeShapeType="1"/>
          </p:cNvSpPr>
          <p:nvPr/>
        </p:nvSpPr>
        <p:spPr bwMode="auto">
          <a:xfrm>
            <a:off x="4953000" y="4650485"/>
            <a:ext cx="1295400" cy="0"/>
          </a:xfrm>
          <a:prstGeom prst="line">
            <a:avLst/>
          </a:prstGeom>
          <a:noFill/>
          <a:ln w="57150">
            <a:solidFill>
              <a:srgbClr val="FFC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7" name="Line 5">
            <a:extLst>
              <a:ext uri="{FF2B5EF4-FFF2-40B4-BE49-F238E27FC236}">
                <a16:creationId xmlns:a16="http://schemas.microsoft.com/office/drawing/2014/main" id="{E0C07AEF-0B71-E542-9520-98D10FE77007}"/>
              </a:ext>
            </a:extLst>
          </p:cNvPr>
          <p:cNvSpPr>
            <a:spLocks noChangeShapeType="1"/>
          </p:cNvSpPr>
          <p:nvPr/>
        </p:nvSpPr>
        <p:spPr bwMode="auto">
          <a:xfrm>
            <a:off x="7848600" y="5997459"/>
            <a:ext cx="304800" cy="0"/>
          </a:xfrm>
          <a:prstGeom prst="line">
            <a:avLst/>
          </a:prstGeom>
          <a:noFill/>
          <a:ln w="57150">
            <a:solidFill>
              <a:srgbClr val="FFC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8" name="Line 5">
            <a:extLst>
              <a:ext uri="{FF2B5EF4-FFF2-40B4-BE49-F238E27FC236}">
                <a16:creationId xmlns:a16="http://schemas.microsoft.com/office/drawing/2014/main" id="{EFEB7117-2FF0-8D41-8285-58D7B90292D1}"/>
              </a:ext>
            </a:extLst>
          </p:cNvPr>
          <p:cNvSpPr>
            <a:spLocks noChangeShapeType="1"/>
          </p:cNvSpPr>
          <p:nvPr/>
        </p:nvSpPr>
        <p:spPr bwMode="auto">
          <a:xfrm>
            <a:off x="7848600" y="6858000"/>
            <a:ext cx="304800" cy="0"/>
          </a:xfrm>
          <a:prstGeom prst="line">
            <a:avLst/>
          </a:prstGeom>
          <a:noFill/>
          <a:ln w="57150">
            <a:solidFill>
              <a:srgbClr val="FFC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9" name="Line 5">
            <a:extLst>
              <a:ext uri="{FF2B5EF4-FFF2-40B4-BE49-F238E27FC236}">
                <a16:creationId xmlns:a16="http://schemas.microsoft.com/office/drawing/2014/main" id="{25144C39-68AE-A74D-9A6F-7848A2F81377}"/>
              </a:ext>
            </a:extLst>
          </p:cNvPr>
          <p:cNvSpPr>
            <a:spLocks noChangeShapeType="1"/>
          </p:cNvSpPr>
          <p:nvPr/>
        </p:nvSpPr>
        <p:spPr bwMode="auto">
          <a:xfrm>
            <a:off x="8686800" y="6553200"/>
            <a:ext cx="304800" cy="0"/>
          </a:xfrm>
          <a:prstGeom prst="line">
            <a:avLst/>
          </a:prstGeom>
          <a:noFill/>
          <a:ln w="57150">
            <a:solidFill>
              <a:srgbClr val="FFC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0" name="Rectangle 4">
            <a:extLst>
              <a:ext uri="{FF2B5EF4-FFF2-40B4-BE49-F238E27FC236}">
                <a16:creationId xmlns:a16="http://schemas.microsoft.com/office/drawing/2014/main" id="{45542932-C1D5-CF4D-9A2C-2B0C646905F7}"/>
              </a:ext>
            </a:extLst>
          </p:cNvPr>
          <p:cNvSpPr>
            <a:spLocks noChangeArrowheads="1"/>
          </p:cNvSpPr>
          <p:nvPr/>
        </p:nvSpPr>
        <p:spPr bwMode="auto">
          <a:xfrm>
            <a:off x="3429000" y="5114130"/>
            <a:ext cx="4914900" cy="963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rPr>
              <a:t>these No’s for ops Not Ready?</a:t>
            </a:r>
          </a:p>
        </p:txBody>
      </p:sp>
    </p:spTree>
    <p:extLst>
      <p:ext uri="{BB962C8B-B14F-4D97-AF65-F5344CB8AC3E}">
        <p14:creationId xmlns:p14="http://schemas.microsoft.com/office/powerpoint/2010/main" val="21880595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961" name="Picture 4">
            <a:extLst>
              <a:ext uri="{FF2B5EF4-FFF2-40B4-BE49-F238E27FC236}">
                <a16:creationId xmlns:a16="http://schemas.microsoft.com/office/drawing/2014/main" id="{EE123524-35A6-E148-B87A-13CE7DAD58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14488"/>
            <a:ext cx="9144000" cy="525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8962" name="Title 1">
            <a:extLst>
              <a:ext uri="{FF2B5EF4-FFF2-40B4-BE49-F238E27FC236}">
                <a16:creationId xmlns:a16="http://schemas.microsoft.com/office/drawing/2014/main" id="{FCAFBEAF-4B4B-AE48-9699-D574252DF159}"/>
              </a:ext>
            </a:extLst>
          </p:cNvPr>
          <p:cNvSpPr>
            <a:spLocks noGrp="1" noChangeArrowheads="1"/>
          </p:cNvSpPr>
          <p:nvPr>
            <p:ph type="title"/>
          </p:nvPr>
        </p:nvSpPr>
        <p:spPr/>
        <p:txBody>
          <a:bodyPr/>
          <a:lstStyle/>
          <a:p>
            <a:r>
              <a:rPr lang="en-CN" altLang="en-CN"/>
              <a:t>Scoreboard Example</a:t>
            </a:r>
          </a:p>
        </p:txBody>
      </p:sp>
      <p:sp>
        <p:nvSpPr>
          <p:cNvPr id="168963" name="AutoShape 5">
            <a:extLst>
              <a:ext uri="{FF2B5EF4-FFF2-40B4-BE49-F238E27FC236}">
                <a16:creationId xmlns:a16="http://schemas.microsoft.com/office/drawing/2014/main" id="{6AC97684-8B3D-014E-A42C-206DB4E48725}"/>
              </a:ext>
            </a:extLst>
          </p:cNvPr>
          <p:cNvSpPr>
            <a:spLocks noChangeArrowheads="1"/>
          </p:cNvSpPr>
          <p:nvPr/>
        </p:nvSpPr>
        <p:spPr bwMode="auto">
          <a:xfrm>
            <a:off x="3276600" y="4648200"/>
            <a:ext cx="533400" cy="1143000"/>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8964" name="AutoShape 5">
            <a:extLst>
              <a:ext uri="{FF2B5EF4-FFF2-40B4-BE49-F238E27FC236}">
                <a16:creationId xmlns:a16="http://schemas.microsoft.com/office/drawing/2014/main" id="{2F4D383B-E559-F948-8480-15D9EA252D3A}"/>
              </a:ext>
            </a:extLst>
          </p:cNvPr>
          <p:cNvSpPr>
            <a:spLocks noChangeArrowheads="1"/>
          </p:cNvSpPr>
          <p:nvPr/>
        </p:nvSpPr>
        <p:spPr bwMode="auto">
          <a:xfrm>
            <a:off x="1295400" y="6248400"/>
            <a:ext cx="5410200" cy="334963"/>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pic>
        <p:nvPicPr>
          <p:cNvPr id="20" name="Picture 19">
            <a:extLst>
              <a:ext uri="{FF2B5EF4-FFF2-40B4-BE49-F238E27FC236}">
                <a16:creationId xmlns:a16="http://schemas.microsoft.com/office/drawing/2014/main" id="{13F77422-3C9A-5C49-8FF5-79F85B943824}"/>
              </a:ext>
            </a:extLst>
          </p:cNvPr>
          <p:cNvPicPr>
            <a:picLocks noChangeAspect="1"/>
          </p:cNvPicPr>
          <p:nvPr/>
        </p:nvPicPr>
        <p:blipFill>
          <a:blip r:embed="rId4"/>
          <a:stretch>
            <a:fillRect/>
          </a:stretch>
        </p:blipFill>
        <p:spPr>
          <a:xfrm>
            <a:off x="3611112" y="2793988"/>
            <a:ext cx="5532888" cy="635012"/>
          </a:xfrm>
          <a:prstGeom prst="rect">
            <a:avLst/>
          </a:prstGeom>
          <a:effectLst>
            <a:glow rad="228600">
              <a:schemeClr val="accent1">
                <a:satMod val="175000"/>
                <a:alpha val="40000"/>
              </a:schemeClr>
            </a:glow>
          </a:effectLst>
        </p:spPr>
      </p:pic>
      <p:sp>
        <p:nvSpPr>
          <p:cNvPr id="168966" name="Rectangle 4">
            <a:extLst>
              <a:ext uri="{FF2B5EF4-FFF2-40B4-BE49-F238E27FC236}">
                <a16:creationId xmlns:a16="http://schemas.microsoft.com/office/drawing/2014/main" id="{8CC5910E-C408-144C-AA71-13BD84A32FB8}"/>
              </a:ext>
            </a:extLst>
          </p:cNvPr>
          <p:cNvSpPr>
            <a:spLocks noChangeArrowheads="1"/>
          </p:cNvSpPr>
          <p:nvPr/>
        </p:nvSpPr>
        <p:spPr bwMode="auto">
          <a:xfrm>
            <a:off x="3810000" y="4256088"/>
            <a:ext cx="4648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50"/>
                </a:solidFill>
                <a:effectLst/>
                <a:uLnTx/>
                <a:uFillTx/>
                <a:latin typeface="Verdana" panose="020B0604030504040204" pitchFamily="34" charset="0"/>
                <a:ea typeface="宋体" panose="02010600030101010101" pitchFamily="2" charset="-122"/>
                <a:cs typeface="+mn-cs"/>
              </a:rPr>
              <a:t>check destination registers </a:t>
            </a: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9985" name="Picture 4">
            <a:extLst>
              <a:ext uri="{FF2B5EF4-FFF2-40B4-BE49-F238E27FC236}">
                <a16:creationId xmlns:a16="http://schemas.microsoft.com/office/drawing/2014/main" id="{758BB31D-AD80-C84C-8C77-CCC99AAC0C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14488"/>
            <a:ext cx="9144000" cy="525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9986" name="Title 1">
            <a:extLst>
              <a:ext uri="{FF2B5EF4-FFF2-40B4-BE49-F238E27FC236}">
                <a16:creationId xmlns:a16="http://schemas.microsoft.com/office/drawing/2014/main" id="{E987766E-5349-A241-AAEE-32808BD71200}"/>
              </a:ext>
            </a:extLst>
          </p:cNvPr>
          <p:cNvSpPr>
            <a:spLocks noGrp="1" noChangeArrowheads="1"/>
          </p:cNvSpPr>
          <p:nvPr>
            <p:ph type="title"/>
          </p:nvPr>
        </p:nvSpPr>
        <p:spPr/>
        <p:txBody>
          <a:bodyPr/>
          <a:lstStyle/>
          <a:p>
            <a:r>
              <a:rPr lang="en-CN" altLang="en-CN"/>
              <a:t>Scoreboard Example</a:t>
            </a:r>
          </a:p>
        </p:txBody>
      </p:sp>
      <p:sp>
        <p:nvSpPr>
          <p:cNvPr id="169987" name="AutoShape 5">
            <a:extLst>
              <a:ext uri="{FF2B5EF4-FFF2-40B4-BE49-F238E27FC236}">
                <a16:creationId xmlns:a16="http://schemas.microsoft.com/office/drawing/2014/main" id="{4638CDF2-EC55-2741-87E3-098FE233BD36}"/>
              </a:ext>
            </a:extLst>
          </p:cNvPr>
          <p:cNvSpPr>
            <a:spLocks noChangeArrowheads="1"/>
          </p:cNvSpPr>
          <p:nvPr/>
        </p:nvSpPr>
        <p:spPr bwMode="auto">
          <a:xfrm>
            <a:off x="3276600" y="4648200"/>
            <a:ext cx="533400" cy="1143000"/>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9988" name="AutoShape 5">
            <a:extLst>
              <a:ext uri="{FF2B5EF4-FFF2-40B4-BE49-F238E27FC236}">
                <a16:creationId xmlns:a16="http://schemas.microsoft.com/office/drawing/2014/main" id="{A56701AD-18F5-934A-B294-C8B7EF057CEF}"/>
              </a:ext>
            </a:extLst>
          </p:cNvPr>
          <p:cNvSpPr>
            <a:spLocks noChangeArrowheads="1"/>
          </p:cNvSpPr>
          <p:nvPr/>
        </p:nvSpPr>
        <p:spPr bwMode="auto">
          <a:xfrm>
            <a:off x="0" y="4648200"/>
            <a:ext cx="685800" cy="1143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69989" name="AutoShape 5">
            <a:extLst>
              <a:ext uri="{FF2B5EF4-FFF2-40B4-BE49-F238E27FC236}">
                <a16:creationId xmlns:a16="http://schemas.microsoft.com/office/drawing/2014/main" id="{82E6B398-EE71-9246-821A-E9E3538272C6}"/>
              </a:ext>
            </a:extLst>
          </p:cNvPr>
          <p:cNvSpPr>
            <a:spLocks noChangeArrowheads="1"/>
          </p:cNvSpPr>
          <p:nvPr/>
        </p:nvSpPr>
        <p:spPr bwMode="auto">
          <a:xfrm>
            <a:off x="1295400" y="6248400"/>
            <a:ext cx="5410200" cy="334963"/>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pic>
        <p:nvPicPr>
          <p:cNvPr id="20" name="Picture 19">
            <a:extLst>
              <a:ext uri="{FF2B5EF4-FFF2-40B4-BE49-F238E27FC236}">
                <a16:creationId xmlns:a16="http://schemas.microsoft.com/office/drawing/2014/main" id="{CFAAD00E-1D5B-384B-B579-72954157EABB}"/>
              </a:ext>
            </a:extLst>
          </p:cNvPr>
          <p:cNvPicPr>
            <a:picLocks noChangeAspect="1"/>
          </p:cNvPicPr>
          <p:nvPr/>
        </p:nvPicPr>
        <p:blipFill>
          <a:blip r:embed="rId3"/>
          <a:stretch>
            <a:fillRect/>
          </a:stretch>
        </p:blipFill>
        <p:spPr>
          <a:xfrm>
            <a:off x="3611112" y="2793988"/>
            <a:ext cx="5532888" cy="635012"/>
          </a:xfrm>
          <a:prstGeom prst="rect">
            <a:avLst/>
          </a:prstGeom>
          <a:effectLst>
            <a:glow rad="228600">
              <a:schemeClr val="accent1">
                <a:satMod val="175000"/>
                <a:alpha val="40000"/>
              </a:schemeClr>
            </a:glow>
          </a:effectLst>
        </p:spPr>
      </p:pic>
      <p:sp>
        <p:nvSpPr>
          <p:cNvPr id="169991" name="AutoShape 5">
            <a:extLst>
              <a:ext uri="{FF2B5EF4-FFF2-40B4-BE49-F238E27FC236}">
                <a16:creationId xmlns:a16="http://schemas.microsoft.com/office/drawing/2014/main" id="{C283E9D6-21C6-EF4D-959F-CEA58D1D447A}"/>
              </a:ext>
            </a:extLst>
          </p:cNvPr>
          <p:cNvSpPr>
            <a:spLocks noChangeArrowheads="1"/>
          </p:cNvSpPr>
          <p:nvPr/>
        </p:nvSpPr>
        <p:spPr bwMode="auto">
          <a:xfrm>
            <a:off x="1295400" y="6523038"/>
            <a:ext cx="5410200" cy="334962"/>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9992" name="Rectangle 4">
            <a:extLst>
              <a:ext uri="{FF2B5EF4-FFF2-40B4-BE49-F238E27FC236}">
                <a16:creationId xmlns:a16="http://schemas.microsoft.com/office/drawing/2014/main" id="{1AC2F6F2-889B-2F41-9A65-7ED4EDD10C9B}"/>
              </a:ext>
            </a:extLst>
          </p:cNvPr>
          <p:cNvSpPr>
            <a:spLocks noChangeArrowheads="1"/>
          </p:cNvSpPr>
          <p:nvPr/>
        </p:nvSpPr>
        <p:spPr bwMode="auto">
          <a:xfrm>
            <a:off x="3810000" y="4256088"/>
            <a:ext cx="4648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50"/>
                </a:solidFill>
                <a:effectLst/>
                <a:uLnTx/>
                <a:uFillTx/>
                <a:latin typeface="Verdana" panose="020B0604030504040204" pitchFamily="34" charset="0"/>
                <a:ea typeface="宋体" panose="02010600030101010101" pitchFamily="2" charset="-122"/>
                <a:cs typeface="+mn-cs"/>
              </a:rPr>
              <a:t>check destination registers </a:t>
            </a:r>
          </a:p>
        </p:txBody>
      </p:sp>
      <p:sp>
        <p:nvSpPr>
          <p:cNvPr id="169993" name="Rectangle 4">
            <a:extLst>
              <a:ext uri="{FF2B5EF4-FFF2-40B4-BE49-F238E27FC236}">
                <a16:creationId xmlns:a16="http://schemas.microsoft.com/office/drawing/2014/main" id="{91BCB659-2F74-E54B-BF2C-B5DBB95D644E}"/>
              </a:ext>
            </a:extLst>
          </p:cNvPr>
          <p:cNvSpPr>
            <a:spLocks noChangeArrowheads="1"/>
          </p:cNvSpPr>
          <p:nvPr/>
        </p:nvSpPr>
        <p:spPr bwMode="auto">
          <a:xfrm>
            <a:off x="-76200" y="3738563"/>
            <a:ext cx="70104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check corresponding functional units</a:t>
            </a: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009" name="Picture 7">
            <a:extLst>
              <a:ext uri="{FF2B5EF4-FFF2-40B4-BE49-F238E27FC236}">
                <a16:creationId xmlns:a16="http://schemas.microsoft.com/office/drawing/2014/main" id="{978EA9F3-AD48-AC4D-927D-E6134CCF4B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00200"/>
            <a:ext cx="91440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1010" name="Title 1">
            <a:extLst>
              <a:ext uri="{FF2B5EF4-FFF2-40B4-BE49-F238E27FC236}">
                <a16:creationId xmlns:a16="http://schemas.microsoft.com/office/drawing/2014/main" id="{52E6474D-233B-9D47-A186-96503529AD8B}"/>
              </a:ext>
            </a:extLst>
          </p:cNvPr>
          <p:cNvSpPr>
            <a:spLocks noGrp="1" noChangeArrowheads="1"/>
          </p:cNvSpPr>
          <p:nvPr>
            <p:ph type="title"/>
          </p:nvPr>
        </p:nvSpPr>
        <p:spPr/>
        <p:txBody>
          <a:bodyPr/>
          <a:lstStyle/>
          <a:p>
            <a:r>
              <a:rPr lang="en-CN" altLang="en-CN"/>
              <a:t>Scoreboard Example</a:t>
            </a:r>
          </a:p>
        </p:txBody>
      </p:sp>
      <p:sp>
        <p:nvSpPr>
          <p:cNvPr id="171011" name="Content Placeholder 2">
            <a:extLst>
              <a:ext uri="{FF2B5EF4-FFF2-40B4-BE49-F238E27FC236}">
                <a16:creationId xmlns:a16="http://schemas.microsoft.com/office/drawing/2014/main" id="{0F8D1786-DADF-F64C-A487-9C2845AEEFCC}"/>
              </a:ext>
            </a:extLst>
          </p:cNvPr>
          <p:cNvSpPr>
            <a:spLocks noGrp="1" noChangeArrowheads="1"/>
          </p:cNvSpPr>
          <p:nvPr>
            <p:ph idx="1"/>
          </p:nvPr>
        </p:nvSpPr>
        <p:spPr/>
        <p:txBody>
          <a:bodyPr/>
          <a:lstStyle/>
          <a:p>
            <a:endParaRPr lang="en-CN" altLang="en-CN"/>
          </a:p>
          <a:p>
            <a:endParaRPr lang="en-CN" altLang="en-CN"/>
          </a:p>
          <a:p>
            <a:endParaRPr lang="en-CN" altLang="en-CN"/>
          </a:p>
          <a:p>
            <a:endParaRPr lang="en-CN" altLang="en-CN"/>
          </a:p>
          <a:p>
            <a:endParaRPr lang="en-CN" altLang="en-CN"/>
          </a:p>
          <a:p>
            <a:endParaRPr lang="en-CN" altLang="en-CN"/>
          </a:p>
        </p:txBody>
      </p:sp>
      <p:sp>
        <p:nvSpPr>
          <p:cNvPr id="171012" name="Rectangle 4">
            <a:extLst>
              <a:ext uri="{FF2B5EF4-FFF2-40B4-BE49-F238E27FC236}">
                <a16:creationId xmlns:a16="http://schemas.microsoft.com/office/drawing/2014/main" id="{680389AF-8744-9D4B-8053-D7119840CD22}"/>
              </a:ext>
            </a:extLst>
          </p:cNvPr>
          <p:cNvSpPr>
            <a:spLocks noChangeArrowheads="1"/>
          </p:cNvSpPr>
          <p:nvPr/>
        </p:nvSpPr>
        <p:spPr bwMode="auto">
          <a:xfrm>
            <a:off x="-11113" y="903288"/>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MUL.D is ready to write result</a:t>
            </a:r>
          </a:p>
        </p:txBody>
      </p:sp>
      <p:sp>
        <p:nvSpPr>
          <p:cNvPr id="171013" name="Rectangle 4">
            <a:extLst>
              <a:ext uri="{FF2B5EF4-FFF2-40B4-BE49-F238E27FC236}">
                <a16:creationId xmlns:a16="http://schemas.microsoft.com/office/drawing/2014/main" id="{D0B08144-76CF-5347-961C-94B73B6DC434}"/>
              </a:ext>
            </a:extLst>
          </p:cNvPr>
          <p:cNvSpPr>
            <a:spLocks noChangeArrowheads="1"/>
          </p:cNvSpPr>
          <p:nvPr/>
        </p:nvSpPr>
        <p:spPr bwMode="auto">
          <a:xfrm>
            <a:off x="3200400" y="3733800"/>
            <a:ext cx="27432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dest</a:t>
            </a:r>
          </a:p>
        </p:txBody>
      </p:sp>
      <p:sp>
        <p:nvSpPr>
          <p:cNvPr id="171014" name="Rectangle 4">
            <a:extLst>
              <a:ext uri="{FF2B5EF4-FFF2-40B4-BE49-F238E27FC236}">
                <a16:creationId xmlns:a16="http://schemas.microsoft.com/office/drawing/2014/main" id="{E08DB41D-702A-B54D-9FC9-0A4085FAB32E}"/>
              </a:ext>
            </a:extLst>
          </p:cNvPr>
          <p:cNvSpPr>
            <a:spLocks noChangeArrowheads="1"/>
          </p:cNvSpPr>
          <p:nvPr/>
        </p:nvSpPr>
        <p:spPr bwMode="auto">
          <a:xfrm>
            <a:off x="4267200" y="3733800"/>
            <a:ext cx="27432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a:t>
            </a:r>
          </a:p>
        </p:txBody>
      </p:sp>
      <p:sp>
        <p:nvSpPr>
          <p:cNvPr id="171015" name="Rectangle 4">
            <a:extLst>
              <a:ext uri="{FF2B5EF4-FFF2-40B4-BE49-F238E27FC236}">
                <a16:creationId xmlns:a16="http://schemas.microsoft.com/office/drawing/2014/main" id="{ECE352A9-55A3-1B48-8D9F-8E278557D670}"/>
              </a:ext>
            </a:extLst>
          </p:cNvPr>
          <p:cNvSpPr>
            <a:spLocks noChangeArrowheads="1"/>
          </p:cNvSpPr>
          <p:nvPr/>
        </p:nvSpPr>
        <p:spPr bwMode="auto">
          <a:xfrm>
            <a:off x="5334000" y="3733800"/>
            <a:ext cx="24003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a:t>
            </a:r>
          </a:p>
        </p:txBody>
      </p:sp>
      <p:sp>
        <p:nvSpPr>
          <p:cNvPr id="171016" name="Rectangle 4">
            <a:extLst>
              <a:ext uri="{FF2B5EF4-FFF2-40B4-BE49-F238E27FC236}">
                <a16:creationId xmlns:a16="http://schemas.microsoft.com/office/drawing/2014/main" id="{311E77D2-C744-674E-A75B-ECFBCA066572}"/>
              </a:ext>
            </a:extLst>
          </p:cNvPr>
          <p:cNvSpPr>
            <a:spLocks noChangeArrowheads="1"/>
          </p:cNvSpPr>
          <p:nvPr/>
        </p:nvSpPr>
        <p:spPr bwMode="auto">
          <a:xfrm>
            <a:off x="5919788" y="3733800"/>
            <a:ext cx="27432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s1-src</a:t>
            </a:r>
          </a:p>
        </p:txBody>
      </p:sp>
      <p:sp>
        <p:nvSpPr>
          <p:cNvPr id="171017" name="Rectangle 4">
            <a:extLst>
              <a:ext uri="{FF2B5EF4-FFF2-40B4-BE49-F238E27FC236}">
                <a16:creationId xmlns:a16="http://schemas.microsoft.com/office/drawing/2014/main" id="{F417C329-A857-1943-9526-1612817C4E81}"/>
              </a:ext>
            </a:extLst>
          </p:cNvPr>
          <p:cNvSpPr>
            <a:spLocks noChangeArrowheads="1"/>
          </p:cNvSpPr>
          <p:nvPr/>
        </p:nvSpPr>
        <p:spPr bwMode="auto">
          <a:xfrm>
            <a:off x="7011988" y="3733800"/>
            <a:ext cx="21209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s2-src</a:t>
            </a:r>
          </a:p>
        </p:txBody>
      </p:sp>
      <p:sp>
        <p:nvSpPr>
          <p:cNvPr id="171018" name="Line 5">
            <a:extLst>
              <a:ext uri="{FF2B5EF4-FFF2-40B4-BE49-F238E27FC236}">
                <a16:creationId xmlns:a16="http://schemas.microsoft.com/office/drawing/2014/main" id="{D00D5585-BA6B-CC4C-ABDD-458DB450F064}"/>
              </a:ext>
            </a:extLst>
          </p:cNvPr>
          <p:cNvSpPr>
            <a:spLocks noChangeShapeType="1"/>
          </p:cNvSpPr>
          <p:nvPr/>
        </p:nvSpPr>
        <p:spPr bwMode="auto">
          <a:xfrm>
            <a:off x="-11113" y="3048000"/>
            <a:ext cx="1676401"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71019" name="Line 5">
            <a:extLst>
              <a:ext uri="{FF2B5EF4-FFF2-40B4-BE49-F238E27FC236}">
                <a16:creationId xmlns:a16="http://schemas.microsoft.com/office/drawing/2014/main" id="{DACF424B-B811-DF4E-9F64-C64809DE7DCC}"/>
              </a:ext>
            </a:extLst>
          </p:cNvPr>
          <p:cNvSpPr>
            <a:spLocks noChangeShapeType="1"/>
          </p:cNvSpPr>
          <p:nvPr/>
        </p:nvSpPr>
        <p:spPr bwMode="auto">
          <a:xfrm>
            <a:off x="-11113" y="3276600"/>
            <a:ext cx="1676401"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3" name="Rectangle 2">
            <a:extLst>
              <a:ext uri="{FF2B5EF4-FFF2-40B4-BE49-F238E27FC236}">
                <a16:creationId xmlns:a16="http://schemas.microsoft.com/office/drawing/2014/main" id="{09A1BBDF-6FBE-764B-9C4F-0CF58B231F45}"/>
              </a:ext>
            </a:extLst>
          </p:cNvPr>
          <p:cNvSpPr>
            <a:spLocks noGrp="1" noChangeArrowheads="1"/>
          </p:cNvSpPr>
          <p:nvPr>
            <p:ph type="title"/>
          </p:nvPr>
        </p:nvSpPr>
        <p:spPr/>
        <p:txBody>
          <a:bodyPr/>
          <a:lstStyle/>
          <a:p>
            <a:pPr eaLnBrk="1" hangingPunct="1"/>
            <a:r>
              <a:rPr lang="en-US" altLang="zh-CN"/>
              <a:t>Cache Performance</a:t>
            </a:r>
          </a:p>
        </p:txBody>
      </p:sp>
      <p:sp>
        <p:nvSpPr>
          <p:cNvPr id="243714" name="Rectangle 3">
            <a:extLst>
              <a:ext uri="{FF2B5EF4-FFF2-40B4-BE49-F238E27FC236}">
                <a16:creationId xmlns:a16="http://schemas.microsoft.com/office/drawing/2014/main" id="{93AD2E92-5D8D-7747-985F-3E913FFF8A0E}"/>
              </a:ext>
            </a:extLst>
          </p:cNvPr>
          <p:cNvSpPr>
            <a:spLocks noGrp="1" noChangeArrowheads="1"/>
          </p:cNvSpPr>
          <p:nvPr>
            <p:ph type="body" idx="1"/>
          </p:nvPr>
        </p:nvSpPr>
        <p:spPr/>
        <p:txBody>
          <a:bodyPr/>
          <a:lstStyle/>
          <a:p>
            <a:pPr eaLnBrk="1" hangingPunct="1"/>
            <a:r>
              <a:rPr lang="en-US" altLang="zh-CN" b="1" dirty="0"/>
              <a:t>Memory stall cycles</a:t>
            </a:r>
            <a:endParaRPr lang="en-US" altLang="zh-CN" dirty="0"/>
          </a:p>
          <a:p>
            <a:pPr eaLnBrk="1" hangingPunct="1">
              <a:buFontTx/>
              <a:buNone/>
            </a:pPr>
            <a:r>
              <a:rPr lang="en-US" altLang="zh-CN" b="1" dirty="0"/>
              <a:t>	</a:t>
            </a:r>
            <a:r>
              <a:rPr lang="en-US" altLang="zh-CN" dirty="0"/>
              <a:t>the number of cycles during processor is stalled waiting for a mem access</a:t>
            </a:r>
            <a:endParaRPr lang="en-US" altLang="zh-CN" b="1" dirty="0"/>
          </a:p>
          <a:p>
            <a:pPr eaLnBrk="1" hangingPunct="1"/>
            <a:r>
              <a:rPr lang="en-US" altLang="zh-CN" b="1" dirty="0"/>
              <a:t>Miss rate</a:t>
            </a:r>
          </a:p>
          <a:p>
            <a:pPr eaLnBrk="1" hangingPunct="1">
              <a:buFontTx/>
              <a:buNone/>
            </a:pPr>
            <a:r>
              <a:rPr lang="en-US" altLang="zh-CN" b="1" dirty="0"/>
              <a:t>	</a:t>
            </a:r>
            <a:r>
              <a:rPr lang="en-US" altLang="zh-CN" dirty="0"/>
              <a:t>number of misses over number of accesses</a:t>
            </a:r>
            <a:endParaRPr lang="en-US" altLang="zh-CN" b="1" dirty="0"/>
          </a:p>
          <a:p>
            <a:pPr eaLnBrk="1" hangingPunct="1"/>
            <a:r>
              <a:rPr lang="en-US" altLang="zh-CN" b="1" dirty="0"/>
              <a:t>Miss penalty</a:t>
            </a:r>
          </a:p>
          <a:p>
            <a:pPr eaLnBrk="1" hangingPunct="1">
              <a:buFontTx/>
              <a:buNone/>
            </a:pPr>
            <a:r>
              <a:rPr lang="en-US" altLang="zh-CN" b="1" dirty="0"/>
              <a:t>	</a:t>
            </a:r>
            <a:r>
              <a:rPr lang="en-US" altLang="zh-CN" dirty="0"/>
              <a:t>the cost per miss (number of extra clock cycles to wait)</a:t>
            </a:r>
            <a:endParaRPr lang="en-US" altLang="zh-CN" b="1" dirty="0"/>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2033" name="Picture 3">
            <a:extLst>
              <a:ext uri="{FF2B5EF4-FFF2-40B4-BE49-F238E27FC236}">
                <a16:creationId xmlns:a16="http://schemas.microsoft.com/office/drawing/2014/main" id="{451514E0-22AB-7E4E-9D37-DA29FB040F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00200"/>
            <a:ext cx="9132888"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2034" name="Title 1">
            <a:extLst>
              <a:ext uri="{FF2B5EF4-FFF2-40B4-BE49-F238E27FC236}">
                <a16:creationId xmlns:a16="http://schemas.microsoft.com/office/drawing/2014/main" id="{F5CA84E7-FB26-1B46-87B0-61B775292718}"/>
              </a:ext>
            </a:extLst>
          </p:cNvPr>
          <p:cNvSpPr>
            <a:spLocks noGrp="1" noChangeArrowheads="1"/>
          </p:cNvSpPr>
          <p:nvPr>
            <p:ph type="title"/>
          </p:nvPr>
        </p:nvSpPr>
        <p:spPr/>
        <p:txBody>
          <a:bodyPr/>
          <a:lstStyle/>
          <a:p>
            <a:r>
              <a:rPr lang="en-CN" altLang="en-CN"/>
              <a:t>Scoreboard Example</a:t>
            </a:r>
          </a:p>
        </p:txBody>
      </p:sp>
      <p:sp>
        <p:nvSpPr>
          <p:cNvPr id="172035" name="Rectangle 4">
            <a:extLst>
              <a:ext uri="{FF2B5EF4-FFF2-40B4-BE49-F238E27FC236}">
                <a16:creationId xmlns:a16="http://schemas.microsoft.com/office/drawing/2014/main" id="{E09B880C-5308-D242-A5F3-0D7343322412}"/>
              </a:ext>
            </a:extLst>
          </p:cNvPr>
          <p:cNvSpPr>
            <a:spLocks noChangeArrowheads="1"/>
          </p:cNvSpPr>
          <p:nvPr/>
        </p:nvSpPr>
        <p:spPr bwMode="auto">
          <a:xfrm>
            <a:off x="-11113" y="903288"/>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DIV.D is ready to write result</a:t>
            </a:r>
          </a:p>
        </p:txBody>
      </p:sp>
      <p:sp>
        <p:nvSpPr>
          <p:cNvPr id="172036" name="Rectangle 4">
            <a:extLst>
              <a:ext uri="{FF2B5EF4-FFF2-40B4-BE49-F238E27FC236}">
                <a16:creationId xmlns:a16="http://schemas.microsoft.com/office/drawing/2014/main" id="{933DDCD4-4036-4841-B639-9E386B9157F0}"/>
              </a:ext>
            </a:extLst>
          </p:cNvPr>
          <p:cNvSpPr>
            <a:spLocks noChangeArrowheads="1"/>
          </p:cNvSpPr>
          <p:nvPr/>
        </p:nvSpPr>
        <p:spPr bwMode="auto">
          <a:xfrm>
            <a:off x="3200400" y="3733800"/>
            <a:ext cx="27432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dest</a:t>
            </a:r>
          </a:p>
        </p:txBody>
      </p:sp>
      <p:sp>
        <p:nvSpPr>
          <p:cNvPr id="172037" name="Rectangle 4">
            <a:extLst>
              <a:ext uri="{FF2B5EF4-FFF2-40B4-BE49-F238E27FC236}">
                <a16:creationId xmlns:a16="http://schemas.microsoft.com/office/drawing/2014/main" id="{E532D147-FA74-6E47-A3A9-3B6A92A8DD90}"/>
              </a:ext>
            </a:extLst>
          </p:cNvPr>
          <p:cNvSpPr>
            <a:spLocks noChangeArrowheads="1"/>
          </p:cNvSpPr>
          <p:nvPr/>
        </p:nvSpPr>
        <p:spPr bwMode="auto">
          <a:xfrm>
            <a:off x="4267200" y="3733800"/>
            <a:ext cx="27432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a:t>
            </a:r>
          </a:p>
        </p:txBody>
      </p:sp>
      <p:sp>
        <p:nvSpPr>
          <p:cNvPr id="172038" name="Rectangle 4">
            <a:extLst>
              <a:ext uri="{FF2B5EF4-FFF2-40B4-BE49-F238E27FC236}">
                <a16:creationId xmlns:a16="http://schemas.microsoft.com/office/drawing/2014/main" id="{2B7C6442-66E7-394E-AD80-4F1A333918F2}"/>
              </a:ext>
            </a:extLst>
          </p:cNvPr>
          <p:cNvSpPr>
            <a:spLocks noChangeArrowheads="1"/>
          </p:cNvSpPr>
          <p:nvPr/>
        </p:nvSpPr>
        <p:spPr bwMode="auto">
          <a:xfrm>
            <a:off x="5334000" y="3733800"/>
            <a:ext cx="24003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a:t>
            </a:r>
          </a:p>
        </p:txBody>
      </p:sp>
      <p:sp>
        <p:nvSpPr>
          <p:cNvPr id="172039" name="Rectangle 4">
            <a:extLst>
              <a:ext uri="{FF2B5EF4-FFF2-40B4-BE49-F238E27FC236}">
                <a16:creationId xmlns:a16="http://schemas.microsoft.com/office/drawing/2014/main" id="{3B629BBA-4631-6844-811F-85BDCA3B8511}"/>
              </a:ext>
            </a:extLst>
          </p:cNvPr>
          <p:cNvSpPr>
            <a:spLocks noChangeArrowheads="1"/>
          </p:cNvSpPr>
          <p:nvPr/>
        </p:nvSpPr>
        <p:spPr bwMode="auto">
          <a:xfrm>
            <a:off x="5919788" y="3733800"/>
            <a:ext cx="27432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s1-src</a:t>
            </a:r>
          </a:p>
        </p:txBody>
      </p:sp>
      <p:sp>
        <p:nvSpPr>
          <p:cNvPr id="172040" name="Rectangle 4">
            <a:extLst>
              <a:ext uri="{FF2B5EF4-FFF2-40B4-BE49-F238E27FC236}">
                <a16:creationId xmlns:a16="http://schemas.microsoft.com/office/drawing/2014/main" id="{102AE984-6044-3340-9C8B-62B44BD4425C}"/>
              </a:ext>
            </a:extLst>
          </p:cNvPr>
          <p:cNvSpPr>
            <a:spLocks noChangeArrowheads="1"/>
          </p:cNvSpPr>
          <p:nvPr/>
        </p:nvSpPr>
        <p:spPr bwMode="auto">
          <a:xfrm>
            <a:off x="7011988" y="3733800"/>
            <a:ext cx="21209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s2-src</a:t>
            </a:r>
          </a:p>
        </p:txBody>
      </p:sp>
      <p:sp>
        <p:nvSpPr>
          <p:cNvPr id="172041" name="Line 5">
            <a:extLst>
              <a:ext uri="{FF2B5EF4-FFF2-40B4-BE49-F238E27FC236}">
                <a16:creationId xmlns:a16="http://schemas.microsoft.com/office/drawing/2014/main" id="{02B09DE1-53EB-D24D-AED2-0E4418999B4A}"/>
              </a:ext>
            </a:extLst>
          </p:cNvPr>
          <p:cNvSpPr>
            <a:spLocks noChangeShapeType="1"/>
          </p:cNvSpPr>
          <p:nvPr/>
        </p:nvSpPr>
        <p:spPr bwMode="auto">
          <a:xfrm>
            <a:off x="0" y="3505200"/>
            <a:ext cx="1676400" cy="0"/>
          </a:xfrm>
          <a:prstGeom prst="line">
            <a:avLst/>
          </a:prstGeom>
          <a:noFill/>
          <a:ln w="57150">
            <a:solidFill>
              <a:srgbClr val="00B05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1" name="Line 5">
            <a:extLst>
              <a:ext uri="{FF2B5EF4-FFF2-40B4-BE49-F238E27FC236}">
                <a16:creationId xmlns:a16="http://schemas.microsoft.com/office/drawing/2014/main" id="{43124477-3CD0-9344-A81F-2AB66F94D475}"/>
              </a:ext>
            </a:extLst>
          </p:cNvPr>
          <p:cNvSpPr>
            <a:spLocks noChangeShapeType="1"/>
          </p:cNvSpPr>
          <p:nvPr/>
        </p:nvSpPr>
        <p:spPr bwMode="auto">
          <a:xfrm>
            <a:off x="8828088" y="5715000"/>
            <a:ext cx="304800" cy="0"/>
          </a:xfrm>
          <a:prstGeom prst="line">
            <a:avLst/>
          </a:prstGeom>
          <a:noFill/>
          <a:ln w="57150">
            <a:solidFill>
              <a:srgbClr val="FFC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2" name="Rectangle 4">
            <a:extLst>
              <a:ext uri="{FF2B5EF4-FFF2-40B4-BE49-F238E27FC236}">
                <a16:creationId xmlns:a16="http://schemas.microsoft.com/office/drawing/2014/main" id="{E613707C-36CB-B448-BADB-209776E0ABFC}"/>
              </a:ext>
            </a:extLst>
          </p:cNvPr>
          <p:cNvSpPr>
            <a:spLocks noChangeArrowheads="1"/>
          </p:cNvSpPr>
          <p:nvPr/>
        </p:nvSpPr>
        <p:spPr bwMode="auto">
          <a:xfrm>
            <a:off x="4302512" y="5257801"/>
            <a:ext cx="4841488" cy="1178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rPr>
              <a:t>F6 already read?</a:t>
            </a:r>
          </a:p>
        </p:txBody>
      </p:sp>
      <p:sp>
        <p:nvSpPr>
          <p:cNvPr id="2" name="Rectangle 1">
            <a:extLst>
              <a:ext uri="{FF2B5EF4-FFF2-40B4-BE49-F238E27FC236}">
                <a16:creationId xmlns:a16="http://schemas.microsoft.com/office/drawing/2014/main" id="{3CC48CFF-1466-42BE-1932-6A39FC504BC7}"/>
              </a:ext>
            </a:extLst>
          </p:cNvPr>
          <p:cNvSpPr/>
          <p:nvPr/>
        </p:nvSpPr>
        <p:spPr>
          <a:xfrm>
            <a:off x="1524000" y="2438400"/>
            <a:ext cx="304800" cy="1825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21351-7091-A94B-B7CB-9124FD88701E}"/>
              </a:ext>
            </a:extLst>
          </p:cNvPr>
          <p:cNvSpPr>
            <a:spLocks noGrp="1"/>
          </p:cNvSpPr>
          <p:nvPr>
            <p:ph type="title"/>
          </p:nvPr>
        </p:nvSpPr>
        <p:spPr/>
        <p:txBody>
          <a:bodyPr/>
          <a:lstStyle/>
          <a:p>
            <a:r>
              <a:rPr lang="en-CN" dirty="0"/>
              <a:t>Tomasulo’s Algorithm</a:t>
            </a:r>
          </a:p>
        </p:txBody>
      </p:sp>
      <p:sp>
        <p:nvSpPr>
          <p:cNvPr id="3" name="Content Placeholder 2">
            <a:extLst>
              <a:ext uri="{FF2B5EF4-FFF2-40B4-BE49-F238E27FC236}">
                <a16:creationId xmlns:a16="http://schemas.microsoft.com/office/drawing/2014/main" id="{59F74535-9EA5-7540-8432-A2C5FC63E828}"/>
              </a:ext>
            </a:extLst>
          </p:cNvPr>
          <p:cNvSpPr>
            <a:spLocks noGrp="1"/>
          </p:cNvSpPr>
          <p:nvPr>
            <p:ph idx="1"/>
          </p:nvPr>
        </p:nvSpPr>
        <p:spPr>
          <a:xfrm>
            <a:off x="457200" y="1600200"/>
            <a:ext cx="8915400" cy="4525963"/>
          </a:xfrm>
        </p:spPr>
        <p:txBody>
          <a:bodyPr/>
          <a:lstStyle/>
          <a:p>
            <a:pPr marL="0" indent="0">
              <a:buNone/>
            </a:pPr>
            <a:r>
              <a:rPr lang="en-US" dirty="0">
                <a:solidFill>
                  <a:srgbClr val="00B0F0"/>
                </a:solidFill>
              </a:rPr>
              <a:t>Two major advantages </a:t>
            </a:r>
            <a:r>
              <a:rPr lang="en-US" dirty="0"/>
              <a:t>over scoreboard:</a:t>
            </a:r>
            <a:endParaRPr lang="en-CN" dirty="0"/>
          </a:p>
          <a:p>
            <a:r>
              <a:rPr lang="en-US" dirty="0"/>
              <a:t>Distribution of hazard detection logic</a:t>
            </a:r>
            <a:r>
              <a:rPr lang="en-CN" dirty="0"/>
              <a:t> across load/store buffers and reservation stations</a:t>
            </a:r>
          </a:p>
          <a:p>
            <a:r>
              <a:rPr lang="en-US" dirty="0"/>
              <a:t>E</a:t>
            </a:r>
            <a:r>
              <a:rPr lang="en-CN" dirty="0"/>
              <a:t>limination of stalls for WAW a</a:t>
            </a:r>
            <a:r>
              <a:rPr lang="en-US" dirty="0" err="1"/>
              <a:t>nd</a:t>
            </a:r>
            <a:r>
              <a:rPr lang="en-CN" dirty="0"/>
              <a:t> WAR hazards through</a:t>
            </a:r>
            <a:endParaRPr lang="en-US" dirty="0"/>
          </a:p>
        </p:txBody>
      </p:sp>
      <p:sp>
        <p:nvSpPr>
          <p:cNvPr id="4" name="Title 1">
            <a:extLst>
              <a:ext uri="{FF2B5EF4-FFF2-40B4-BE49-F238E27FC236}">
                <a16:creationId xmlns:a16="http://schemas.microsoft.com/office/drawing/2014/main" id="{D33FC333-77FE-0D4B-967F-6C7E972791E5}"/>
              </a:ext>
            </a:extLst>
          </p:cNvPr>
          <p:cNvSpPr txBox="1">
            <a:spLocks/>
          </p:cNvSpPr>
          <p:nvPr/>
        </p:nvSpPr>
        <p:spPr bwMode="auto">
          <a:xfrm>
            <a:off x="4287600" y="3945600"/>
            <a:ext cx="4170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3200" b="0" i="0" u="none" strike="noStrike" kern="0" cap="none" spc="0" normalizeH="0" baseline="0" noProof="0" dirty="0">
                <a:ln>
                  <a:noFill/>
                </a:ln>
                <a:solidFill>
                  <a:srgbClr val="000000"/>
                </a:solidFill>
                <a:effectLst/>
                <a:uLnTx/>
                <a:uFillTx/>
                <a:latin typeface="Verdana"/>
                <a:ea typeface="宋体"/>
                <a:cs typeface="+mj-cs"/>
              </a:rPr>
              <a:t>Register</a:t>
            </a:r>
            <a:r>
              <a:rPr kumimoji="0" lang="zh-CN" altLang="en-US" sz="3200" b="0" i="0" u="none" strike="noStrike" kern="0" cap="none" spc="0" normalizeH="0" baseline="0" noProof="0" dirty="0">
                <a:ln>
                  <a:noFill/>
                </a:ln>
                <a:solidFill>
                  <a:srgbClr val="000000"/>
                </a:solidFill>
                <a:effectLst/>
                <a:uLnTx/>
                <a:uFillTx/>
                <a:latin typeface="Verdana"/>
                <a:ea typeface="宋体"/>
                <a:cs typeface="+mj-cs"/>
              </a:rPr>
              <a:t> </a:t>
            </a:r>
            <a:r>
              <a:rPr kumimoji="0" lang="en-US" altLang="zh-CN" sz="3200" b="0" i="0" u="none" strike="noStrike" kern="0" cap="none" spc="0" normalizeH="0" baseline="0" noProof="0" dirty="0">
                <a:ln>
                  <a:noFill/>
                </a:ln>
                <a:solidFill>
                  <a:srgbClr val="000000"/>
                </a:solidFill>
                <a:effectLst/>
                <a:uLnTx/>
                <a:uFillTx/>
                <a:latin typeface="Verdana"/>
                <a:ea typeface="宋体"/>
                <a:cs typeface="+mj-cs"/>
              </a:rPr>
              <a:t>Renaming</a:t>
            </a:r>
            <a:endParaRPr kumimoji="0" lang="en-CN" sz="3200" b="0" i="0" u="none" strike="noStrike" kern="0" cap="none" spc="0" normalizeH="0" baseline="0" noProof="0" dirty="0">
              <a:ln>
                <a:noFill/>
              </a:ln>
              <a:solidFill>
                <a:srgbClr val="000000"/>
              </a:solidFill>
              <a:effectLst/>
              <a:uLnTx/>
              <a:uFillTx/>
              <a:latin typeface="Verdana"/>
              <a:ea typeface="宋体"/>
              <a:cs typeface="+mj-cs"/>
            </a:endParaRPr>
          </a:p>
        </p:txBody>
      </p:sp>
    </p:spTree>
    <p:extLst>
      <p:ext uri="{BB962C8B-B14F-4D97-AF65-F5344CB8AC3E}">
        <p14:creationId xmlns:p14="http://schemas.microsoft.com/office/powerpoint/2010/main" val="2233532465"/>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2" name="Title 1">
            <a:extLst>
              <a:ext uri="{FF2B5EF4-FFF2-40B4-BE49-F238E27FC236}">
                <a16:creationId xmlns:a16="http://schemas.microsoft.com/office/drawing/2014/main" id="{8D8BFFB7-1258-FB42-85F2-9D19853F3AA6}"/>
              </a:ext>
            </a:extLst>
          </p:cNvPr>
          <p:cNvSpPr>
            <a:spLocks noGrp="1"/>
          </p:cNvSpPr>
          <p:nvPr>
            <p:ph type="title"/>
          </p:nvPr>
        </p:nvSpPr>
        <p:spPr/>
        <p:txBody>
          <a:bodyPr/>
          <a:lstStyle/>
          <a:p>
            <a:r>
              <a:rPr lang="en-CN" dirty="0">
                <a:solidFill>
                  <a:srgbClr val="00B0F0"/>
                </a:solidFill>
              </a:rPr>
              <a:t>Tomasulo’s Algorithm</a:t>
            </a:r>
          </a:p>
        </p:txBody>
      </p:sp>
    </p:spTree>
    <p:extLst>
      <p:ext uri="{BB962C8B-B14F-4D97-AF65-F5344CB8AC3E}">
        <p14:creationId xmlns:p14="http://schemas.microsoft.com/office/powerpoint/2010/main" val="4186112639"/>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6" name="Content Placeholder 2">
            <a:extLst>
              <a:ext uri="{FF2B5EF4-FFF2-40B4-BE49-F238E27FC236}">
                <a16:creationId xmlns:a16="http://schemas.microsoft.com/office/drawing/2014/main" id="{3F985804-4E11-8842-8F4F-BD48CDDF08EA}"/>
              </a:ext>
            </a:extLst>
          </p:cNvPr>
          <p:cNvSpPr>
            <a:spLocks noGrp="1"/>
          </p:cNvSpPr>
          <p:nvPr>
            <p:ph idx="1"/>
          </p:nvPr>
        </p:nvSpPr>
        <p:spPr>
          <a:xfrm>
            <a:off x="0" y="0"/>
            <a:ext cx="9144000" cy="6126163"/>
          </a:xfrm>
        </p:spPr>
        <p:txBody>
          <a:bodyPr/>
          <a:lstStyle/>
          <a:p>
            <a:pPr marL="0" indent="0">
              <a:buNone/>
            </a:pPr>
            <a:r>
              <a:rPr lang="en-US" sz="2800" dirty="0">
                <a:solidFill>
                  <a:srgbClr val="00B0F0"/>
                </a:solidFill>
              </a:rPr>
              <a:t>queue </a:t>
            </a:r>
            <a:r>
              <a:rPr lang="en-CN" sz="2800" dirty="0">
                <a:solidFill>
                  <a:srgbClr val="00B0F0"/>
                </a:solidFill>
              </a:rPr>
              <a:t>fetched instructions;</a:t>
            </a:r>
          </a:p>
          <a:p>
            <a:pPr marL="0" indent="0">
              <a:buNone/>
            </a:pPr>
            <a:r>
              <a:rPr lang="en-US" sz="2800" dirty="0">
                <a:solidFill>
                  <a:srgbClr val="00B0F0"/>
                </a:solidFill>
              </a:rPr>
              <a:t>issue an instruction if no structural hazard;</a:t>
            </a:r>
            <a:endParaRPr lang="en-CN" sz="2800" dirty="0">
              <a:solidFill>
                <a:srgbClr val="00B0F0"/>
              </a:solidFill>
            </a:endParaRPr>
          </a:p>
        </p:txBody>
      </p:sp>
      <p:sp>
        <p:nvSpPr>
          <p:cNvPr id="7" name="AutoShape 5">
            <a:extLst>
              <a:ext uri="{FF2B5EF4-FFF2-40B4-BE49-F238E27FC236}">
                <a16:creationId xmlns:a16="http://schemas.microsoft.com/office/drawing/2014/main" id="{36516D42-5148-5F47-BB9B-E4B33350E805}"/>
              </a:ext>
            </a:extLst>
          </p:cNvPr>
          <p:cNvSpPr>
            <a:spLocks noChangeArrowheads="1"/>
          </p:cNvSpPr>
          <p:nvPr/>
        </p:nvSpPr>
        <p:spPr bwMode="auto">
          <a:xfrm>
            <a:off x="3276600" y="1066800"/>
            <a:ext cx="990600" cy="5334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160047899"/>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6" name="Content Placeholder 2">
            <a:extLst>
              <a:ext uri="{FF2B5EF4-FFF2-40B4-BE49-F238E27FC236}">
                <a16:creationId xmlns:a16="http://schemas.microsoft.com/office/drawing/2014/main" id="{3F985804-4E11-8842-8F4F-BD48CDDF08EA}"/>
              </a:ext>
            </a:extLst>
          </p:cNvPr>
          <p:cNvSpPr>
            <a:spLocks noGrp="1"/>
          </p:cNvSpPr>
          <p:nvPr>
            <p:ph idx="1"/>
          </p:nvPr>
        </p:nvSpPr>
        <p:spPr>
          <a:xfrm>
            <a:off x="0" y="0"/>
            <a:ext cx="9144000" cy="6126163"/>
          </a:xfrm>
        </p:spPr>
        <p:txBody>
          <a:bodyPr/>
          <a:lstStyle/>
          <a:p>
            <a:pPr marL="0" indent="0">
              <a:buNone/>
            </a:pPr>
            <a:r>
              <a:rPr lang="en-US" sz="2800" dirty="0">
                <a:solidFill>
                  <a:srgbClr val="00B0F0"/>
                </a:solidFill>
              </a:rPr>
              <a:t>queue </a:t>
            </a:r>
            <a:r>
              <a:rPr lang="en-CN" sz="2800" dirty="0">
                <a:solidFill>
                  <a:srgbClr val="00B0F0"/>
                </a:solidFill>
              </a:rPr>
              <a:t>fetched instructions;</a:t>
            </a:r>
          </a:p>
          <a:p>
            <a:pPr marL="0" indent="0">
              <a:buNone/>
            </a:pPr>
            <a:r>
              <a:rPr lang="en-US" sz="2800" dirty="0">
                <a:solidFill>
                  <a:srgbClr val="00B0F0"/>
                </a:solidFill>
              </a:rPr>
              <a:t>issue an instruction if no </a:t>
            </a:r>
            <a:r>
              <a:rPr lang="en-US" sz="2800" dirty="0">
                <a:solidFill>
                  <a:srgbClr val="FFC000"/>
                </a:solidFill>
              </a:rPr>
              <a:t>structural hazard</a:t>
            </a:r>
            <a:r>
              <a:rPr lang="en-US" sz="2800" dirty="0">
                <a:solidFill>
                  <a:srgbClr val="00B0F0"/>
                </a:solidFill>
              </a:rPr>
              <a:t>;</a:t>
            </a:r>
          </a:p>
          <a:p>
            <a:pPr marL="0" indent="0">
              <a:buNone/>
            </a:pPr>
            <a:endParaRPr lang="en-CN" sz="2800" dirty="0">
              <a:solidFill>
                <a:srgbClr val="00B0F0"/>
              </a:solidFill>
            </a:endParaRPr>
          </a:p>
        </p:txBody>
      </p:sp>
      <p:sp>
        <p:nvSpPr>
          <p:cNvPr id="7" name="AutoShape 5">
            <a:extLst>
              <a:ext uri="{FF2B5EF4-FFF2-40B4-BE49-F238E27FC236}">
                <a16:creationId xmlns:a16="http://schemas.microsoft.com/office/drawing/2014/main" id="{36516D42-5148-5F47-BB9B-E4B33350E805}"/>
              </a:ext>
            </a:extLst>
          </p:cNvPr>
          <p:cNvSpPr>
            <a:spLocks noChangeArrowheads="1"/>
          </p:cNvSpPr>
          <p:nvPr/>
        </p:nvSpPr>
        <p:spPr bwMode="auto">
          <a:xfrm>
            <a:off x="3276600" y="1066800"/>
            <a:ext cx="990600" cy="5334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5" name="椭圆 8">
            <a:extLst>
              <a:ext uri="{FF2B5EF4-FFF2-40B4-BE49-F238E27FC236}">
                <a16:creationId xmlns:a16="http://schemas.microsoft.com/office/drawing/2014/main" id="{BE615439-E5A2-5148-8DD5-63D62BC9C8D2}"/>
              </a:ext>
            </a:extLst>
          </p:cNvPr>
          <p:cNvSpPr/>
          <p:nvPr/>
        </p:nvSpPr>
        <p:spPr>
          <a:xfrm>
            <a:off x="4114800" y="2286000"/>
            <a:ext cx="1524000" cy="5334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
        <p:nvSpPr>
          <p:cNvPr id="8" name="椭圆 8">
            <a:extLst>
              <a:ext uri="{FF2B5EF4-FFF2-40B4-BE49-F238E27FC236}">
                <a16:creationId xmlns:a16="http://schemas.microsoft.com/office/drawing/2014/main" id="{EF673D4A-667F-F34D-88C9-B5AB26E1D10C}"/>
              </a:ext>
            </a:extLst>
          </p:cNvPr>
          <p:cNvSpPr/>
          <p:nvPr/>
        </p:nvSpPr>
        <p:spPr>
          <a:xfrm>
            <a:off x="304800" y="2743200"/>
            <a:ext cx="3200400" cy="13716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
        <p:nvSpPr>
          <p:cNvPr id="9" name="椭圆 8">
            <a:extLst>
              <a:ext uri="{FF2B5EF4-FFF2-40B4-BE49-F238E27FC236}">
                <a16:creationId xmlns:a16="http://schemas.microsoft.com/office/drawing/2014/main" id="{FA32C9C6-6BCC-B34A-8C70-8064FA0EA98B}"/>
              </a:ext>
            </a:extLst>
          </p:cNvPr>
          <p:cNvSpPr/>
          <p:nvPr/>
        </p:nvSpPr>
        <p:spPr>
          <a:xfrm>
            <a:off x="2667000" y="4495800"/>
            <a:ext cx="5410200" cy="1508629"/>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2153629257"/>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6" name="Content Placeholder 2">
            <a:extLst>
              <a:ext uri="{FF2B5EF4-FFF2-40B4-BE49-F238E27FC236}">
                <a16:creationId xmlns:a16="http://schemas.microsoft.com/office/drawing/2014/main" id="{3F985804-4E11-8842-8F4F-BD48CDDF08EA}"/>
              </a:ext>
            </a:extLst>
          </p:cNvPr>
          <p:cNvSpPr>
            <a:spLocks noGrp="1"/>
          </p:cNvSpPr>
          <p:nvPr>
            <p:ph idx="1"/>
          </p:nvPr>
        </p:nvSpPr>
        <p:spPr>
          <a:xfrm>
            <a:off x="0" y="1"/>
            <a:ext cx="9144000" cy="1981200"/>
          </a:xfrm>
          <a:solidFill>
            <a:schemeClr val="bg1">
              <a:alpha val="75000"/>
            </a:schemeClr>
          </a:solidFill>
        </p:spPr>
        <p:txBody>
          <a:bodyPr/>
          <a:lstStyle/>
          <a:p>
            <a:pPr marL="0" indent="0">
              <a:buNone/>
            </a:pPr>
            <a:r>
              <a:rPr lang="en-US" sz="2800" dirty="0">
                <a:solidFill>
                  <a:srgbClr val="FFC000"/>
                </a:solidFill>
              </a:rPr>
              <a:t>hold effective address related info;</a:t>
            </a:r>
          </a:p>
          <a:p>
            <a:pPr marL="0" indent="0">
              <a:buNone/>
            </a:pPr>
            <a:r>
              <a:rPr lang="en-US" sz="2800" dirty="0">
                <a:solidFill>
                  <a:srgbClr val="FFC000"/>
                </a:solidFill>
              </a:rPr>
              <a:t>track outstanding loads that are waiting on mem;</a:t>
            </a:r>
          </a:p>
          <a:p>
            <a:pPr marL="0" indent="0">
              <a:buNone/>
            </a:pPr>
            <a:r>
              <a:rPr lang="en-US" sz="2800" dirty="0">
                <a:solidFill>
                  <a:srgbClr val="FFC000"/>
                </a:solidFill>
              </a:rPr>
              <a:t>hold results of completed loads that are waiting for CDB (common data bus, broadcast);</a:t>
            </a:r>
          </a:p>
          <a:p>
            <a:pPr marL="0" indent="0">
              <a:buNone/>
            </a:pPr>
            <a:endParaRPr lang="en-CN" sz="2800" dirty="0">
              <a:solidFill>
                <a:srgbClr val="00B0F0"/>
              </a:solidFill>
            </a:endParaRPr>
          </a:p>
        </p:txBody>
      </p:sp>
      <p:sp>
        <p:nvSpPr>
          <p:cNvPr id="8" name="椭圆 8">
            <a:extLst>
              <a:ext uri="{FF2B5EF4-FFF2-40B4-BE49-F238E27FC236}">
                <a16:creationId xmlns:a16="http://schemas.microsoft.com/office/drawing/2014/main" id="{EF673D4A-667F-F34D-88C9-B5AB26E1D10C}"/>
              </a:ext>
            </a:extLst>
          </p:cNvPr>
          <p:cNvSpPr/>
          <p:nvPr/>
        </p:nvSpPr>
        <p:spPr>
          <a:xfrm>
            <a:off x="1587600" y="2743200"/>
            <a:ext cx="1905000" cy="13716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1556458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6" name="Content Placeholder 2">
            <a:extLst>
              <a:ext uri="{FF2B5EF4-FFF2-40B4-BE49-F238E27FC236}">
                <a16:creationId xmlns:a16="http://schemas.microsoft.com/office/drawing/2014/main" id="{3F985804-4E11-8842-8F4F-BD48CDDF08EA}"/>
              </a:ext>
            </a:extLst>
          </p:cNvPr>
          <p:cNvSpPr>
            <a:spLocks noGrp="1"/>
          </p:cNvSpPr>
          <p:nvPr>
            <p:ph idx="1"/>
          </p:nvPr>
        </p:nvSpPr>
        <p:spPr>
          <a:xfrm>
            <a:off x="0" y="0"/>
            <a:ext cx="9144000" cy="2438399"/>
          </a:xfrm>
          <a:solidFill>
            <a:schemeClr val="bg1">
              <a:alpha val="75000"/>
            </a:schemeClr>
          </a:solidFill>
        </p:spPr>
        <p:txBody>
          <a:bodyPr/>
          <a:lstStyle/>
          <a:p>
            <a:pPr marL="0" indent="0">
              <a:buNone/>
            </a:pPr>
            <a:r>
              <a:rPr lang="en-US" sz="2800" dirty="0">
                <a:solidFill>
                  <a:srgbClr val="FFC000"/>
                </a:solidFill>
              </a:rPr>
              <a:t>hold effective address related info;</a:t>
            </a:r>
          </a:p>
          <a:p>
            <a:pPr marL="0" indent="0">
              <a:buNone/>
            </a:pPr>
            <a:r>
              <a:rPr lang="en-US" sz="2800" dirty="0">
                <a:solidFill>
                  <a:srgbClr val="FFC000"/>
                </a:solidFill>
              </a:rPr>
              <a:t>hold </a:t>
            </a:r>
            <a:r>
              <a:rPr lang="en-US" sz="2800" dirty="0" err="1">
                <a:solidFill>
                  <a:srgbClr val="FFC000"/>
                </a:solidFill>
              </a:rPr>
              <a:t>dest</a:t>
            </a:r>
            <a:r>
              <a:rPr lang="en-US" sz="2800" dirty="0">
                <a:solidFill>
                  <a:srgbClr val="FFC000"/>
                </a:solidFill>
              </a:rPr>
              <a:t> mem </a:t>
            </a:r>
            <a:r>
              <a:rPr lang="en-US" sz="2800" dirty="0" err="1">
                <a:solidFill>
                  <a:srgbClr val="FFC000"/>
                </a:solidFill>
              </a:rPr>
              <a:t>addr</a:t>
            </a:r>
            <a:r>
              <a:rPr lang="en-US" sz="2800" dirty="0">
                <a:solidFill>
                  <a:srgbClr val="FFC000"/>
                </a:solidFill>
              </a:rPr>
              <a:t> of outstanding stores that are waiting for data value to store;</a:t>
            </a:r>
          </a:p>
          <a:p>
            <a:pPr marL="0" indent="0">
              <a:buNone/>
            </a:pPr>
            <a:r>
              <a:rPr lang="en-US" sz="2800" dirty="0">
                <a:solidFill>
                  <a:srgbClr val="FFC000"/>
                </a:solidFill>
              </a:rPr>
              <a:t>hold address and value to store until memory is available;</a:t>
            </a:r>
          </a:p>
          <a:p>
            <a:pPr marL="0" indent="0">
              <a:buNone/>
            </a:pPr>
            <a:endParaRPr lang="en-CN" sz="2800" dirty="0">
              <a:solidFill>
                <a:srgbClr val="00B0F0"/>
              </a:solidFill>
            </a:endParaRPr>
          </a:p>
        </p:txBody>
      </p:sp>
      <p:sp>
        <p:nvSpPr>
          <p:cNvPr id="8" name="椭圆 8">
            <a:extLst>
              <a:ext uri="{FF2B5EF4-FFF2-40B4-BE49-F238E27FC236}">
                <a16:creationId xmlns:a16="http://schemas.microsoft.com/office/drawing/2014/main" id="{EF673D4A-667F-F34D-88C9-B5AB26E1D10C}"/>
              </a:ext>
            </a:extLst>
          </p:cNvPr>
          <p:cNvSpPr/>
          <p:nvPr/>
        </p:nvSpPr>
        <p:spPr>
          <a:xfrm>
            <a:off x="228600" y="2743200"/>
            <a:ext cx="1905000" cy="13716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22446665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5" name="椭圆 8">
            <a:extLst>
              <a:ext uri="{FF2B5EF4-FFF2-40B4-BE49-F238E27FC236}">
                <a16:creationId xmlns:a16="http://schemas.microsoft.com/office/drawing/2014/main" id="{D85FA4A8-876A-7242-9C4C-36715A5896C4}"/>
              </a:ext>
            </a:extLst>
          </p:cNvPr>
          <p:cNvSpPr/>
          <p:nvPr/>
        </p:nvSpPr>
        <p:spPr>
          <a:xfrm>
            <a:off x="2667000" y="4495800"/>
            <a:ext cx="5410200" cy="1508629"/>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
        <p:nvSpPr>
          <p:cNvPr id="6" name="Content Placeholder 2">
            <a:extLst>
              <a:ext uri="{FF2B5EF4-FFF2-40B4-BE49-F238E27FC236}">
                <a16:creationId xmlns:a16="http://schemas.microsoft.com/office/drawing/2014/main" id="{3F985804-4E11-8842-8F4F-BD48CDDF08EA}"/>
              </a:ext>
            </a:extLst>
          </p:cNvPr>
          <p:cNvSpPr>
            <a:spLocks noGrp="1"/>
          </p:cNvSpPr>
          <p:nvPr>
            <p:ph idx="1"/>
          </p:nvPr>
        </p:nvSpPr>
        <p:spPr>
          <a:xfrm>
            <a:off x="0" y="1"/>
            <a:ext cx="9144000" cy="1676399"/>
          </a:xfrm>
          <a:solidFill>
            <a:schemeClr val="bg1">
              <a:alpha val="75000"/>
            </a:schemeClr>
          </a:solidFill>
        </p:spPr>
        <p:txBody>
          <a:bodyPr/>
          <a:lstStyle/>
          <a:p>
            <a:pPr marL="0" indent="0">
              <a:buNone/>
            </a:pPr>
            <a:r>
              <a:rPr lang="en-US" sz="2800" dirty="0">
                <a:solidFill>
                  <a:srgbClr val="FFC000"/>
                </a:solidFill>
              </a:rPr>
              <a:t>hold operation info;</a:t>
            </a:r>
          </a:p>
          <a:p>
            <a:pPr marL="0" indent="0">
              <a:buNone/>
            </a:pPr>
            <a:r>
              <a:rPr lang="en-US" sz="2800" dirty="0">
                <a:solidFill>
                  <a:srgbClr val="FFC000"/>
                </a:solidFill>
              </a:rPr>
              <a:t>hold actual operands;</a:t>
            </a:r>
          </a:p>
          <a:p>
            <a:pPr marL="0" indent="0">
              <a:buNone/>
            </a:pPr>
            <a:r>
              <a:rPr lang="en-US" sz="2800" dirty="0">
                <a:solidFill>
                  <a:srgbClr val="FFC000"/>
                </a:solidFill>
              </a:rPr>
              <a:t>hold info for detecting and resolving hazards;</a:t>
            </a:r>
          </a:p>
          <a:p>
            <a:pPr marL="0" indent="0">
              <a:buNone/>
            </a:pPr>
            <a:endParaRPr lang="en-CN" sz="2800" dirty="0">
              <a:solidFill>
                <a:srgbClr val="00B0F0"/>
              </a:solidFill>
            </a:endParaRPr>
          </a:p>
        </p:txBody>
      </p:sp>
    </p:spTree>
    <p:extLst>
      <p:ext uri="{BB962C8B-B14F-4D97-AF65-F5344CB8AC3E}">
        <p14:creationId xmlns:p14="http://schemas.microsoft.com/office/powerpoint/2010/main" val="2982598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5" name="椭圆 8">
            <a:extLst>
              <a:ext uri="{FF2B5EF4-FFF2-40B4-BE49-F238E27FC236}">
                <a16:creationId xmlns:a16="http://schemas.microsoft.com/office/drawing/2014/main" id="{D85FA4A8-876A-7242-9C4C-36715A5896C4}"/>
              </a:ext>
            </a:extLst>
          </p:cNvPr>
          <p:cNvSpPr/>
          <p:nvPr/>
        </p:nvSpPr>
        <p:spPr>
          <a:xfrm>
            <a:off x="2667000" y="5715000"/>
            <a:ext cx="5410200" cy="822829"/>
          </a:xfrm>
          <a:prstGeom prst="ellipse">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
        <p:nvSpPr>
          <p:cNvPr id="6" name="Content Placeholder 2">
            <a:extLst>
              <a:ext uri="{FF2B5EF4-FFF2-40B4-BE49-F238E27FC236}">
                <a16:creationId xmlns:a16="http://schemas.microsoft.com/office/drawing/2014/main" id="{3F985804-4E11-8842-8F4F-BD48CDDF08EA}"/>
              </a:ext>
            </a:extLst>
          </p:cNvPr>
          <p:cNvSpPr>
            <a:spLocks noGrp="1"/>
          </p:cNvSpPr>
          <p:nvPr>
            <p:ph idx="1"/>
          </p:nvPr>
        </p:nvSpPr>
        <p:spPr>
          <a:xfrm>
            <a:off x="0" y="1"/>
            <a:ext cx="9372600" cy="1676399"/>
          </a:xfrm>
          <a:solidFill>
            <a:schemeClr val="bg1">
              <a:alpha val="75000"/>
            </a:schemeClr>
          </a:solidFill>
        </p:spPr>
        <p:txBody>
          <a:bodyPr/>
          <a:lstStyle/>
          <a:p>
            <a:pPr marL="0" indent="0">
              <a:buNone/>
            </a:pPr>
            <a:r>
              <a:rPr lang="en-US" sz="2800" dirty="0">
                <a:solidFill>
                  <a:srgbClr val="00B0F0"/>
                </a:solidFill>
              </a:rPr>
              <a:t>execute upon FP units and operands are available;</a:t>
            </a:r>
          </a:p>
          <a:p>
            <a:pPr marL="0" indent="0">
              <a:buNone/>
            </a:pPr>
            <a:r>
              <a:rPr lang="en-US" sz="2800" b="1" dirty="0">
                <a:solidFill>
                  <a:srgbClr val="00B0F0"/>
                </a:solidFill>
              </a:rPr>
              <a:t>get actual operands</a:t>
            </a:r>
            <a:r>
              <a:rPr lang="en-US" sz="2400" b="1" dirty="0">
                <a:solidFill>
                  <a:srgbClr val="00B0F0"/>
                </a:solidFill>
              </a:rPr>
              <a:t> </a:t>
            </a:r>
            <a:r>
              <a:rPr lang="en-US" sz="2800" b="1" dirty="0">
                <a:solidFill>
                  <a:srgbClr val="00B0F0"/>
                </a:solidFill>
              </a:rPr>
              <a:t>from</a:t>
            </a:r>
            <a:r>
              <a:rPr lang="en-US" sz="1600" b="1" dirty="0">
                <a:solidFill>
                  <a:srgbClr val="00B0F0"/>
                </a:solidFill>
              </a:rPr>
              <a:t> </a:t>
            </a:r>
            <a:r>
              <a:rPr lang="en-US" sz="2800" b="1" dirty="0">
                <a:solidFill>
                  <a:srgbClr val="00B0F0"/>
                </a:solidFill>
              </a:rPr>
              <a:t>reservation</a:t>
            </a:r>
            <a:r>
              <a:rPr lang="en-US" sz="1600" b="1" dirty="0">
                <a:solidFill>
                  <a:srgbClr val="00B0F0"/>
                </a:solidFill>
              </a:rPr>
              <a:t> </a:t>
            </a:r>
            <a:r>
              <a:rPr lang="en-US" sz="2800" b="1" dirty="0">
                <a:solidFill>
                  <a:srgbClr val="00B0F0"/>
                </a:solidFill>
              </a:rPr>
              <a:t>stations (instead of registers);</a:t>
            </a:r>
          </a:p>
        </p:txBody>
      </p:sp>
    </p:spTree>
    <p:extLst>
      <p:ext uri="{BB962C8B-B14F-4D97-AF65-F5344CB8AC3E}">
        <p14:creationId xmlns:p14="http://schemas.microsoft.com/office/powerpoint/2010/main" val="33992756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5" name="椭圆 8">
            <a:extLst>
              <a:ext uri="{FF2B5EF4-FFF2-40B4-BE49-F238E27FC236}">
                <a16:creationId xmlns:a16="http://schemas.microsoft.com/office/drawing/2014/main" id="{D85FA4A8-876A-7242-9C4C-36715A5896C4}"/>
              </a:ext>
            </a:extLst>
          </p:cNvPr>
          <p:cNvSpPr/>
          <p:nvPr/>
        </p:nvSpPr>
        <p:spPr>
          <a:xfrm>
            <a:off x="228600" y="5486400"/>
            <a:ext cx="3048000" cy="1051429"/>
          </a:xfrm>
          <a:prstGeom prst="ellipse">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
        <p:nvSpPr>
          <p:cNvPr id="6" name="Content Placeholder 2">
            <a:extLst>
              <a:ext uri="{FF2B5EF4-FFF2-40B4-BE49-F238E27FC236}">
                <a16:creationId xmlns:a16="http://schemas.microsoft.com/office/drawing/2014/main" id="{3F985804-4E11-8842-8F4F-BD48CDDF08EA}"/>
              </a:ext>
            </a:extLst>
          </p:cNvPr>
          <p:cNvSpPr>
            <a:spLocks noGrp="1"/>
          </p:cNvSpPr>
          <p:nvPr>
            <p:ph idx="1"/>
          </p:nvPr>
        </p:nvSpPr>
        <p:spPr>
          <a:xfrm>
            <a:off x="0" y="1"/>
            <a:ext cx="9372600" cy="1051429"/>
          </a:xfrm>
          <a:solidFill>
            <a:schemeClr val="bg1">
              <a:alpha val="75000"/>
            </a:schemeClr>
          </a:solidFill>
        </p:spPr>
        <p:txBody>
          <a:bodyPr/>
          <a:lstStyle/>
          <a:p>
            <a:pPr marL="0" indent="0">
              <a:buNone/>
            </a:pPr>
            <a:r>
              <a:rPr lang="en-US" sz="2800" dirty="0">
                <a:solidFill>
                  <a:srgbClr val="00B0F0"/>
                </a:solidFill>
              </a:rPr>
              <a:t>load upon memory and address are available;</a:t>
            </a:r>
          </a:p>
          <a:p>
            <a:pPr marL="0" indent="0">
              <a:buNone/>
            </a:pPr>
            <a:r>
              <a:rPr lang="en-US" sz="2800" dirty="0">
                <a:solidFill>
                  <a:srgbClr val="00B0F0"/>
                </a:solidFill>
              </a:rPr>
              <a:t>store upon memory, data, address are available;</a:t>
            </a:r>
          </a:p>
        </p:txBody>
      </p:sp>
    </p:spTree>
    <p:extLst>
      <p:ext uri="{BB962C8B-B14F-4D97-AF65-F5344CB8AC3E}">
        <p14:creationId xmlns:p14="http://schemas.microsoft.com/office/powerpoint/2010/main" val="37735839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1" name="Rectangle 2">
            <a:extLst>
              <a:ext uri="{FF2B5EF4-FFF2-40B4-BE49-F238E27FC236}">
                <a16:creationId xmlns:a16="http://schemas.microsoft.com/office/drawing/2014/main" id="{0D70AED3-D9F6-D749-AE72-A6A48D6E89FB}"/>
              </a:ext>
            </a:extLst>
          </p:cNvPr>
          <p:cNvSpPr>
            <a:spLocks noGrp="1" noChangeArrowheads="1"/>
          </p:cNvSpPr>
          <p:nvPr>
            <p:ph type="title"/>
          </p:nvPr>
        </p:nvSpPr>
        <p:spPr/>
        <p:txBody>
          <a:bodyPr/>
          <a:lstStyle/>
          <a:p>
            <a:pPr eaLnBrk="1" hangingPunct="1"/>
            <a:r>
              <a:rPr lang="en-US" altLang="zh-CN"/>
              <a:t>Block Placement</a:t>
            </a:r>
          </a:p>
        </p:txBody>
      </p:sp>
      <p:sp>
        <p:nvSpPr>
          <p:cNvPr id="250882" name="Rectangle 3">
            <a:extLst>
              <a:ext uri="{FF2B5EF4-FFF2-40B4-BE49-F238E27FC236}">
                <a16:creationId xmlns:a16="http://schemas.microsoft.com/office/drawing/2014/main" id="{AC4C54F7-D6A0-4D49-A1D0-B5339417D486}"/>
              </a:ext>
            </a:extLst>
          </p:cNvPr>
          <p:cNvSpPr>
            <a:spLocks noGrp="1" noChangeArrowheads="1"/>
          </p:cNvSpPr>
          <p:nvPr>
            <p:ph type="body" idx="1"/>
          </p:nvPr>
        </p:nvSpPr>
        <p:spPr/>
        <p:txBody>
          <a:bodyPr/>
          <a:lstStyle/>
          <a:p>
            <a:pPr eaLnBrk="1" hangingPunct="1"/>
            <a:r>
              <a:rPr lang="en-US" altLang="zh-CN" b="1"/>
              <a:t>Direct Mapped</a:t>
            </a:r>
          </a:p>
          <a:p>
            <a:pPr eaLnBrk="1" hangingPunct="1">
              <a:buFontTx/>
              <a:buNone/>
            </a:pPr>
            <a:r>
              <a:rPr lang="en-US" altLang="zh-CN"/>
              <a:t>	only one place</a:t>
            </a:r>
          </a:p>
          <a:p>
            <a:pPr eaLnBrk="1" hangingPunct="1">
              <a:buFontTx/>
              <a:buNone/>
            </a:pPr>
            <a:endParaRPr lang="en-US" altLang="zh-CN"/>
          </a:p>
          <a:p>
            <a:pPr eaLnBrk="1" hangingPunct="1"/>
            <a:r>
              <a:rPr lang="en-US" altLang="zh-CN" b="1"/>
              <a:t>Fully Associative</a:t>
            </a:r>
          </a:p>
          <a:p>
            <a:pPr eaLnBrk="1" hangingPunct="1">
              <a:buFontTx/>
              <a:buNone/>
            </a:pPr>
            <a:r>
              <a:rPr lang="en-US" altLang="zh-CN"/>
              <a:t>	anywhere</a:t>
            </a:r>
          </a:p>
          <a:p>
            <a:pPr eaLnBrk="1" hangingPunct="1"/>
            <a:r>
              <a:rPr lang="en-US" altLang="zh-CN" b="1"/>
              <a:t>Set Associative</a:t>
            </a:r>
          </a:p>
          <a:p>
            <a:pPr eaLnBrk="1" hangingPunct="1">
              <a:buFontTx/>
              <a:buNone/>
            </a:pPr>
            <a:r>
              <a:rPr lang="en-US" altLang="zh-CN"/>
              <a:t>	equally divide the cache into sets</a:t>
            </a:r>
          </a:p>
          <a:p>
            <a:pPr eaLnBrk="1" hangingPunct="1">
              <a:buFontTx/>
              <a:buNone/>
            </a:pPr>
            <a:r>
              <a:rPr lang="en-US" altLang="zh-CN"/>
              <a:t>	anywhere within only one set</a:t>
            </a:r>
          </a:p>
          <a:p>
            <a:pPr eaLnBrk="1" hangingPunct="1">
              <a:buFontTx/>
              <a:buNone/>
            </a:pPr>
            <a:r>
              <a:rPr lang="en-US" altLang="zh-CN"/>
              <a:t>	</a:t>
            </a:r>
          </a:p>
        </p:txBody>
      </p:sp>
      <p:pic>
        <p:nvPicPr>
          <p:cNvPr id="250883" name="Picture 4">
            <a:extLst>
              <a:ext uri="{FF2B5EF4-FFF2-40B4-BE49-F238E27FC236}">
                <a16:creationId xmlns:a16="http://schemas.microsoft.com/office/drawing/2014/main" id="{CD52DD6B-F3C3-104A-A0CB-5124BF3395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8738" y="2819400"/>
            <a:ext cx="6486525"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0884" name="Picture 5">
            <a:extLst>
              <a:ext uri="{FF2B5EF4-FFF2-40B4-BE49-F238E27FC236}">
                <a16:creationId xmlns:a16="http://schemas.microsoft.com/office/drawing/2014/main" id="{88A4ECC1-0895-EB41-8531-FE1FCDC202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900" y="6267450"/>
            <a:ext cx="6172200"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5" name="椭圆 8">
            <a:extLst>
              <a:ext uri="{FF2B5EF4-FFF2-40B4-BE49-F238E27FC236}">
                <a16:creationId xmlns:a16="http://schemas.microsoft.com/office/drawing/2014/main" id="{D85FA4A8-876A-7242-9C4C-36715A5896C4}"/>
              </a:ext>
            </a:extLst>
          </p:cNvPr>
          <p:cNvSpPr/>
          <p:nvPr/>
        </p:nvSpPr>
        <p:spPr>
          <a:xfrm>
            <a:off x="228600" y="5486400"/>
            <a:ext cx="3048000" cy="1051429"/>
          </a:xfrm>
          <a:prstGeom prst="ellipse">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
        <p:nvSpPr>
          <p:cNvPr id="6" name="Content Placeholder 2">
            <a:extLst>
              <a:ext uri="{FF2B5EF4-FFF2-40B4-BE49-F238E27FC236}">
                <a16:creationId xmlns:a16="http://schemas.microsoft.com/office/drawing/2014/main" id="{3F985804-4E11-8842-8F4F-BD48CDDF08EA}"/>
              </a:ext>
            </a:extLst>
          </p:cNvPr>
          <p:cNvSpPr>
            <a:spLocks noGrp="1"/>
          </p:cNvSpPr>
          <p:nvPr>
            <p:ph idx="1"/>
          </p:nvPr>
        </p:nvSpPr>
        <p:spPr>
          <a:xfrm>
            <a:off x="0" y="1"/>
            <a:ext cx="9372600" cy="1051429"/>
          </a:xfrm>
          <a:solidFill>
            <a:schemeClr val="bg1">
              <a:alpha val="75000"/>
            </a:schemeClr>
          </a:solidFill>
        </p:spPr>
        <p:txBody>
          <a:bodyPr/>
          <a:lstStyle/>
          <a:p>
            <a:pPr marL="0" indent="0">
              <a:buNone/>
            </a:pPr>
            <a:r>
              <a:rPr lang="en-US" sz="2800" dirty="0">
                <a:solidFill>
                  <a:srgbClr val="00B0F0"/>
                </a:solidFill>
              </a:rPr>
              <a:t>for all load/store and FP operations</a:t>
            </a:r>
          </a:p>
        </p:txBody>
      </p:sp>
      <p:sp>
        <p:nvSpPr>
          <p:cNvPr id="7" name="椭圆 8">
            <a:extLst>
              <a:ext uri="{FF2B5EF4-FFF2-40B4-BE49-F238E27FC236}">
                <a16:creationId xmlns:a16="http://schemas.microsoft.com/office/drawing/2014/main" id="{A82C6909-3ACA-1246-8340-9794D24B313A}"/>
              </a:ext>
            </a:extLst>
          </p:cNvPr>
          <p:cNvSpPr/>
          <p:nvPr/>
        </p:nvSpPr>
        <p:spPr>
          <a:xfrm>
            <a:off x="2667000" y="5715000"/>
            <a:ext cx="5410200" cy="822829"/>
          </a:xfrm>
          <a:prstGeom prst="ellipse">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1218569124"/>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5" name="椭圆 8">
            <a:extLst>
              <a:ext uri="{FF2B5EF4-FFF2-40B4-BE49-F238E27FC236}">
                <a16:creationId xmlns:a16="http://schemas.microsoft.com/office/drawing/2014/main" id="{D85FA4A8-876A-7242-9C4C-36715A5896C4}"/>
              </a:ext>
            </a:extLst>
          </p:cNvPr>
          <p:cNvSpPr/>
          <p:nvPr/>
        </p:nvSpPr>
        <p:spPr>
          <a:xfrm>
            <a:off x="4191000" y="6400800"/>
            <a:ext cx="3200400" cy="434897"/>
          </a:xfrm>
          <a:prstGeom prst="ellipse">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
        <p:nvSpPr>
          <p:cNvPr id="6" name="Content Placeholder 2">
            <a:extLst>
              <a:ext uri="{FF2B5EF4-FFF2-40B4-BE49-F238E27FC236}">
                <a16:creationId xmlns:a16="http://schemas.microsoft.com/office/drawing/2014/main" id="{3F985804-4E11-8842-8F4F-BD48CDDF08EA}"/>
              </a:ext>
            </a:extLst>
          </p:cNvPr>
          <p:cNvSpPr>
            <a:spLocks noGrp="1"/>
          </p:cNvSpPr>
          <p:nvPr>
            <p:ph idx="1"/>
          </p:nvPr>
        </p:nvSpPr>
        <p:spPr>
          <a:xfrm>
            <a:off x="0" y="1"/>
            <a:ext cx="9372600" cy="1600199"/>
          </a:xfrm>
          <a:solidFill>
            <a:schemeClr val="bg1">
              <a:alpha val="75000"/>
            </a:schemeClr>
          </a:solidFill>
        </p:spPr>
        <p:txBody>
          <a:bodyPr/>
          <a:lstStyle/>
          <a:p>
            <a:pPr marL="0" indent="0">
              <a:buNone/>
            </a:pPr>
            <a:r>
              <a:rPr lang="en-US" sz="2800" dirty="0">
                <a:solidFill>
                  <a:srgbClr val="00B0F0"/>
                </a:solidFill>
              </a:rPr>
              <a:t>for all load/store and FP operations</a:t>
            </a:r>
          </a:p>
          <a:p>
            <a:pPr marL="0" indent="0">
              <a:buNone/>
            </a:pPr>
            <a:r>
              <a:rPr lang="en-US" sz="2800" dirty="0">
                <a:solidFill>
                  <a:srgbClr val="00B0F0"/>
                </a:solidFill>
              </a:rPr>
              <a:t>results are put on </a:t>
            </a:r>
            <a:r>
              <a:rPr lang="en-US" sz="2800" b="1" dirty="0">
                <a:solidFill>
                  <a:srgbClr val="00B0F0"/>
                </a:solidFill>
              </a:rPr>
              <a:t>CDB</a:t>
            </a:r>
            <a:r>
              <a:rPr lang="en-US" sz="2800" dirty="0">
                <a:solidFill>
                  <a:srgbClr val="00B0F0"/>
                </a:solidFill>
              </a:rPr>
              <a:t>, which </a:t>
            </a:r>
            <a:r>
              <a:rPr lang="en-US" sz="2800" b="1" dirty="0">
                <a:solidFill>
                  <a:srgbClr val="00B0F0"/>
                </a:solidFill>
              </a:rPr>
              <a:t>broadcasts</a:t>
            </a:r>
            <a:r>
              <a:rPr lang="en-US" sz="2800" dirty="0">
                <a:solidFill>
                  <a:srgbClr val="00B0F0"/>
                </a:solidFill>
              </a:rPr>
              <a:t> results to FP registers, reservation stations, store buffers</a:t>
            </a:r>
          </a:p>
          <a:p>
            <a:pPr marL="0" indent="0">
              <a:buNone/>
            </a:pPr>
            <a:endParaRPr lang="en-US" sz="2800" dirty="0">
              <a:solidFill>
                <a:srgbClr val="00B0F0"/>
              </a:solidFill>
            </a:endParaRPr>
          </a:p>
        </p:txBody>
      </p:sp>
      <p:sp>
        <p:nvSpPr>
          <p:cNvPr id="7" name="椭圆 8">
            <a:extLst>
              <a:ext uri="{FF2B5EF4-FFF2-40B4-BE49-F238E27FC236}">
                <a16:creationId xmlns:a16="http://schemas.microsoft.com/office/drawing/2014/main" id="{A82C6909-3ACA-1246-8340-9794D24B313A}"/>
              </a:ext>
            </a:extLst>
          </p:cNvPr>
          <p:cNvSpPr/>
          <p:nvPr/>
        </p:nvSpPr>
        <p:spPr>
          <a:xfrm>
            <a:off x="4191000" y="6400800"/>
            <a:ext cx="3200400" cy="434897"/>
          </a:xfrm>
          <a:prstGeom prst="ellipse">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23013482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33FC333-77FE-0D4B-967F-6C7E972791E5}"/>
              </a:ext>
            </a:extLst>
          </p:cNvPr>
          <p:cNvSpPr txBox="1">
            <a:spLocks/>
          </p:cNvSpPr>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r>
              <a:rPr lang="en-CN" kern="0" dirty="0"/>
              <a:t>Register</a:t>
            </a:r>
            <a:r>
              <a:rPr lang="zh-CN" altLang="en-US" kern="0" dirty="0"/>
              <a:t> </a:t>
            </a:r>
            <a:r>
              <a:rPr lang="en-US" altLang="zh-CN" kern="0" dirty="0"/>
              <a:t>Renaming</a:t>
            </a:r>
            <a:endParaRPr lang="en-CN" kern="0" dirty="0"/>
          </a:p>
        </p:txBody>
      </p:sp>
      <p:sp>
        <p:nvSpPr>
          <p:cNvPr id="3" name="Content Placeholder 2">
            <a:extLst>
              <a:ext uri="{FF2B5EF4-FFF2-40B4-BE49-F238E27FC236}">
                <a16:creationId xmlns:a16="http://schemas.microsoft.com/office/drawing/2014/main" id="{59F74535-9EA5-7540-8432-A2C5FC63E828}"/>
              </a:ext>
            </a:extLst>
          </p:cNvPr>
          <p:cNvSpPr>
            <a:spLocks noGrp="1"/>
          </p:cNvSpPr>
          <p:nvPr>
            <p:ph idx="1"/>
          </p:nvPr>
        </p:nvSpPr>
        <p:spPr>
          <a:xfrm>
            <a:off x="457200" y="1600200"/>
            <a:ext cx="8915400" cy="4525963"/>
          </a:xfrm>
        </p:spPr>
        <p:txBody>
          <a:bodyPr/>
          <a:lstStyle/>
          <a:p>
            <a:r>
              <a:rPr lang="en-US" dirty="0"/>
              <a:t>Eliminate WAW and WAR hazards</a:t>
            </a:r>
          </a:p>
          <a:p>
            <a:r>
              <a:rPr lang="en-US" dirty="0"/>
              <a:t>Rename related destination registers, including those with a pending read or write for an earlier instruction</a:t>
            </a:r>
          </a:p>
          <a:p>
            <a:r>
              <a:rPr lang="en-US" dirty="0"/>
              <a:t>Enable out-of-order write that does not affect any instructions depending on an earlier value of an operand</a:t>
            </a:r>
          </a:p>
          <a:p>
            <a:endParaRPr lang="en-US" dirty="0"/>
          </a:p>
        </p:txBody>
      </p:sp>
    </p:spTree>
    <p:extLst>
      <p:ext uri="{BB962C8B-B14F-4D97-AF65-F5344CB8AC3E}">
        <p14:creationId xmlns:p14="http://schemas.microsoft.com/office/powerpoint/2010/main" val="3761417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t>f6, f0, f8 </a:t>
            </a:r>
          </a:p>
          <a:p>
            <a:pPr eaLnBrk="1" hangingPunct="1">
              <a:buFontTx/>
              <a:buNone/>
              <a:defRPr/>
            </a:pPr>
            <a:r>
              <a:rPr lang="en-US" altLang="zh-CN" kern="0" dirty="0"/>
              <a:t>f6, 0(x1)</a:t>
            </a:r>
          </a:p>
          <a:p>
            <a:pPr eaLnBrk="1" hangingPunct="1">
              <a:buFontTx/>
              <a:buNone/>
              <a:defRPr/>
            </a:pPr>
            <a:r>
              <a:rPr lang="en-US" altLang="zh-CN" kern="0" dirty="0"/>
              <a:t>f8, f10, f14</a:t>
            </a:r>
          </a:p>
          <a:p>
            <a:pPr eaLnBrk="1" hangingPunct="1">
              <a:buFontTx/>
              <a:buNone/>
              <a:defRPr/>
            </a:pPr>
            <a:r>
              <a:rPr lang="en-US" altLang="zh-CN" kern="0" dirty="0"/>
              <a:t>f6, f10, f8</a:t>
            </a:r>
          </a:p>
          <a:p>
            <a:pPr eaLnBrk="1" hangingPunct="1">
              <a:buFontTx/>
              <a:buNone/>
              <a:defRPr/>
            </a:pPr>
            <a:endParaRPr lang="en-US" altLang="zh-CN" kern="0" dirty="0"/>
          </a:p>
          <a:p>
            <a:pPr marL="0" indent="0">
              <a:buFontTx/>
              <a:buNone/>
            </a:pPr>
            <a:endParaRPr lang="en-CN" kern="0" dirty="0"/>
          </a:p>
        </p:txBody>
      </p:sp>
    </p:spTree>
    <p:extLst>
      <p:ext uri="{BB962C8B-B14F-4D97-AF65-F5344CB8AC3E}">
        <p14:creationId xmlns:p14="http://schemas.microsoft.com/office/powerpoint/2010/main" val="3249499136"/>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t>RAW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t>f6, f0, f8 </a:t>
            </a:r>
          </a:p>
          <a:p>
            <a:pPr eaLnBrk="1" hangingPunct="1">
              <a:buFontTx/>
              <a:buNone/>
              <a:defRPr/>
            </a:pPr>
            <a:r>
              <a:rPr lang="en-US" altLang="zh-CN" kern="0" dirty="0"/>
              <a:t>f6, 0(x1)</a:t>
            </a:r>
          </a:p>
          <a:p>
            <a:pPr eaLnBrk="1" hangingPunct="1">
              <a:buFontTx/>
              <a:buNone/>
              <a:defRPr/>
            </a:pPr>
            <a:r>
              <a:rPr lang="en-US" altLang="zh-CN" kern="0" dirty="0"/>
              <a:t>f8, f10, f14</a:t>
            </a:r>
          </a:p>
          <a:p>
            <a:pPr eaLnBrk="1" hangingPunct="1">
              <a:buFontTx/>
              <a:buNone/>
              <a:defRPr/>
            </a:pPr>
            <a:r>
              <a:rPr lang="en-US" altLang="zh-CN" kern="0" dirty="0"/>
              <a:t>f6, f10, f8</a:t>
            </a:r>
          </a:p>
          <a:p>
            <a:pPr eaLnBrk="1" hangingPunct="1">
              <a:buFontTx/>
              <a:buNone/>
              <a:defRPr/>
            </a:pPr>
            <a:endParaRPr lang="en-US" altLang="zh-CN" kern="0" dirty="0"/>
          </a:p>
          <a:p>
            <a:pPr marL="0" indent="0">
              <a:buFontTx/>
              <a:buNone/>
            </a:pPr>
            <a:endParaRPr lang="en-CN" kern="0" dirty="0"/>
          </a:p>
        </p:txBody>
      </p:sp>
      <p:sp>
        <p:nvSpPr>
          <p:cNvPr id="6" name="Line 15">
            <a:extLst>
              <a:ext uri="{FF2B5EF4-FFF2-40B4-BE49-F238E27FC236}">
                <a16:creationId xmlns:a16="http://schemas.microsoft.com/office/drawing/2014/main" id="{AF28986D-D2A4-9E4D-A08A-651C7D4B022A}"/>
              </a:ext>
            </a:extLst>
          </p:cNvPr>
          <p:cNvSpPr>
            <a:spLocks noChangeShapeType="1"/>
          </p:cNvSpPr>
          <p:nvPr/>
        </p:nvSpPr>
        <p:spPr bwMode="auto">
          <a:xfrm>
            <a:off x="2743200" y="3200400"/>
            <a:ext cx="0" cy="3810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7" name="Line 15">
            <a:extLst>
              <a:ext uri="{FF2B5EF4-FFF2-40B4-BE49-F238E27FC236}">
                <a16:creationId xmlns:a16="http://schemas.microsoft.com/office/drawing/2014/main" id="{5A4E435C-A6C9-DF44-8500-BBB27BFCB546}"/>
              </a:ext>
            </a:extLst>
          </p:cNvPr>
          <p:cNvSpPr>
            <a:spLocks noChangeShapeType="1"/>
          </p:cNvSpPr>
          <p:nvPr/>
        </p:nvSpPr>
        <p:spPr bwMode="auto">
          <a:xfrm>
            <a:off x="2743201" y="2667000"/>
            <a:ext cx="609600" cy="2286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8" name="Line 15">
            <a:extLst>
              <a:ext uri="{FF2B5EF4-FFF2-40B4-BE49-F238E27FC236}">
                <a16:creationId xmlns:a16="http://schemas.microsoft.com/office/drawing/2014/main" id="{1AEC4AF8-2F97-C04D-9AF7-1CFEBCB5ACCD}"/>
              </a:ext>
            </a:extLst>
          </p:cNvPr>
          <p:cNvSpPr>
            <a:spLocks noChangeShapeType="1"/>
          </p:cNvSpPr>
          <p:nvPr/>
        </p:nvSpPr>
        <p:spPr bwMode="auto">
          <a:xfrm>
            <a:off x="2743199" y="4419600"/>
            <a:ext cx="1553987" cy="2286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Tree>
    <p:extLst>
      <p:ext uri="{BB962C8B-B14F-4D97-AF65-F5344CB8AC3E}">
        <p14:creationId xmlns:p14="http://schemas.microsoft.com/office/powerpoint/2010/main" val="3581569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500"/>
                                        <p:tgtEl>
                                          <p:spTgt spid="6"/>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left)">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t>RAW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r>
              <a:rPr lang="en-US" altLang="zh-CN" dirty="0">
                <a:solidFill>
                  <a:srgbClr val="00B0F0"/>
                </a:solidFill>
              </a:rPr>
              <a:t>Execute an instruction only when its operands are available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t>f6, f0, f8 </a:t>
            </a:r>
          </a:p>
          <a:p>
            <a:pPr eaLnBrk="1" hangingPunct="1">
              <a:buFontTx/>
              <a:buNone/>
              <a:defRPr/>
            </a:pPr>
            <a:r>
              <a:rPr lang="en-US" altLang="zh-CN" kern="0" dirty="0"/>
              <a:t>f6, 0(x1)</a:t>
            </a:r>
          </a:p>
          <a:p>
            <a:pPr eaLnBrk="1" hangingPunct="1">
              <a:buFontTx/>
              <a:buNone/>
              <a:defRPr/>
            </a:pPr>
            <a:r>
              <a:rPr lang="en-US" altLang="zh-CN" kern="0" dirty="0"/>
              <a:t>f8, f10, f14</a:t>
            </a:r>
          </a:p>
          <a:p>
            <a:pPr eaLnBrk="1" hangingPunct="1">
              <a:buFontTx/>
              <a:buNone/>
              <a:defRPr/>
            </a:pPr>
            <a:r>
              <a:rPr lang="en-US" altLang="zh-CN" kern="0" dirty="0"/>
              <a:t>f6, f10, f8</a:t>
            </a:r>
          </a:p>
          <a:p>
            <a:pPr eaLnBrk="1" hangingPunct="1">
              <a:buFontTx/>
              <a:buNone/>
              <a:defRPr/>
            </a:pPr>
            <a:endParaRPr lang="en-US" altLang="zh-CN" kern="0" dirty="0"/>
          </a:p>
          <a:p>
            <a:pPr marL="0" indent="0">
              <a:buFontTx/>
              <a:buNone/>
            </a:pPr>
            <a:endParaRPr lang="en-CN" kern="0" dirty="0"/>
          </a:p>
        </p:txBody>
      </p:sp>
      <p:sp>
        <p:nvSpPr>
          <p:cNvPr id="6" name="Line 15">
            <a:extLst>
              <a:ext uri="{FF2B5EF4-FFF2-40B4-BE49-F238E27FC236}">
                <a16:creationId xmlns:a16="http://schemas.microsoft.com/office/drawing/2014/main" id="{AF28986D-D2A4-9E4D-A08A-651C7D4B022A}"/>
              </a:ext>
            </a:extLst>
          </p:cNvPr>
          <p:cNvSpPr>
            <a:spLocks noChangeShapeType="1"/>
          </p:cNvSpPr>
          <p:nvPr/>
        </p:nvSpPr>
        <p:spPr bwMode="auto">
          <a:xfrm>
            <a:off x="2743200" y="3200400"/>
            <a:ext cx="0" cy="3810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7" name="Line 15">
            <a:extLst>
              <a:ext uri="{FF2B5EF4-FFF2-40B4-BE49-F238E27FC236}">
                <a16:creationId xmlns:a16="http://schemas.microsoft.com/office/drawing/2014/main" id="{5A4E435C-A6C9-DF44-8500-BBB27BFCB546}"/>
              </a:ext>
            </a:extLst>
          </p:cNvPr>
          <p:cNvSpPr>
            <a:spLocks noChangeShapeType="1"/>
          </p:cNvSpPr>
          <p:nvPr/>
        </p:nvSpPr>
        <p:spPr bwMode="auto">
          <a:xfrm>
            <a:off x="2743201" y="2667000"/>
            <a:ext cx="609600" cy="2286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8" name="Line 15">
            <a:extLst>
              <a:ext uri="{FF2B5EF4-FFF2-40B4-BE49-F238E27FC236}">
                <a16:creationId xmlns:a16="http://schemas.microsoft.com/office/drawing/2014/main" id="{877C7D6F-D8A7-F74F-9A00-CE86C55D3B01}"/>
              </a:ext>
            </a:extLst>
          </p:cNvPr>
          <p:cNvSpPr>
            <a:spLocks noChangeShapeType="1"/>
          </p:cNvSpPr>
          <p:nvPr/>
        </p:nvSpPr>
        <p:spPr bwMode="auto">
          <a:xfrm>
            <a:off x="2743199" y="4419600"/>
            <a:ext cx="1553987" cy="228600"/>
          </a:xfrm>
          <a:prstGeom prst="line">
            <a:avLst/>
          </a:prstGeom>
          <a:noFill/>
          <a:ln w="762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Tree>
    <p:extLst>
      <p:ext uri="{BB962C8B-B14F-4D97-AF65-F5344CB8AC3E}">
        <p14:creationId xmlns:p14="http://schemas.microsoft.com/office/powerpoint/2010/main" val="3672658187"/>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t>WAR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t>f6, f0, f8 </a:t>
            </a:r>
          </a:p>
          <a:p>
            <a:pPr eaLnBrk="1" hangingPunct="1">
              <a:buFontTx/>
              <a:buNone/>
              <a:defRPr/>
            </a:pPr>
            <a:r>
              <a:rPr lang="en-US" altLang="zh-CN" kern="0" dirty="0"/>
              <a:t>f6, 0(x1)</a:t>
            </a:r>
          </a:p>
          <a:p>
            <a:pPr eaLnBrk="1" hangingPunct="1">
              <a:buFontTx/>
              <a:buNone/>
              <a:defRPr/>
            </a:pPr>
            <a:r>
              <a:rPr lang="en-US" altLang="zh-CN" kern="0" dirty="0"/>
              <a:t>f8, f10, f14</a:t>
            </a:r>
          </a:p>
          <a:p>
            <a:pPr eaLnBrk="1" hangingPunct="1">
              <a:buFontTx/>
              <a:buNone/>
              <a:defRPr/>
            </a:pPr>
            <a:r>
              <a:rPr lang="en-US" altLang="zh-CN" kern="0" dirty="0"/>
              <a:t>f6, f10, f8</a:t>
            </a:r>
          </a:p>
          <a:p>
            <a:pPr eaLnBrk="1" hangingPunct="1">
              <a:buFontTx/>
              <a:buNone/>
              <a:defRPr/>
            </a:pPr>
            <a:endParaRPr lang="en-US" altLang="zh-CN" kern="0" dirty="0"/>
          </a:p>
          <a:p>
            <a:pPr marL="0" indent="0">
              <a:buFontTx/>
              <a:buNone/>
            </a:pPr>
            <a:endParaRPr lang="en-CN" kern="0" dirty="0"/>
          </a:p>
        </p:txBody>
      </p:sp>
      <p:sp>
        <p:nvSpPr>
          <p:cNvPr id="7" name="Freeform 6">
            <a:extLst>
              <a:ext uri="{FF2B5EF4-FFF2-40B4-BE49-F238E27FC236}">
                <a16:creationId xmlns:a16="http://schemas.microsoft.com/office/drawing/2014/main" id="{F921825F-00C7-0947-93D4-B1A44D44E775}"/>
              </a:ext>
            </a:extLst>
          </p:cNvPr>
          <p:cNvSpPr/>
          <p:nvPr/>
        </p:nvSpPr>
        <p:spPr>
          <a:xfrm>
            <a:off x="2304798" y="3809999"/>
            <a:ext cx="479604" cy="851209"/>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00B0F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6" name="Freeform 5">
            <a:extLst>
              <a:ext uri="{FF2B5EF4-FFF2-40B4-BE49-F238E27FC236}">
                <a16:creationId xmlns:a16="http://schemas.microsoft.com/office/drawing/2014/main" id="{82BB39CA-7197-5C40-BA42-A772C514DCFD}"/>
              </a:ext>
            </a:extLst>
          </p:cNvPr>
          <p:cNvSpPr/>
          <p:nvPr/>
        </p:nvSpPr>
        <p:spPr>
          <a:xfrm>
            <a:off x="2843561" y="3245005"/>
            <a:ext cx="2645575" cy="1303413"/>
          </a:xfrm>
          <a:custGeom>
            <a:avLst/>
            <a:gdLst>
              <a:gd name="connsiteX0" fmla="*/ 1282390 w 2645575"/>
              <a:gd name="connsiteY0" fmla="*/ 0 h 1303413"/>
              <a:gd name="connsiteX1" fmla="*/ 2609385 w 2645575"/>
              <a:gd name="connsiteY1" fmla="*/ 1170878 h 1303413"/>
              <a:gd name="connsiteX2" fmla="*/ 0 w 2645575"/>
              <a:gd name="connsiteY2" fmla="*/ 1226634 h 1303413"/>
            </a:gdLst>
            <a:ahLst/>
            <a:cxnLst>
              <a:cxn ang="0">
                <a:pos x="connsiteX0" y="connsiteY0"/>
              </a:cxn>
              <a:cxn ang="0">
                <a:pos x="connsiteX1" y="connsiteY1"/>
              </a:cxn>
              <a:cxn ang="0">
                <a:pos x="connsiteX2" y="connsiteY2"/>
              </a:cxn>
            </a:cxnLst>
            <a:rect l="l" t="t" r="r" b="b"/>
            <a:pathLst>
              <a:path w="2645575" h="1303413">
                <a:moveTo>
                  <a:pt x="1282390" y="0"/>
                </a:moveTo>
                <a:cubicBezTo>
                  <a:pt x="2052753" y="483219"/>
                  <a:pt x="2823117" y="966439"/>
                  <a:pt x="2609385" y="1170878"/>
                </a:cubicBezTo>
                <a:cubicBezTo>
                  <a:pt x="2395653" y="1375317"/>
                  <a:pt x="1197826" y="1300975"/>
                  <a:pt x="0" y="1226634"/>
                </a:cubicBezTo>
              </a:path>
            </a:pathLst>
          </a:custGeom>
          <a:noFill/>
          <a:ln w="76200">
            <a:solidFill>
              <a:srgbClr val="00B0F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3165075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t>WAW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t>f6, f0, f8 </a:t>
            </a:r>
          </a:p>
          <a:p>
            <a:pPr eaLnBrk="1" hangingPunct="1">
              <a:buFontTx/>
              <a:buNone/>
              <a:defRPr/>
            </a:pPr>
            <a:r>
              <a:rPr lang="en-US" altLang="zh-CN" kern="0" dirty="0"/>
              <a:t>f6, 0(x1)</a:t>
            </a:r>
          </a:p>
          <a:p>
            <a:pPr eaLnBrk="1" hangingPunct="1">
              <a:buFontTx/>
              <a:buNone/>
              <a:defRPr/>
            </a:pPr>
            <a:r>
              <a:rPr lang="en-US" altLang="zh-CN" kern="0" dirty="0"/>
              <a:t>f8, f10, f14</a:t>
            </a:r>
          </a:p>
          <a:p>
            <a:pPr eaLnBrk="1" hangingPunct="1">
              <a:buFontTx/>
              <a:buNone/>
              <a:defRPr/>
            </a:pPr>
            <a:r>
              <a:rPr lang="en-US" altLang="zh-CN" kern="0" dirty="0"/>
              <a:t>f6, f10, f8</a:t>
            </a:r>
          </a:p>
          <a:p>
            <a:pPr eaLnBrk="1" hangingPunct="1">
              <a:buFontTx/>
              <a:buNone/>
              <a:defRPr/>
            </a:pPr>
            <a:endParaRPr lang="en-US" altLang="zh-CN" kern="0" dirty="0"/>
          </a:p>
          <a:p>
            <a:pPr marL="0" indent="0">
              <a:buFontTx/>
              <a:buNone/>
            </a:pPr>
            <a:endParaRPr lang="en-CN" kern="0" dirty="0"/>
          </a:p>
        </p:txBody>
      </p:sp>
      <p:sp>
        <p:nvSpPr>
          <p:cNvPr id="27" name="Freeform 26">
            <a:extLst>
              <a:ext uri="{FF2B5EF4-FFF2-40B4-BE49-F238E27FC236}">
                <a16:creationId xmlns:a16="http://schemas.microsoft.com/office/drawing/2014/main" id="{1498E620-9EA4-2A48-972E-1655B1E016A4}"/>
              </a:ext>
            </a:extLst>
          </p:cNvPr>
          <p:cNvSpPr/>
          <p:nvPr/>
        </p:nvSpPr>
        <p:spPr>
          <a:xfrm>
            <a:off x="2297050" y="3200400"/>
            <a:ext cx="479604" cy="14608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00B0F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1921884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solidFill>
                  <a:srgbClr val="92D050"/>
                </a:solidFill>
              </a:rPr>
              <a:t>WAR</a:t>
            </a:r>
            <a:r>
              <a:rPr lang="en-CN" dirty="0"/>
              <a:t>/</a:t>
            </a:r>
            <a:r>
              <a:rPr lang="en-CN" dirty="0">
                <a:solidFill>
                  <a:srgbClr val="FFC000"/>
                </a:solidFill>
              </a:rPr>
              <a:t>WAW</a:t>
            </a:r>
            <a:r>
              <a:rPr lang="en-CN" dirty="0"/>
              <a:t>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t>f6, f0, f8 </a:t>
            </a:r>
          </a:p>
          <a:p>
            <a:pPr eaLnBrk="1" hangingPunct="1">
              <a:buFontTx/>
              <a:buNone/>
              <a:defRPr/>
            </a:pPr>
            <a:r>
              <a:rPr lang="en-US" altLang="zh-CN" kern="0" dirty="0"/>
              <a:t>f6, 0(x1)</a:t>
            </a:r>
          </a:p>
          <a:p>
            <a:pPr eaLnBrk="1" hangingPunct="1">
              <a:buFontTx/>
              <a:buNone/>
              <a:defRPr/>
            </a:pPr>
            <a:r>
              <a:rPr lang="en-US" altLang="zh-CN" kern="0" dirty="0"/>
              <a:t>f8, f10, f14</a:t>
            </a:r>
          </a:p>
          <a:p>
            <a:pPr eaLnBrk="1" hangingPunct="1">
              <a:buFontTx/>
              <a:buNone/>
              <a:defRPr/>
            </a:pPr>
            <a:r>
              <a:rPr lang="en-US" altLang="zh-CN" kern="0" dirty="0"/>
              <a:t>f6, f10, f8</a:t>
            </a:r>
          </a:p>
          <a:p>
            <a:pPr eaLnBrk="1" hangingPunct="1">
              <a:buFontTx/>
              <a:buNone/>
              <a:defRPr/>
            </a:pPr>
            <a:endParaRPr lang="en-US" altLang="zh-CN" kern="0" dirty="0"/>
          </a:p>
          <a:p>
            <a:pPr marL="0" indent="0">
              <a:buFontTx/>
              <a:buNone/>
            </a:pPr>
            <a:endParaRPr lang="en-CN" kern="0" dirty="0"/>
          </a:p>
        </p:txBody>
      </p:sp>
      <p:sp>
        <p:nvSpPr>
          <p:cNvPr id="27" name="Freeform 26">
            <a:extLst>
              <a:ext uri="{FF2B5EF4-FFF2-40B4-BE49-F238E27FC236}">
                <a16:creationId xmlns:a16="http://schemas.microsoft.com/office/drawing/2014/main" id="{1498E620-9EA4-2A48-972E-1655B1E016A4}"/>
              </a:ext>
            </a:extLst>
          </p:cNvPr>
          <p:cNvSpPr/>
          <p:nvPr/>
        </p:nvSpPr>
        <p:spPr>
          <a:xfrm>
            <a:off x="2297050" y="3200400"/>
            <a:ext cx="479604" cy="14608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Freeform 6">
            <a:extLst>
              <a:ext uri="{FF2B5EF4-FFF2-40B4-BE49-F238E27FC236}">
                <a16:creationId xmlns:a16="http://schemas.microsoft.com/office/drawing/2014/main" id="{E8F25329-67BA-5146-9613-E26473F10A74}"/>
              </a:ext>
            </a:extLst>
          </p:cNvPr>
          <p:cNvSpPr/>
          <p:nvPr/>
        </p:nvSpPr>
        <p:spPr>
          <a:xfrm>
            <a:off x="2304798" y="3809999"/>
            <a:ext cx="479604" cy="851209"/>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Freeform 7">
            <a:extLst>
              <a:ext uri="{FF2B5EF4-FFF2-40B4-BE49-F238E27FC236}">
                <a16:creationId xmlns:a16="http://schemas.microsoft.com/office/drawing/2014/main" id="{F26015F1-7406-1945-908D-216FD610E818}"/>
              </a:ext>
            </a:extLst>
          </p:cNvPr>
          <p:cNvSpPr/>
          <p:nvPr/>
        </p:nvSpPr>
        <p:spPr>
          <a:xfrm>
            <a:off x="2843561" y="3245005"/>
            <a:ext cx="2645575" cy="1303413"/>
          </a:xfrm>
          <a:custGeom>
            <a:avLst/>
            <a:gdLst>
              <a:gd name="connsiteX0" fmla="*/ 1282390 w 2645575"/>
              <a:gd name="connsiteY0" fmla="*/ 0 h 1303413"/>
              <a:gd name="connsiteX1" fmla="*/ 2609385 w 2645575"/>
              <a:gd name="connsiteY1" fmla="*/ 1170878 h 1303413"/>
              <a:gd name="connsiteX2" fmla="*/ 0 w 2645575"/>
              <a:gd name="connsiteY2" fmla="*/ 1226634 h 1303413"/>
            </a:gdLst>
            <a:ahLst/>
            <a:cxnLst>
              <a:cxn ang="0">
                <a:pos x="connsiteX0" y="connsiteY0"/>
              </a:cxn>
              <a:cxn ang="0">
                <a:pos x="connsiteX1" y="connsiteY1"/>
              </a:cxn>
              <a:cxn ang="0">
                <a:pos x="connsiteX2" y="connsiteY2"/>
              </a:cxn>
            </a:cxnLst>
            <a:rect l="l" t="t" r="r" b="b"/>
            <a:pathLst>
              <a:path w="2645575" h="1303413">
                <a:moveTo>
                  <a:pt x="1282390" y="0"/>
                </a:moveTo>
                <a:cubicBezTo>
                  <a:pt x="2052753" y="483219"/>
                  <a:pt x="2823117" y="966439"/>
                  <a:pt x="2609385" y="1170878"/>
                </a:cubicBezTo>
                <a:cubicBezTo>
                  <a:pt x="2395653" y="1375317"/>
                  <a:pt x="1197826" y="1300975"/>
                  <a:pt x="0" y="1226634"/>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3610298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7" grpId="0" animBg="1"/>
      <p:bldP spid="8" grpId="0" animBg="1"/>
    </p:bld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br>
              <a:rPr lang="en-US" altLang="zh-CN" dirty="0"/>
            </a:br>
            <a:r>
              <a:rPr lang="en-US" altLang="zh-CN" dirty="0"/>
              <a:t>how to rename registers?</a:t>
            </a:r>
          </a:p>
        </p:txBody>
      </p:sp>
    </p:spTree>
    <p:extLst>
      <p:ext uri="{BB962C8B-B14F-4D97-AF65-F5344CB8AC3E}">
        <p14:creationId xmlns:p14="http://schemas.microsoft.com/office/powerpoint/2010/main" val="2363964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29" name="Rectangle 2">
            <a:extLst>
              <a:ext uri="{FF2B5EF4-FFF2-40B4-BE49-F238E27FC236}">
                <a16:creationId xmlns:a16="http://schemas.microsoft.com/office/drawing/2014/main" id="{3014E607-D535-8C4D-91D1-282A03EE8628}"/>
              </a:ext>
            </a:extLst>
          </p:cNvPr>
          <p:cNvSpPr>
            <a:spLocks noGrp="1" noChangeArrowheads="1"/>
          </p:cNvSpPr>
          <p:nvPr>
            <p:ph type="title"/>
          </p:nvPr>
        </p:nvSpPr>
        <p:spPr/>
        <p:txBody>
          <a:bodyPr/>
          <a:lstStyle/>
          <a:p>
            <a:pPr eaLnBrk="1" hangingPunct="1"/>
            <a:r>
              <a:rPr lang="en-US" altLang="zh-CN"/>
              <a:t>Block Placement</a:t>
            </a:r>
          </a:p>
        </p:txBody>
      </p:sp>
      <p:pic>
        <p:nvPicPr>
          <p:cNvPr id="252930" name="Picture 4" descr="blockplacement">
            <a:extLst>
              <a:ext uri="{FF2B5EF4-FFF2-40B4-BE49-F238E27FC236}">
                <a16:creationId xmlns:a16="http://schemas.microsoft.com/office/drawing/2014/main" id="{9D34AB16-047F-BC49-9B8A-F5E9C5377D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52600"/>
            <a:ext cx="9144000"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4">
            <a:extLst>
              <a:ext uri="{FF2B5EF4-FFF2-40B4-BE49-F238E27FC236}">
                <a16:creationId xmlns:a16="http://schemas.microsoft.com/office/drawing/2014/main" id="{F1D23265-5D1B-1F40-03E4-B3E94BDC1837}"/>
              </a:ext>
            </a:extLst>
          </p:cNvPr>
          <p:cNvSpPr>
            <a:spLocks noChangeArrowheads="1"/>
          </p:cNvSpPr>
          <p:nvPr/>
        </p:nvSpPr>
        <p:spPr bwMode="auto">
          <a:xfrm>
            <a:off x="1447800" y="5029200"/>
            <a:ext cx="26670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50"/>
                </a:solidFill>
                <a:effectLst/>
                <a:uLnTx/>
                <a:uFillTx/>
                <a:latin typeface="Verdana" panose="020B0604030504040204" pitchFamily="34" charset="0"/>
                <a:ea typeface="宋体" panose="02010600030101010101" pitchFamily="2" charset="-122"/>
                <a:cs typeface="+mn-cs"/>
              </a:rPr>
              <a:t>maximize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cache utilization</a:t>
            </a:r>
          </a:p>
        </p:txBody>
      </p:sp>
      <p:sp>
        <p:nvSpPr>
          <p:cNvPr id="3" name="Rectangle 5">
            <a:extLst>
              <a:ext uri="{FF2B5EF4-FFF2-40B4-BE49-F238E27FC236}">
                <a16:creationId xmlns:a16="http://schemas.microsoft.com/office/drawing/2014/main" id="{F04209FD-E2B7-3A47-5694-F6C2140BE5D9}"/>
              </a:ext>
            </a:extLst>
          </p:cNvPr>
          <p:cNvSpPr>
            <a:spLocks noChangeArrowheads="1"/>
          </p:cNvSpPr>
          <p:nvPr/>
        </p:nvSpPr>
        <p:spPr bwMode="auto">
          <a:xfrm>
            <a:off x="4267200" y="5062538"/>
            <a:ext cx="26670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FF0000"/>
                </a:solidFill>
                <a:effectLst/>
                <a:uLnTx/>
                <a:uFillTx/>
                <a:latin typeface="Verdana" panose="020B0604030504040204" pitchFamily="34" charset="0"/>
                <a:ea typeface="宋体" panose="02010600030101010101" pitchFamily="2" charset="-122"/>
                <a:cs typeface="+mn-cs"/>
              </a:rPr>
              <a:t>minimize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cache utilization</a:t>
            </a:r>
          </a:p>
        </p:txBody>
      </p:sp>
      <p:sp>
        <p:nvSpPr>
          <p:cNvPr id="4" name="Rectangle 6">
            <a:extLst>
              <a:ext uri="{FF2B5EF4-FFF2-40B4-BE49-F238E27FC236}">
                <a16:creationId xmlns:a16="http://schemas.microsoft.com/office/drawing/2014/main" id="{94B4B66A-D50C-19C9-33B8-4C9385C763CF}"/>
              </a:ext>
            </a:extLst>
          </p:cNvPr>
          <p:cNvSpPr>
            <a:spLocks noChangeArrowheads="1"/>
          </p:cNvSpPr>
          <p:nvPr/>
        </p:nvSpPr>
        <p:spPr bwMode="auto">
          <a:xfrm>
            <a:off x="1447800" y="5692775"/>
            <a:ext cx="26670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FF0000"/>
                </a:solidFill>
                <a:effectLst/>
                <a:uLnTx/>
                <a:uFillTx/>
                <a:latin typeface="Verdana" panose="020B0604030504040204" pitchFamily="34" charset="0"/>
                <a:ea typeface="宋体" panose="02010600030101010101" pitchFamily="2" charset="-122"/>
                <a:cs typeface="+mn-cs"/>
              </a:rPr>
              <a:t>maximize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search speed</a:t>
            </a:r>
          </a:p>
        </p:txBody>
      </p:sp>
      <p:sp>
        <p:nvSpPr>
          <p:cNvPr id="5" name="Rectangle 7">
            <a:extLst>
              <a:ext uri="{FF2B5EF4-FFF2-40B4-BE49-F238E27FC236}">
                <a16:creationId xmlns:a16="http://schemas.microsoft.com/office/drawing/2014/main" id="{B568736D-7FC5-6DEE-6C62-764CEFED42D6}"/>
              </a:ext>
            </a:extLst>
          </p:cNvPr>
          <p:cNvSpPr>
            <a:spLocks noChangeArrowheads="1"/>
          </p:cNvSpPr>
          <p:nvPr/>
        </p:nvSpPr>
        <p:spPr bwMode="auto">
          <a:xfrm>
            <a:off x="4267200" y="5695950"/>
            <a:ext cx="26670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50"/>
                </a:solidFill>
                <a:effectLst/>
                <a:uLnTx/>
                <a:uFillTx/>
                <a:latin typeface="Verdana" panose="020B0604030504040204" pitchFamily="34" charset="0"/>
                <a:ea typeface="宋体" panose="02010600030101010101" pitchFamily="2" charset="-122"/>
                <a:cs typeface="+mn-cs"/>
              </a:rPr>
              <a:t>minimize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search speed</a:t>
            </a:r>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br>
              <a:rPr lang="en-US" altLang="zh-CN" dirty="0"/>
            </a:br>
            <a:r>
              <a:rPr lang="en-US" altLang="zh-CN" dirty="0"/>
              <a:t>how to rename registers?</a:t>
            </a:r>
          </a:p>
        </p:txBody>
      </p:sp>
      <p:sp>
        <p:nvSpPr>
          <p:cNvPr id="3" name="Rectangle 4">
            <a:extLst>
              <a:ext uri="{FF2B5EF4-FFF2-40B4-BE49-F238E27FC236}">
                <a16:creationId xmlns:a16="http://schemas.microsoft.com/office/drawing/2014/main" id="{AB8B328F-85FD-5143-97A8-1654E141B80B}"/>
              </a:ext>
            </a:extLst>
          </p:cNvPr>
          <p:cNvSpPr>
            <a:spLocks noChangeArrowheads="1"/>
          </p:cNvSpPr>
          <p:nvPr/>
        </p:nvSpPr>
        <p:spPr bwMode="auto">
          <a:xfrm>
            <a:off x="0" y="3733800"/>
            <a:ext cx="929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dirty="0">
                <a:solidFill>
                  <a:srgbClr val="00B0F0"/>
                </a:solidFill>
              </a:rPr>
              <a:t>an extended set of physical registers is used to hold both the </a:t>
            </a:r>
            <a:r>
              <a:rPr lang="en-US" altLang="zh-CN" b="1" dirty="0">
                <a:solidFill>
                  <a:srgbClr val="00B0F0"/>
                </a:solidFill>
              </a:rPr>
              <a:t>architecturally visible</a:t>
            </a:r>
          </a:p>
        </p:txBody>
      </p:sp>
      <p:sp>
        <p:nvSpPr>
          <p:cNvPr id="4" name="Rectangle 4">
            <a:extLst>
              <a:ext uri="{FF2B5EF4-FFF2-40B4-BE49-F238E27FC236}">
                <a16:creationId xmlns:a16="http://schemas.microsoft.com/office/drawing/2014/main" id="{8AB86D2A-F489-EC45-A2F8-436E99F95667}"/>
              </a:ext>
            </a:extLst>
          </p:cNvPr>
          <p:cNvSpPr>
            <a:spLocks noChangeArrowheads="1"/>
          </p:cNvSpPr>
          <p:nvPr/>
        </p:nvSpPr>
        <p:spPr bwMode="auto">
          <a:xfrm>
            <a:off x="-1860" y="4724400"/>
            <a:ext cx="9296399"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b="1" dirty="0">
                <a:solidFill>
                  <a:srgbClr val="00B0F0"/>
                </a:solidFill>
              </a:rPr>
              <a:t>registers</a:t>
            </a:r>
            <a:r>
              <a:rPr lang="en-US" altLang="zh-CN" dirty="0">
                <a:solidFill>
                  <a:srgbClr val="00B0F0"/>
                </a:solidFill>
              </a:rPr>
              <a:t> (x0,…x31 and f0,…f31) as well as temporary values;</a:t>
            </a:r>
          </a:p>
        </p:txBody>
      </p:sp>
    </p:spTree>
    <p:extLst>
      <p:ext uri="{BB962C8B-B14F-4D97-AF65-F5344CB8AC3E}">
        <p14:creationId xmlns:p14="http://schemas.microsoft.com/office/powerpoint/2010/main" val="3976157968"/>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br>
              <a:rPr lang="en-US" altLang="zh-CN" dirty="0"/>
            </a:br>
            <a:r>
              <a:rPr lang="en-US" altLang="zh-CN" dirty="0"/>
              <a:t>how to rename registers?</a:t>
            </a:r>
          </a:p>
        </p:txBody>
      </p:sp>
      <p:sp>
        <p:nvSpPr>
          <p:cNvPr id="3" name="Rectangle 4">
            <a:extLst>
              <a:ext uri="{FF2B5EF4-FFF2-40B4-BE49-F238E27FC236}">
                <a16:creationId xmlns:a16="http://schemas.microsoft.com/office/drawing/2014/main" id="{AB8B328F-85FD-5143-97A8-1654E141B80B}"/>
              </a:ext>
            </a:extLst>
          </p:cNvPr>
          <p:cNvSpPr>
            <a:spLocks noChangeArrowheads="1"/>
          </p:cNvSpPr>
          <p:nvPr/>
        </p:nvSpPr>
        <p:spPr bwMode="auto">
          <a:xfrm>
            <a:off x="0" y="3733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dirty="0">
                <a:solidFill>
                  <a:srgbClr val="00B0F0"/>
                </a:solidFill>
              </a:rPr>
              <a:t>if a given physical register does not appear as a source and it is not designated as arch,</a:t>
            </a:r>
          </a:p>
        </p:txBody>
      </p:sp>
      <p:sp>
        <p:nvSpPr>
          <p:cNvPr id="4" name="Rectangle 4">
            <a:extLst>
              <a:ext uri="{FF2B5EF4-FFF2-40B4-BE49-F238E27FC236}">
                <a16:creationId xmlns:a16="http://schemas.microsoft.com/office/drawing/2014/main" id="{8AB86D2A-F489-EC45-A2F8-436E99F95667}"/>
              </a:ext>
            </a:extLst>
          </p:cNvPr>
          <p:cNvSpPr>
            <a:spLocks noChangeArrowheads="1"/>
          </p:cNvSpPr>
          <p:nvPr/>
        </p:nvSpPr>
        <p:spPr bwMode="auto">
          <a:xfrm>
            <a:off x="-1859" y="47244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dirty="0">
                <a:solidFill>
                  <a:srgbClr val="00B0F0"/>
                </a:solidFill>
              </a:rPr>
              <a:t>alternatively, another instruction that writes the same architectural reg commits,</a:t>
            </a:r>
          </a:p>
        </p:txBody>
      </p:sp>
      <p:sp>
        <p:nvSpPr>
          <p:cNvPr id="5" name="Rectangle 4">
            <a:extLst>
              <a:ext uri="{FF2B5EF4-FFF2-40B4-BE49-F238E27FC236}">
                <a16:creationId xmlns:a16="http://schemas.microsoft.com/office/drawing/2014/main" id="{FA6EF86C-3936-994C-8974-910B0678AE15}"/>
              </a:ext>
            </a:extLst>
          </p:cNvPr>
          <p:cNvSpPr>
            <a:spLocks noChangeArrowheads="1"/>
          </p:cNvSpPr>
          <p:nvPr/>
        </p:nvSpPr>
        <p:spPr bwMode="auto">
          <a:xfrm>
            <a:off x="0" y="57150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dirty="0">
                <a:solidFill>
                  <a:srgbClr val="00B0F0"/>
                </a:solidFill>
              </a:rPr>
              <a:t>it may be reclaimed and reallocated;</a:t>
            </a:r>
          </a:p>
          <a:p>
            <a:pPr eaLnBrk="1" hangingPunct="1">
              <a:spcBef>
                <a:spcPct val="0"/>
              </a:spcBef>
              <a:buFontTx/>
              <a:buNone/>
            </a:pPr>
            <a:endParaRPr lang="en-US" altLang="zh-CN" dirty="0">
              <a:solidFill>
                <a:srgbClr val="00B0F0"/>
              </a:solidFill>
            </a:endParaRPr>
          </a:p>
        </p:txBody>
      </p:sp>
    </p:spTree>
    <p:extLst>
      <p:ext uri="{BB962C8B-B14F-4D97-AF65-F5344CB8AC3E}">
        <p14:creationId xmlns:p14="http://schemas.microsoft.com/office/powerpoint/2010/main" val="1837027985"/>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solidFill>
                  <a:srgbClr val="92D050"/>
                </a:solidFill>
              </a:rPr>
              <a:t>WAR</a:t>
            </a:r>
            <a:r>
              <a:rPr lang="en-CN" dirty="0"/>
              <a:t>/</a:t>
            </a:r>
            <a:r>
              <a:rPr lang="en-CN" dirty="0">
                <a:solidFill>
                  <a:srgbClr val="FFC000"/>
                </a:solidFill>
              </a:rPr>
              <a:t>WAW</a:t>
            </a:r>
            <a:r>
              <a:rPr lang="en-CN" dirty="0"/>
              <a:t>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r>
              <a:rPr lang="en-US" altLang="zh-CN" dirty="0">
                <a:solidFill>
                  <a:srgbClr val="92D050"/>
                </a:solidFill>
              </a:rPr>
              <a:t>WAR: rename latter/destination</a:t>
            </a:r>
          </a:p>
          <a:p>
            <a:pPr>
              <a:defRPr/>
            </a:pPr>
            <a:r>
              <a:rPr lang="en-US" altLang="zh-CN" dirty="0">
                <a:solidFill>
                  <a:srgbClr val="FFC000"/>
                </a:solidFill>
              </a:rPr>
              <a:t>WAW: rename former</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t>f6, f0, f8 </a:t>
            </a:r>
          </a:p>
          <a:p>
            <a:pPr eaLnBrk="1" hangingPunct="1">
              <a:buFontTx/>
              <a:buNone/>
              <a:defRPr/>
            </a:pPr>
            <a:r>
              <a:rPr lang="en-US" altLang="zh-CN" kern="0" dirty="0"/>
              <a:t>f6, 0(x1)</a:t>
            </a:r>
          </a:p>
          <a:p>
            <a:pPr eaLnBrk="1" hangingPunct="1">
              <a:buFontTx/>
              <a:buNone/>
              <a:defRPr/>
            </a:pPr>
            <a:r>
              <a:rPr lang="en-US" altLang="zh-CN" kern="0" dirty="0"/>
              <a:t>f8, f10, f14</a:t>
            </a:r>
          </a:p>
          <a:p>
            <a:pPr eaLnBrk="1" hangingPunct="1">
              <a:buFontTx/>
              <a:buNone/>
              <a:defRPr/>
            </a:pPr>
            <a:r>
              <a:rPr lang="en-US" altLang="zh-CN" kern="0" dirty="0"/>
              <a:t>f6, f10, f8</a:t>
            </a:r>
          </a:p>
          <a:p>
            <a:pPr eaLnBrk="1" hangingPunct="1">
              <a:buFontTx/>
              <a:buNone/>
              <a:defRPr/>
            </a:pPr>
            <a:endParaRPr lang="en-US" altLang="zh-CN" kern="0" dirty="0"/>
          </a:p>
          <a:p>
            <a:pPr marL="0" indent="0">
              <a:buFontTx/>
              <a:buNone/>
            </a:pPr>
            <a:endParaRPr lang="en-CN" kern="0" dirty="0"/>
          </a:p>
        </p:txBody>
      </p:sp>
      <p:sp>
        <p:nvSpPr>
          <p:cNvPr id="27" name="Freeform 26">
            <a:extLst>
              <a:ext uri="{FF2B5EF4-FFF2-40B4-BE49-F238E27FC236}">
                <a16:creationId xmlns:a16="http://schemas.microsoft.com/office/drawing/2014/main" id="{1498E620-9EA4-2A48-972E-1655B1E016A4}"/>
              </a:ext>
            </a:extLst>
          </p:cNvPr>
          <p:cNvSpPr/>
          <p:nvPr/>
        </p:nvSpPr>
        <p:spPr>
          <a:xfrm>
            <a:off x="2297050" y="3200400"/>
            <a:ext cx="479604" cy="14608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Freeform 6">
            <a:extLst>
              <a:ext uri="{FF2B5EF4-FFF2-40B4-BE49-F238E27FC236}">
                <a16:creationId xmlns:a16="http://schemas.microsoft.com/office/drawing/2014/main" id="{E8F25329-67BA-5146-9613-E26473F10A74}"/>
              </a:ext>
            </a:extLst>
          </p:cNvPr>
          <p:cNvSpPr/>
          <p:nvPr/>
        </p:nvSpPr>
        <p:spPr>
          <a:xfrm>
            <a:off x="2304798" y="3809999"/>
            <a:ext cx="479604" cy="851209"/>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Freeform 7">
            <a:extLst>
              <a:ext uri="{FF2B5EF4-FFF2-40B4-BE49-F238E27FC236}">
                <a16:creationId xmlns:a16="http://schemas.microsoft.com/office/drawing/2014/main" id="{F26015F1-7406-1945-908D-216FD610E818}"/>
              </a:ext>
            </a:extLst>
          </p:cNvPr>
          <p:cNvSpPr/>
          <p:nvPr/>
        </p:nvSpPr>
        <p:spPr>
          <a:xfrm>
            <a:off x="2843561" y="3245005"/>
            <a:ext cx="2645575" cy="1303413"/>
          </a:xfrm>
          <a:custGeom>
            <a:avLst/>
            <a:gdLst>
              <a:gd name="connsiteX0" fmla="*/ 1282390 w 2645575"/>
              <a:gd name="connsiteY0" fmla="*/ 0 h 1303413"/>
              <a:gd name="connsiteX1" fmla="*/ 2609385 w 2645575"/>
              <a:gd name="connsiteY1" fmla="*/ 1170878 h 1303413"/>
              <a:gd name="connsiteX2" fmla="*/ 0 w 2645575"/>
              <a:gd name="connsiteY2" fmla="*/ 1226634 h 1303413"/>
            </a:gdLst>
            <a:ahLst/>
            <a:cxnLst>
              <a:cxn ang="0">
                <a:pos x="connsiteX0" y="connsiteY0"/>
              </a:cxn>
              <a:cxn ang="0">
                <a:pos x="connsiteX1" y="connsiteY1"/>
              </a:cxn>
              <a:cxn ang="0">
                <a:pos x="connsiteX2" y="connsiteY2"/>
              </a:cxn>
            </a:cxnLst>
            <a:rect l="l" t="t" r="r" b="b"/>
            <a:pathLst>
              <a:path w="2645575" h="1303413">
                <a:moveTo>
                  <a:pt x="1282390" y="0"/>
                </a:moveTo>
                <a:cubicBezTo>
                  <a:pt x="2052753" y="483219"/>
                  <a:pt x="2823117" y="966439"/>
                  <a:pt x="2609385" y="1170878"/>
                </a:cubicBezTo>
                <a:cubicBezTo>
                  <a:pt x="2395653" y="1375317"/>
                  <a:pt x="1197826" y="1300975"/>
                  <a:pt x="0" y="1226634"/>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6" name="Horizontal Scroll 5">
            <a:extLst>
              <a:ext uri="{FF2B5EF4-FFF2-40B4-BE49-F238E27FC236}">
                <a16:creationId xmlns:a16="http://schemas.microsoft.com/office/drawing/2014/main" id="{4184DDF2-1648-014E-BDFC-E2EBCF1DBA9D}"/>
              </a:ext>
            </a:extLst>
          </p:cNvPr>
          <p:cNvSpPr/>
          <p:nvPr/>
        </p:nvSpPr>
        <p:spPr>
          <a:xfrm>
            <a:off x="5833845" y="2181922"/>
            <a:ext cx="2895600" cy="1219200"/>
          </a:xfrm>
          <a:prstGeom prst="horizontalScroll">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0" name="Content Placeholder 2">
            <a:extLst>
              <a:ext uri="{FF2B5EF4-FFF2-40B4-BE49-F238E27FC236}">
                <a16:creationId xmlns:a16="http://schemas.microsoft.com/office/drawing/2014/main" id="{E0726FD5-CFE1-A046-8985-F4D7594104FD}"/>
              </a:ext>
            </a:extLst>
          </p:cNvPr>
          <p:cNvSpPr txBox="1">
            <a:spLocks/>
          </p:cNvSpPr>
          <p:nvPr/>
        </p:nvSpPr>
        <p:spPr bwMode="auto">
          <a:xfrm>
            <a:off x="5945255" y="2258122"/>
            <a:ext cx="3088989" cy="1066800"/>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FontTx/>
              <a:buNone/>
            </a:pPr>
            <a:r>
              <a:rPr lang="en-US" sz="2800" kern="0" dirty="0">
                <a:solidFill>
                  <a:srgbClr val="00B0F0"/>
                </a:solidFill>
              </a:rPr>
              <a:t>guarantee   program order</a:t>
            </a:r>
          </a:p>
          <a:p>
            <a:pPr marL="0" indent="0">
              <a:buFontTx/>
              <a:buNone/>
            </a:pPr>
            <a:endParaRPr lang="en-US" sz="2800" kern="0" dirty="0">
              <a:solidFill>
                <a:srgbClr val="00B0F0"/>
              </a:solidFill>
            </a:endParaRPr>
          </a:p>
        </p:txBody>
      </p:sp>
    </p:spTree>
    <p:extLst>
      <p:ext uri="{BB962C8B-B14F-4D97-AF65-F5344CB8AC3E}">
        <p14:creationId xmlns:p14="http://schemas.microsoft.com/office/powerpoint/2010/main" val="3277057752"/>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solidFill>
                  <a:srgbClr val="92D050"/>
                </a:solidFill>
              </a:rPr>
              <a:t>WAR</a:t>
            </a:r>
            <a:r>
              <a:rPr lang="en-CN" dirty="0"/>
              <a:t>/</a:t>
            </a:r>
            <a:r>
              <a:rPr lang="en-CN" dirty="0">
                <a:solidFill>
                  <a:srgbClr val="FFC000"/>
                </a:solidFill>
              </a:rPr>
              <a:t>WAW</a:t>
            </a:r>
            <a:r>
              <a:rPr lang="en-CN" dirty="0"/>
              <a:t>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r>
              <a:rPr lang="en-US" altLang="zh-CN" dirty="0">
                <a:solidFill>
                  <a:srgbClr val="92D050"/>
                </a:solidFill>
              </a:rPr>
              <a:t>WAR: rename latter/destination</a:t>
            </a:r>
          </a:p>
          <a:p>
            <a:pPr>
              <a:defRPr/>
            </a:pPr>
            <a:r>
              <a:rPr lang="en-US" altLang="zh-CN" dirty="0">
                <a:solidFill>
                  <a:srgbClr val="FFC000"/>
                </a:solidFill>
              </a:rPr>
              <a:t>WAW: rename former</a:t>
            </a:r>
          </a:p>
          <a:p>
            <a:pPr>
              <a:defRPr/>
            </a:pPr>
            <a:r>
              <a:rPr lang="en-US" altLang="zh-CN" dirty="0">
                <a:solidFill>
                  <a:srgbClr val="00B0F0"/>
                </a:solidFill>
              </a:rPr>
              <a:t>after rename </a:t>
            </a:r>
            <a:r>
              <a:rPr lang="en-US" altLang="zh-CN" dirty="0" err="1">
                <a:solidFill>
                  <a:srgbClr val="00B0F0"/>
                </a:solidFill>
              </a:rPr>
              <a:t>dest</a:t>
            </a:r>
            <a:r>
              <a:rPr lang="en-US" altLang="zh-CN" dirty="0">
                <a:solidFill>
                  <a:srgbClr val="00B0F0"/>
                </a:solidFill>
              </a:rPr>
              <a:t>, rename later source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t>f6, f0, f8 </a:t>
            </a:r>
          </a:p>
          <a:p>
            <a:pPr eaLnBrk="1" hangingPunct="1">
              <a:buFontTx/>
              <a:buNone/>
              <a:defRPr/>
            </a:pPr>
            <a:r>
              <a:rPr lang="en-US" altLang="zh-CN" kern="0" dirty="0"/>
              <a:t>f6, 0(x1)</a:t>
            </a:r>
          </a:p>
          <a:p>
            <a:pPr eaLnBrk="1" hangingPunct="1">
              <a:buFontTx/>
              <a:buNone/>
              <a:defRPr/>
            </a:pPr>
            <a:r>
              <a:rPr lang="en-US" altLang="zh-CN" kern="0" dirty="0"/>
              <a:t>f8, f10, f14</a:t>
            </a:r>
          </a:p>
          <a:p>
            <a:pPr eaLnBrk="1" hangingPunct="1">
              <a:buFontTx/>
              <a:buNone/>
              <a:defRPr/>
            </a:pPr>
            <a:r>
              <a:rPr lang="en-US" altLang="zh-CN" kern="0" dirty="0"/>
              <a:t>f6, f10, f8</a:t>
            </a:r>
          </a:p>
          <a:p>
            <a:pPr eaLnBrk="1" hangingPunct="1">
              <a:buFontTx/>
              <a:buNone/>
              <a:defRPr/>
            </a:pPr>
            <a:endParaRPr lang="en-US" altLang="zh-CN" kern="0" dirty="0"/>
          </a:p>
          <a:p>
            <a:pPr marL="0" indent="0">
              <a:buFontTx/>
              <a:buNone/>
            </a:pPr>
            <a:endParaRPr lang="en-CN" kern="0" dirty="0"/>
          </a:p>
        </p:txBody>
      </p:sp>
      <p:sp>
        <p:nvSpPr>
          <p:cNvPr id="27" name="Freeform 26">
            <a:extLst>
              <a:ext uri="{FF2B5EF4-FFF2-40B4-BE49-F238E27FC236}">
                <a16:creationId xmlns:a16="http://schemas.microsoft.com/office/drawing/2014/main" id="{1498E620-9EA4-2A48-972E-1655B1E016A4}"/>
              </a:ext>
            </a:extLst>
          </p:cNvPr>
          <p:cNvSpPr/>
          <p:nvPr/>
        </p:nvSpPr>
        <p:spPr>
          <a:xfrm>
            <a:off x="2297050" y="3200400"/>
            <a:ext cx="479604" cy="14608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Freeform 6">
            <a:extLst>
              <a:ext uri="{FF2B5EF4-FFF2-40B4-BE49-F238E27FC236}">
                <a16:creationId xmlns:a16="http://schemas.microsoft.com/office/drawing/2014/main" id="{E8F25329-67BA-5146-9613-E26473F10A74}"/>
              </a:ext>
            </a:extLst>
          </p:cNvPr>
          <p:cNvSpPr/>
          <p:nvPr/>
        </p:nvSpPr>
        <p:spPr>
          <a:xfrm>
            <a:off x="2304798" y="3809999"/>
            <a:ext cx="479604" cy="851209"/>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Freeform 7">
            <a:extLst>
              <a:ext uri="{FF2B5EF4-FFF2-40B4-BE49-F238E27FC236}">
                <a16:creationId xmlns:a16="http://schemas.microsoft.com/office/drawing/2014/main" id="{F26015F1-7406-1945-908D-216FD610E818}"/>
              </a:ext>
            </a:extLst>
          </p:cNvPr>
          <p:cNvSpPr/>
          <p:nvPr/>
        </p:nvSpPr>
        <p:spPr>
          <a:xfrm>
            <a:off x="2843561" y="3245005"/>
            <a:ext cx="2645575" cy="1303413"/>
          </a:xfrm>
          <a:custGeom>
            <a:avLst/>
            <a:gdLst>
              <a:gd name="connsiteX0" fmla="*/ 1282390 w 2645575"/>
              <a:gd name="connsiteY0" fmla="*/ 0 h 1303413"/>
              <a:gd name="connsiteX1" fmla="*/ 2609385 w 2645575"/>
              <a:gd name="connsiteY1" fmla="*/ 1170878 h 1303413"/>
              <a:gd name="connsiteX2" fmla="*/ 0 w 2645575"/>
              <a:gd name="connsiteY2" fmla="*/ 1226634 h 1303413"/>
            </a:gdLst>
            <a:ahLst/>
            <a:cxnLst>
              <a:cxn ang="0">
                <a:pos x="connsiteX0" y="connsiteY0"/>
              </a:cxn>
              <a:cxn ang="0">
                <a:pos x="connsiteX1" y="connsiteY1"/>
              </a:cxn>
              <a:cxn ang="0">
                <a:pos x="connsiteX2" y="connsiteY2"/>
              </a:cxn>
            </a:cxnLst>
            <a:rect l="l" t="t" r="r" b="b"/>
            <a:pathLst>
              <a:path w="2645575" h="1303413">
                <a:moveTo>
                  <a:pt x="1282390" y="0"/>
                </a:moveTo>
                <a:cubicBezTo>
                  <a:pt x="2052753" y="483219"/>
                  <a:pt x="2823117" y="966439"/>
                  <a:pt x="2609385" y="1170878"/>
                </a:cubicBezTo>
                <a:cubicBezTo>
                  <a:pt x="2395653" y="1375317"/>
                  <a:pt x="1197826" y="1300975"/>
                  <a:pt x="0" y="1226634"/>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6" name="Horizontal Scroll 5">
            <a:extLst>
              <a:ext uri="{FF2B5EF4-FFF2-40B4-BE49-F238E27FC236}">
                <a16:creationId xmlns:a16="http://schemas.microsoft.com/office/drawing/2014/main" id="{4184DDF2-1648-014E-BDFC-E2EBCF1DBA9D}"/>
              </a:ext>
            </a:extLst>
          </p:cNvPr>
          <p:cNvSpPr/>
          <p:nvPr/>
        </p:nvSpPr>
        <p:spPr>
          <a:xfrm>
            <a:off x="5833845" y="2181922"/>
            <a:ext cx="2895600" cy="1219200"/>
          </a:xfrm>
          <a:prstGeom prst="horizontalScroll">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0" name="Content Placeholder 2">
            <a:extLst>
              <a:ext uri="{FF2B5EF4-FFF2-40B4-BE49-F238E27FC236}">
                <a16:creationId xmlns:a16="http://schemas.microsoft.com/office/drawing/2014/main" id="{E0726FD5-CFE1-A046-8985-F4D7594104FD}"/>
              </a:ext>
            </a:extLst>
          </p:cNvPr>
          <p:cNvSpPr txBox="1">
            <a:spLocks/>
          </p:cNvSpPr>
          <p:nvPr/>
        </p:nvSpPr>
        <p:spPr bwMode="auto">
          <a:xfrm>
            <a:off x="5945255" y="2258122"/>
            <a:ext cx="3088989" cy="1066800"/>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FontTx/>
              <a:buNone/>
            </a:pPr>
            <a:r>
              <a:rPr lang="en-US" sz="2800" kern="0" dirty="0">
                <a:solidFill>
                  <a:srgbClr val="00B0F0"/>
                </a:solidFill>
              </a:rPr>
              <a:t>guarantee   program order</a:t>
            </a:r>
          </a:p>
          <a:p>
            <a:pPr marL="0" indent="0">
              <a:buFontTx/>
              <a:buNone/>
            </a:pPr>
            <a:endParaRPr lang="en-US" sz="2800" kern="0" dirty="0">
              <a:solidFill>
                <a:srgbClr val="00B0F0"/>
              </a:solidFill>
            </a:endParaRPr>
          </a:p>
        </p:txBody>
      </p:sp>
    </p:spTree>
    <p:extLst>
      <p:ext uri="{BB962C8B-B14F-4D97-AF65-F5344CB8AC3E}">
        <p14:creationId xmlns:p14="http://schemas.microsoft.com/office/powerpoint/2010/main" val="3989912248"/>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solidFill>
                  <a:srgbClr val="92D050"/>
                </a:solidFill>
              </a:rPr>
              <a:t>WAR</a:t>
            </a:r>
            <a:r>
              <a:rPr lang="en-CN" dirty="0"/>
              <a:t>/</a:t>
            </a:r>
            <a:r>
              <a:rPr lang="en-CN" dirty="0">
                <a:solidFill>
                  <a:srgbClr val="FFC000"/>
                </a:solidFill>
              </a:rPr>
              <a:t>WAW</a:t>
            </a:r>
            <a:r>
              <a:rPr lang="en-CN" dirty="0"/>
              <a:t>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r>
              <a:rPr lang="en-US" altLang="zh-CN" dirty="0">
                <a:solidFill>
                  <a:srgbClr val="92D050"/>
                </a:solidFill>
              </a:rPr>
              <a:t>WAR: rename latter/destination</a:t>
            </a:r>
          </a:p>
          <a:p>
            <a:pPr>
              <a:defRPr/>
            </a:pPr>
            <a:r>
              <a:rPr lang="en-US" altLang="zh-CN" dirty="0">
                <a:solidFill>
                  <a:srgbClr val="FFC000"/>
                </a:solidFill>
              </a:rPr>
              <a:t>WAW: rename former</a:t>
            </a:r>
          </a:p>
          <a:p>
            <a:pPr>
              <a:defRPr/>
            </a:pPr>
            <a:r>
              <a:rPr lang="en-US" altLang="zh-CN" dirty="0">
                <a:solidFill>
                  <a:srgbClr val="00B0F0"/>
                </a:solidFill>
              </a:rPr>
              <a:t>after rename </a:t>
            </a:r>
            <a:r>
              <a:rPr lang="en-US" altLang="zh-CN" dirty="0" err="1">
                <a:solidFill>
                  <a:srgbClr val="00B0F0"/>
                </a:solidFill>
              </a:rPr>
              <a:t>dest</a:t>
            </a:r>
            <a:r>
              <a:rPr lang="en-US" altLang="zh-CN" dirty="0">
                <a:solidFill>
                  <a:srgbClr val="00B0F0"/>
                </a:solidFill>
              </a:rPr>
              <a:t>, rename later source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t>f6, f0, f8 </a:t>
            </a:r>
          </a:p>
          <a:p>
            <a:pPr eaLnBrk="1" hangingPunct="1">
              <a:buFontTx/>
              <a:buNone/>
              <a:defRPr/>
            </a:pPr>
            <a:r>
              <a:rPr lang="en-US" altLang="zh-CN" kern="0" dirty="0"/>
              <a:t>f6, 0(x1)</a:t>
            </a:r>
          </a:p>
          <a:p>
            <a:pPr eaLnBrk="1" hangingPunct="1">
              <a:buFontTx/>
              <a:buNone/>
              <a:defRPr/>
            </a:pPr>
            <a:r>
              <a:rPr lang="en-US" altLang="zh-CN" kern="0" dirty="0">
                <a:solidFill>
                  <a:srgbClr val="92D050"/>
                </a:solidFill>
              </a:rPr>
              <a:t>T</a:t>
            </a:r>
            <a:r>
              <a:rPr lang="en-US" altLang="zh-CN" kern="0" dirty="0"/>
              <a:t>, f10, f14</a:t>
            </a:r>
          </a:p>
          <a:p>
            <a:pPr eaLnBrk="1" hangingPunct="1">
              <a:buFontTx/>
              <a:buNone/>
              <a:defRPr/>
            </a:pPr>
            <a:r>
              <a:rPr lang="en-US" altLang="zh-CN" kern="0" dirty="0"/>
              <a:t>f6, f10, </a:t>
            </a:r>
            <a:r>
              <a:rPr lang="en-US" altLang="zh-CN" kern="0" dirty="0">
                <a:solidFill>
                  <a:srgbClr val="92D050"/>
                </a:solidFill>
              </a:rPr>
              <a:t>T</a:t>
            </a:r>
          </a:p>
          <a:p>
            <a:pPr eaLnBrk="1" hangingPunct="1">
              <a:buFontTx/>
              <a:buNone/>
              <a:defRPr/>
            </a:pPr>
            <a:endParaRPr lang="en-US" altLang="zh-CN" kern="0" dirty="0"/>
          </a:p>
          <a:p>
            <a:pPr marL="0" indent="0">
              <a:buFontTx/>
              <a:buNone/>
            </a:pPr>
            <a:endParaRPr lang="en-CN" kern="0" dirty="0"/>
          </a:p>
        </p:txBody>
      </p:sp>
      <p:sp>
        <p:nvSpPr>
          <p:cNvPr id="27" name="Freeform 26">
            <a:extLst>
              <a:ext uri="{FF2B5EF4-FFF2-40B4-BE49-F238E27FC236}">
                <a16:creationId xmlns:a16="http://schemas.microsoft.com/office/drawing/2014/main" id="{1498E620-9EA4-2A48-972E-1655B1E016A4}"/>
              </a:ext>
            </a:extLst>
          </p:cNvPr>
          <p:cNvSpPr/>
          <p:nvPr/>
        </p:nvSpPr>
        <p:spPr>
          <a:xfrm>
            <a:off x="2297050" y="3200400"/>
            <a:ext cx="479604" cy="14608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Freeform 6">
            <a:extLst>
              <a:ext uri="{FF2B5EF4-FFF2-40B4-BE49-F238E27FC236}">
                <a16:creationId xmlns:a16="http://schemas.microsoft.com/office/drawing/2014/main" id="{E8F25329-67BA-5146-9613-E26473F10A74}"/>
              </a:ext>
            </a:extLst>
          </p:cNvPr>
          <p:cNvSpPr/>
          <p:nvPr/>
        </p:nvSpPr>
        <p:spPr>
          <a:xfrm>
            <a:off x="2304798" y="3809999"/>
            <a:ext cx="479604" cy="851209"/>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Freeform 7">
            <a:extLst>
              <a:ext uri="{FF2B5EF4-FFF2-40B4-BE49-F238E27FC236}">
                <a16:creationId xmlns:a16="http://schemas.microsoft.com/office/drawing/2014/main" id="{F26015F1-7406-1945-908D-216FD610E818}"/>
              </a:ext>
            </a:extLst>
          </p:cNvPr>
          <p:cNvSpPr/>
          <p:nvPr/>
        </p:nvSpPr>
        <p:spPr>
          <a:xfrm>
            <a:off x="2843561" y="3245005"/>
            <a:ext cx="2645575" cy="1303413"/>
          </a:xfrm>
          <a:custGeom>
            <a:avLst/>
            <a:gdLst>
              <a:gd name="connsiteX0" fmla="*/ 1282390 w 2645575"/>
              <a:gd name="connsiteY0" fmla="*/ 0 h 1303413"/>
              <a:gd name="connsiteX1" fmla="*/ 2609385 w 2645575"/>
              <a:gd name="connsiteY1" fmla="*/ 1170878 h 1303413"/>
              <a:gd name="connsiteX2" fmla="*/ 0 w 2645575"/>
              <a:gd name="connsiteY2" fmla="*/ 1226634 h 1303413"/>
            </a:gdLst>
            <a:ahLst/>
            <a:cxnLst>
              <a:cxn ang="0">
                <a:pos x="connsiteX0" y="connsiteY0"/>
              </a:cxn>
              <a:cxn ang="0">
                <a:pos x="connsiteX1" y="connsiteY1"/>
              </a:cxn>
              <a:cxn ang="0">
                <a:pos x="connsiteX2" y="connsiteY2"/>
              </a:cxn>
            </a:cxnLst>
            <a:rect l="l" t="t" r="r" b="b"/>
            <a:pathLst>
              <a:path w="2645575" h="1303413">
                <a:moveTo>
                  <a:pt x="1282390" y="0"/>
                </a:moveTo>
                <a:cubicBezTo>
                  <a:pt x="2052753" y="483219"/>
                  <a:pt x="2823117" y="966439"/>
                  <a:pt x="2609385" y="1170878"/>
                </a:cubicBezTo>
                <a:cubicBezTo>
                  <a:pt x="2395653" y="1375317"/>
                  <a:pt x="1197826" y="1300975"/>
                  <a:pt x="0" y="1226634"/>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6" name="Horizontal Scroll 5">
            <a:extLst>
              <a:ext uri="{FF2B5EF4-FFF2-40B4-BE49-F238E27FC236}">
                <a16:creationId xmlns:a16="http://schemas.microsoft.com/office/drawing/2014/main" id="{4184DDF2-1648-014E-BDFC-E2EBCF1DBA9D}"/>
              </a:ext>
            </a:extLst>
          </p:cNvPr>
          <p:cNvSpPr/>
          <p:nvPr/>
        </p:nvSpPr>
        <p:spPr>
          <a:xfrm>
            <a:off x="5833845" y="2181922"/>
            <a:ext cx="2895600" cy="1219200"/>
          </a:xfrm>
          <a:prstGeom prst="horizontalScroll">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0" name="Content Placeholder 2">
            <a:extLst>
              <a:ext uri="{FF2B5EF4-FFF2-40B4-BE49-F238E27FC236}">
                <a16:creationId xmlns:a16="http://schemas.microsoft.com/office/drawing/2014/main" id="{E0726FD5-CFE1-A046-8985-F4D7594104FD}"/>
              </a:ext>
            </a:extLst>
          </p:cNvPr>
          <p:cNvSpPr txBox="1">
            <a:spLocks/>
          </p:cNvSpPr>
          <p:nvPr/>
        </p:nvSpPr>
        <p:spPr bwMode="auto">
          <a:xfrm>
            <a:off x="5945255" y="2258122"/>
            <a:ext cx="3088989" cy="1066800"/>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FontTx/>
              <a:buNone/>
            </a:pPr>
            <a:r>
              <a:rPr lang="en-US" sz="2800" kern="0" dirty="0">
                <a:solidFill>
                  <a:srgbClr val="00B0F0"/>
                </a:solidFill>
              </a:rPr>
              <a:t>guarantee   program order</a:t>
            </a:r>
          </a:p>
          <a:p>
            <a:pPr marL="0" indent="0">
              <a:buFontTx/>
              <a:buNone/>
            </a:pPr>
            <a:endParaRPr lang="en-US" sz="2800" kern="0" dirty="0">
              <a:solidFill>
                <a:srgbClr val="00B0F0"/>
              </a:solidFill>
            </a:endParaRPr>
          </a:p>
        </p:txBody>
      </p:sp>
    </p:spTree>
    <p:extLst>
      <p:ext uri="{BB962C8B-B14F-4D97-AF65-F5344CB8AC3E}">
        <p14:creationId xmlns:p14="http://schemas.microsoft.com/office/powerpoint/2010/main" val="4204474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xit" presetSubtype="4" fill="hold" grpId="0" nodeType="withEffect">
                                  <p:stCondLst>
                                    <p:cond delay="0"/>
                                  </p:stCondLst>
                                  <p:childTnLst>
                                    <p:animEffect transition="out" filter="wipe(down)">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solidFill>
                  <a:srgbClr val="92D050"/>
                </a:solidFill>
              </a:rPr>
              <a:t>WAR</a:t>
            </a:r>
            <a:r>
              <a:rPr lang="en-CN" dirty="0"/>
              <a:t>/</a:t>
            </a:r>
            <a:r>
              <a:rPr lang="en-CN" dirty="0">
                <a:solidFill>
                  <a:srgbClr val="FFC000"/>
                </a:solidFill>
              </a:rPr>
              <a:t>WAW</a:t>
            </a:r>
            <a:r>
              <a:rPr lang="en-CN" dirty="0"/>
              <a:t>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r>
              <a:rPr lang="en-US" altLang="zh-CN" dirty="0">
                <a:solidFill>
                  <a:srgbClr val="92D050"/>
                </a:solidFill>
              </a:rPr>
              <a:t>WAR: rename latter/destination</a:t>
            </a:r>
          </a:p>
          <a:p>
            <a:pPr>
              <a:defRPr/>
            </a:pPr>
            <a:r>
              <a:rPr lang="en-US" altLang="zh-CN" dirty="0">
                <a:solidFill>
                  <a:srgbClr val="FFC000"/>
                </a:solidFill>
              </a:rPr>
              <a:t>WAW: rename former</a:t>
            </a:r>
          </a:p>
          <a:p>
            <a:pPr>
              <a:defRPr/>
            </a:pPr>
            <a:r>
              <a:rPr lang="en-US" altLang="zh-CN" dirty="0">
                <a:solidFill>
                  <a:srgbClr val="00B0F0"/>
                </a:solidFill>
              </a:rPr>
              <a:t>after rename </a:t>
            </a:r>
            <a:r>
              <a:rPr lang="en-US" altLang="zh-CN" dirty="0" err="1">
                <a:solidFill>
                  <a:srgbClr val="00B0F0"/>
                </a:solidFill>
              </a:rPr>
              <a:t>dest</a:t>
            </a:r>
            <a:r>
              <a:rPr lang="en-US" altLang="zh-CN" dirty="0">
                <a:solidFill>
                  <a:srgbClr val="00B0F0"/>
                </a:solidFill>
              </a:rPr>
              <a:t>, rename later source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solidFill>
                  <a:srgbClr val="FFC000"/>
                </a:solidFill>
              </a:rPr>
              <a:t>S</a:t>
            </a:r>
            <a:r>
              <a:rPr lang="en-US" altLang="zh-CN" kern="0" dirty="0"/>
              <a:t>, f0, f8 </a:t>
            </a:r>
          </a:p>
          <a:p>
            <a:pPr eaLnBrk="1" hangingPunct="1">
              <a:buFontTx/>
              <a:buNone/>
              <a:defRPr/>
            </a:pPr>
            <a:r>
              <a:rPr lang="en-US" altLang="zh-CN" kern="0" dirty="0">
                <a:solidFill>
                  <a:srgbClr val="FFC000"/>
                </a:solidFill>
              </a:rPr>
              <a:t>S</a:t>
            </a:r>
            <a:r>
              <a:rPr lang="en-US" altLang="zh-CN" kern="0" dirty="0"/>
              <a:t>, 0(x1)</a:t>
            </a:r>
          </a:p>
          <a:p>
            <a:pPr eaLnBrk="1" hangingPunct="1">
              <a:buFontTx/>
              <a:buNone/>
              <a:defRPr/>
            </a:pPr>
            <a:r>
              <a:rPr lang="en-US" altLang="zh-CN" kern="0" dirty="0">
                <a:solidFill>
                  <a:srgbClr val="92D050"/>
                </a:solidFill>
              </a:rPr>
              <a:t>T</a:t>
            </a:r>
            <a:r>
              <a:rPr lang="en-US" altLang="zh-CN" kern="0" dirty="0"/>
              <a:t>, f10, f14</a:t>
            </a:r>
          </a:p>
          <a:p>
            <a:pPr eaLnBrk="1" hangingPunct="1">
              <a:buFontTx/>
              <a:buNone/>
              <a:defRPr/>
            </a:pPr>
            <a:r>
              <a:rPr lang="en-US" altLang="zh-CN" kern="0" dirty="0"/>
              <a:t>f6, f10, </a:t>
            </a:r>
            <a:r>
              <a:rPr lang="en-US" altLang="zh-CN" kern="0" dirty="0">
                <a:solidFill>
                  <a:srgbClr val="92D050"/>
                </a:solidFill>
              </a:rPr>
              <a:t>T</a:t>
            </a:r>
          </a:p>
          <a:p>
            <a:pPr eaLnBrk="1" hangingPunct="1">
              <a:buFontTx/>
              <a:buNone/>
              <a:defRPr/>
            </a:pPr>
            <a:endParaRPr lang="en-US" altLang="zh-CN" kern="0" dirty="0"/>
          </a:p>
          <a:p>
            <a:pPr marL="0" indent="0">
              <a:buFontTx/>
              <a:buNone/>
            </a:pPr>
            <a:endParaRPr lang="en-CN" kern="0" dirty="0"/>
          </a:p>
        </p:txBody>
      </p:sp>
      <p:sp>
        <p:nvSpPr>
          <p:cNvPr id="27" name="Freeform 26">
            <a:extLst>
              <a:ext uri="{FF2B5EF4-FFF2-40B4-BE49-F238E27FC236}">
                <a16:creationId xmlns:a16="http://schemas.microsoft.com/office/drawing/2014/main" id="{1498E620-9EA4-2A48-972E-1655B1E016A4}"/>
              </a:ext>
            </a:extLst>
          </p:cNvPr>
          <p:cNvSpPr/>
          <p:nvPr/>
        </p:nvSpPr>
        <p:spPr>
          <a:xfrm>
            <a:off x="2297050" y="3200400"/>
            <a:ext cx="479604" cy="14608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Freeform 6">
            <a:extLst>
              <a:ext uri="{FF2B5EF4-FFF2-40B4-BE49-F238E27FC236}">
                <a16:creationId xmlns:a16="http://schemas.microsoft.com/office/drawing/2014/main" id="{E8F25329-67BA-5146-9613-E26473F10A74}"/>
              </a:ext>
            </a:extLst>
          </p:cNvPr>
          <p:cNvSpPr/>
          <p:nvPr/>
        </p:nvSpPr>
        <p:spPr>
          <a:xfrm>
            <a:off x="2304798" y="3809999"/>
            <a:ext cx="479604" cy="851209"/>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6" name="Horizontal Scroll 5">
            <a:extLst>
              <a:ext uri="{FF2B5EF4-FFF2-40B4-BE49-F238E27FC236}">
                <a16:creationId xmlns:a16="http://schemas.microsoft.com/office/drawing/2014/main" id="{4184DDF2-1648-014E-BDFC-E2EBCF1DBA9D}"/>
              </a:ext>
            </a:extLst>
          </p:cNvPr>
          <p:cNvSpPr/>
          <p:nvPr/>
        </p:nvSpPr>
        <p:spPr>
          <a:xfrm>
            <a:off x="5833845" y="2181922"/>
            <a:ext cx="2895600" cy="1219200"/>
          </a:xfrm>
          <a:prstGeom prst="horizontalScroll">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0" name="Content Placeholder 2">
            <a:extLst>
              <a:ext uri="{FF2B5EF4-FFF2-40B4-BE49-F238E27FC236}">
                <a16:creationId xmlns:a16="http://schemas.microsoft.com/office/drawing/2014/main" id="{E0726FD5-CFE1-A046-8985-F4D7594104FD}"/>
              </a:ext>
            </a:extLst>
          </p:cNvPr>
          <p:cNvSpPr txBox="1">
            <a:spLocks/>
          </p:cNvSpPr>
          <p:nvPr/>
        </p:nvSpPr>
        <p:spPr bwMode="auto">
          <a:xfrm>
            <a:off x="5945255" y="2258122"/>
            <a:ext cx="3088989" cy="1066800"/>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FontTx/>
              <a:buNone/>
            </a:pPr>
            <a:r>
              <a:rPr lang="en-US" sz="2800" kern="0" dirty="0">
                <a:solidFill>
                  <a:srgbClr val="00B0F0"/>
                </a:solidFill>
              </a:rPr>
              <a:t>guarantee   program order</a:t>
            </a:r>
          </a:p>
          <a:p>
            <a:pPr marL="0" indent="0">
              <a:buFontTx/>
              <a:buNone/>
            </a:pPr>
            <a:endParaRPr lang="en-US" sz="2800" kern="0" dirty="0">
              <a:solidFill>
                <a:srgbClr val="00B0F0"/>
              </a:solidFill>
            </a:endParaRPr>
          </a:p>
        </p:txBody>
      </p:sp>
    </p:spTree>
    <p:extLst>
      <p:ext uri="{BB962C8B-B14F-4D97-AF65-F5344CB8AC3E}">
        <p14:creationId xmlns:p14="http://schemas.microsoft.com/office/powerpoint/2010/main" val="3204335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xit" presetSubtype="4" fill="hold" grpId="0" nodeType="withEffect">
                                  <p:stCondLst>
                                    <p:cond delay="0"/>
                                  </p:stCondLst>
                                  <p:childTnLst>
                                    <p:animEffect transition="out" filter="wipe(down)">
                                      <p:cBhvr>
                                        <p:cTn id="6" dur="500"/>
                                        <p:tgtEl>
                                          <p:spTgt spid="27"/>
                                        </p:tgtEl>
                                      </p:cBhvr>
                                    </p:animEffect>
                                    <p:set>
                                      <p:cBhvr>
                                        <p:cTn id="7" dur="1" fill="hold">
                                          <p:stCondLst>
                                            <p:cond delay="499"/>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C9DF-191B-D341-9EA8-D26340BACBFB}"/>
              </a:ext>
            </a:extLst>
          </p:cNvPr>
          <p:cNvSpPr>
            <a:spLocks noGrp="1"/>
          </p:cNvSpPr>
          <p:nvPr>
            <p:ph type="title"/>
          </p:nvPr>
        </p:nvSpPr>
        <p:spPr/>
        <p:txBody>
          <a:bodyPr/>
          <a:lstStyle/>
          <a:p>
            <a:r>
              <a:rPr lang="en-CN" dirty="0">
                <a:solidFill>
                  <a:srgbClr val="92D050"/>
                </a:solidFill>
              </a:rPr>
              <a:t>WAR</a:t>
            </a:r>
            <a:r>
              <a:rPr lang="en-CN" dirty="0"/>
              <a:t>/</a:t>
            </a:r>
            <a:r>
              <a:rPr lang="en-CN" dirty="0">
                <a:solidFill>
                  <a:srgbClr val="FFC000"/>
                </a:solidFill>
              </a:rPr>
              <a:t>WAW</a:t>
            </a:r>
            <a:r>
              <a:rPr lang="en-CN" dirty="0"/>
              <a:t> Hazard</a:t>
            </a:r>
          </a:p>
        </p:txBody>
      </p:sp>
      <p:sp>
        <p:nvSpPr>
          <p:cNvPr id="3" name="Content Placeholder 2">
            <a:extLst>
              <a:ext uri="{FF2B5EF4-FFF2-40B4-BE49-F238E27FC236}">
                <a16:creationId xmlns:a16="http://schemas.microsoft.com/office/drawing/2014/main" id="{F043F7CD-DBD5-094C-9FF1-B432D559FFC5}"/>
              </a:ext>
            </a:extLst>
          </p:cNvPr>
          <p:cNvSpPr>
            <a:spLocks noGrp="1"/>
          </p:cNvSpPr>
          <p:nvPr>
            <p:ph idx="1"/>
          </p:nvPr>
        </p:nvSpPr>
        <p:spPr>
          <a:xfrm>
            <a:off x="457200" y="1600200"/>
            <a:ext cx="8686800" cy="4525963"/>
          </a:xfrm>
        </p:spPr>
        <p:txBody>
          <a:bodyPr/>
          <a:lstStyle/>
          <a:p>
            <a:pPr>
              <a:defRPr/>
            </a:pPr>
            <a:r>
              <a:rPr lang="en-US" altLang="zh-CN" dirty="0"/>
              <a:t>Example code sequence</a:t>
            </a:r>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endParaRPr lang="en-US" altLang="zh-CN" dirty="0"/>
          </a:p>
          <a:p>
            <a:pPr>
              <a:defRPr/>
            </a:pPr>
            <a:r>
              <a:rPr lang="en-US" altLang="zh-CN" dirty="0">
                <a:solidFill>
                  <a:srgbClr val="92D050"/>
                </a:solidFill>
              </a:rPr>
              <a:t>WAR: rename latter/destination</a:t>
            </a:r>
          </a:p>
          <a:p>
            <a:pPr>
              <a:defRPr/>
            </a:pPr>
            <a:r>
              <a:rPr lang="en-US" altLang="zh-CN" dirty="0">
                <a:solidFill>
                  <a:srgbClr val="FFC000"/>
                </a:solidFill>
              </a:rPr>
              <a:t>WAW: rename former</a:t>
            </a:r>
          </a:p>
          <a:p>
            <a:pPr>
              <a:defRPr/>
            </a:pPr>
            <a:r>
              <a:rPr lang="en-US" altLang="zh-CN" dirty="0">
                <a:solidFill>
                  <a:srgbClr val="00B0F0"/>
                </a:solidFill>
              </a:rPr>
              <a:t>after rename </a:t>
            </a:r>
            <a:r>
              <a:rPr lang="en-US" altLang="zh-CN" dirty="0" err="1">
                <a:solidFill>
                  <a:srgbClr val="00B0F0"/>
                </a:solidFill>
              </a:rPr>
              <a:t>dest</a:t>
            </a:r>
            <a:r>
              <a:rPr lang="en-US" altLang="zh-CN" dirty="0">
                <a:solidFill>
                  <a:srgbClr val="00B0F0"/>
                </a:solidFill>
              </a:rPr>
              <a:t>, rename later source</a:t>
            </a:r>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endParaRPr lang="en-US" altLang="en-CN" dirty="0">
              <a:solidFill>
                <a:srgbClr val="00B0F0"/>
              </a:solidFill>
            </a:endParaRP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4" name="Content Placeholder 2">
            <a:extLst>
              <a:ext uri="{FF2B5EF4-FFF2-40B4-BE49-F238E27FC236}">
                <a16:creationId xmlns:a16="http://schemas.microsoft.com/office/drawing/2014/main" id="{CEFAADE9-E85A-6C4A-92B9-6DAD7FF5979A}"/>
              </a:ext>
            </a:extLst>
          </p:cNvPr>
          <p:cNvSpPr txBox="1">
            <a:spLocks/>
          </p:cNvSpPr>
          <p:nvPr/>
        </p:nvSpPr>
        <p:spPr bwMode="auto">
          <a:xfrm>
            <a:off x="7920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fdiv.d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fsub.d</a:t>
            </a:r>
            <a:r>
              <a:rPr lang="en-US" altLang="zh-CN" kern="0" dirty="0"/>
              <a:t>	</a:t>
            </a:r>
          </a:p>
          <a:p>
            <a:pPr eaLnBrk="1" hangingPunct="1">
              <a:buFontTx/>
              <a:buNone/>
              <a:defRPr/>
            </a:pPr>
            <a:r>
              <a:rPr lang="en-US" altLang="zh-CN" kern="0" dirty="0" err="1"/>
              <a:t>fmul.d</a:t>
            </a:r>
            <a:r>
              <a:rPr lang="en-US" altLang="zh-CN" kern="0" dirty="0"/>
              <a:t> </a:t>
            </a:r>
          </a:p>
          <a:p>
            <a:pPr eaLnBrk="1" hangingPunct="1">
              <a:buFontTx/>
              <a:buNone/>
              <a:defRPr/>
            </a:pPr>
            <a:endParaRPr lang="en-US" altLang="zh-CN" kern="0" dirty="0"/>
          </a:p>
          <a:p>
            <a:pPr marL="0" indent="0">
              <a:buFontTx/>
              <a:buNone/>
            </a:pPr>
            <a:endParaRPr lang="en-CN" kern="0" dirty="0"/>
          </a:p>
        </p:txBody>
      </p:sp>
      <p:sp>
        <p:nvSpPr>
          <p:cNvPr id="5" name="Content Placeholder 2">
            <a:extLst>
              <a:ext uri="{FF2B5EF4-FFF2-40B4-BE49-F238E27FC236}">
                <a16:creationId xmlns:a16="http://schemas.microsoft.com/office/drawing/2014/main" id="{272E984B-BD30-9341-A29E-2B25646C0C39}"/>
              </a:ext>
            </a:extLst>
          </p:cNvPr>
          <p:cNvSpPr txBox="1">
            <a:spLocks/>
          </p:cNvSpPr>
          <p:nvPr/>
        </p:nvSpPr>
        <p:spPr bwMode="auto">
          <a:xfrm>
            <a:off x="25146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f2, f4</a:t>
            </a:r>
          </a:p>
          <a:p>
            <a:pPr eaLnBrk="1" hangingPunct="1">
              <a:buFontTx/>
              <a:buNone/>
              <a:defRPr/>
            </a:pPr>
            <a:r>
              <a:rPr lang="en-US" altLang="zh-CN" kern="0" dirty="0">
                <a:solidFill>
                  <a:srgbClr val="FFC000"/>
                </a:solidFill>
              </a:rPr>
              <a:t>S</a:t>
            </a:r>
            <a:r>
              <a:rPr lang="en-US" altLang="zh-CN" kern="0" dirty="0"/>
              <a:t>, f0, f8 </a:t>
            </a:r>
          </a:p>
          <a:p>
            <a:pPr eaLnBrk="1" hangingPunct="1">
              <a:buFontTx/>
              <a:buNone/>
              <a:defRPr/>
            </a:pPr>
            <a:r>
              <a:rPr lang="en-US" altLang="zh-CN" kern="0" dirty="0">
                <a:solidFill>
                  <a:srgbClr val="FFC000"/>
                </a:solidFill>
              </a:rPr>
              <a:t>S</a:t>
            </a:r>
            <a:r>
              <a:rPr lang="en-US" altLang="zh-CN" kern="0" dirty="0"/>
              <a:t>, 0(x1)</a:t>
            </a:r>
          </a:p>
          <a:p>
            <a:pPr eaLnBrk="1" hangingPunct="1">
              <a:buFontTx/>
              <a:buNone/>
              <a:defRPr/>
            </a:pPr>
            <a:r>
              <a:rPr lang="en-US" altLang="zh-CN" kern="0" dirty="0">
                <a:solidFill>
                  <a:srgbClr val="92D050"/>
                </a:solidFill>
              </a:rPr>
              <a:t>T</a:t>
            </a:r>
            <a:r>
              <a:rPr lang="en-US" altLang="zh-CN" kern="0" dirty="0"/>
              <a:t>, f10, f14</a:t>
            </a:r>
          </a:p>
          <a:p>
            <a:pPr eaLnBrk="1" hangingPunct="1">
              <a:buFontTx/>
              <a:buNone/>
              <a:defRPr/>
            </a:pPr>
            <a:r>
              <a:rPr lang="en-US" altLang="zh-CN" kern="0" dirty="0"/>
              <a:t>f6, f10, </a:t>
            </a:r>
            <a:r>
              <a:rPr lang="en-US" altLang="zh-CN" kern="0" dirty="0">
                <a:solidFill>
                  <a:srgbClr val="92D050"/>
                </a:solidFill>
              </a:rPr>
              <a:t>T</a:t>
            </a:r>
          </a:p>
          <a:p>
            <a:pPr eaLnBrk="1" hangingPunct="1">
              <a:buFontTx/>
              <a:buNone/>
              <a:defRPr/>
            </a:pPr>
            <a:endParaRPr lang="en-US" altLang="zh-CN" kern="0" dirty="0"/>
          </a:p>
          <a:p>
            <a:pPr marL="0" indent="0">
              <a:buFontTx/>
              <a:buNone/>
            </a:pPr>
            <a:endParaRPr lang="en-CN" kern="0" dirty="0"/>
          </a:p>
        </p:txBody>
      </p:sp>
      <p:sp>
        <p:nvSpPr>
          <p:cNvPr id="7" name="Freeform 6">
            <a:extLst>
              <a:ext uri="{FF2B5EF4-FFF2-40B4-BE49-F238E27FC236}">
                <a16:creationId xmlns:a16="http://schemas.microsoft.com/office/drawing/2014/main" id="{E8F25329-67BA-5146-9613-E26473F10A74}"/>
              </a:ext>
            </a:extLst>
          </p:cNvPr>
          <p:cNvSpPr/>
          <p:nvPr/>
        </p:nvSpPr>
        <p:spPr>
          <a:xfrm>
            <a:off x="2304798" y="3809999"/>
            <a:ext cx="479604" cy="851209"/>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762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6" name="Horizontal Scroll 5">
            <a:extLst>
              <a:ext uri="{FF2B5EF4-FFF2-40B4-BE49-F238E27FC236}">
                <a16:creationId xmlns:a16="http://schemas.microsoft.com/office/drawing/2014/main" id="{4184DDF2-1648-014E-BDFC-E2EBCF1DBA9D}"/>
              </a:ext>
            </a:extLst>
          </p:cNvPr>
          <p:cNvSpPr/>
          <p:nvPr/>
        </p:nvSpPr>
        <p:spPr>
          <a:xfrm>
            <a:off x="5833845" y="2181922"/>
            <a:ext cx="2895600" cy="1219200"/>
          </a:xfrm>
          <a:prstGeom prst="horizontalScroll">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0" name="Content Placeholder 2">
            <a:extLst>
              <a:ext uri="{FF2B5EF4-FFF2-40B4-BE49-F238E27FC236}">
                <a16:creationId xmlns:a16="http://schemas.microsoft.com/office/drawing/2014/main" id="{E0726FD5-CFE1-A046-8985-F4D7594104FD}"/>
              </a:ext>
            </a:extLst>
          </p:cNvPr>
          <p:cNvSpPr txBox="1">
            <a:spLocks/>
          </p:cNvSpPr>
          <p:nvPr/>
        </p:nvSpPr>
        <p:spPr bwMode="auto">
          <a:xfrm>
            <a:off x="5945255" y="2258122"/>
            <a:ext cx="3088989" cy="1066800"/>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FontTx/>
              <a:buNone/>
            </a:pPr>
            <a:r>
              <a:rPr lang="en-US" sz="2800" kern="0" dirty="0">
                <a:solidFill>
                  <a:srgbClr val="00B0F0"/>
                </a:solidFill>
              </a:rPr>
              <a:t>guarantee   program order</a:t>
            </a:r>
          </a:p>
          <a:p>
            <a:pPr marL="0" indent="0">
              <a:buFontTx/>
              <a:buNone/>
            </a:pPr>
            <a:endParaRPr lang="en-US" sz="2800" kern="0" dirty="0">
              <a:solidFill>
                <a:srgbClr val="00B0F0"/>
              </a:solidFill>
            </a:endParaRPr>
          </a:p>
        </p:txBody>
      </p:sp>
    </p:spTree>
    <p:extLst>
      <p:ext uri="{BB962C8B-B14F-4D97-AF65-F5344CB8AC3E}">
        <p14:creationId xmlns:p14="http://schemas.microsoft.com/office/powerpoint/2010/main" val="1582031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xit" presetSubtype="4" fill="hold" grpId="0" nodeType="withEffect">
                                  <p:stCondLst>
                                    <p:cond delay="0"/>
                                  </p:stCondLst>
                                  <p:childTnLst>
                                    <p:animEffect transition="out" filter="wipe(down)">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Example: s</a:t>
            </a:r>
            <a:r>
              <a:rPr lang="en-CN" dirty="0"/>
              <a:t>ix-instruction code sequence</a:t>
            </a:r>
          </a:p>
          <a:p>
            <a:r>
              <a:rPr lang="en-US" dirty="0"/>
              <a:t>A</a:t>
            </a:r>
            <a:r>
              <a:rPr lang="en-CN" dirty="0"/>
              <a:t>rchitectural registers x1, x2, and x3 are initially held by physical registers p1, p2, and p3, respectively</a:t>
            </a:r>
          </a:p>
          <a:p>
            <a:endParaRPr lang="en-CN" dirty="0"/>
          </a:p>
        </p:txBody>
      </p:sp>
      <p:pic>
        <p:nvPicPr>
          <p:cNvPr id="4" name="Picture 3">
            <a:extLst>
              <a:ext uri="{FF2B5EF4-FFF2-40B4-BE49-F238E27FC236}">
                <a16:creationId xmlns:a16="http://schemas.microsoft.com/office/drawing/2014/main" id="{9214A5EA-37EB-9A47-ACCE-B3825374EBBF}"/>
              </a:ext>
            </a:extLst>
          </p:cNvPr>
          <p:cNvPicPr>
            <a:picLocks noChangeAspect="1"/>
          </p:cNvPicPr>
          <p:nvPr/>
        </p:nvPicPr>
        <p:blipFill>
          <a:blip r:embed="rId3"/>
          <a:stretch>
            <a:fillRect/>
          </a:stretch>
        </p:blipFill>
        <p:spPr>
          <a:xfrm>
            <a:off x="0" y="3870486"/>
            <a:ext cx="9144000" cy="2454114"/>
          </a:xfrm>
          <a:prstGeom prst="rect">
            <a:avLst/>
          </a:prstGeom>
        </p:spPr>
      </p:pic>
      <p:pic>
        <p:nvPicPr>
          <p:cNvPr id="5" name="Picture 4">
            <a:extLst>
              <a:ext uri="{FF2B5EF4-FFF2-40B4-BE49-F238E27FC236}">
                <a16:creationId xmlns:a16="http://schemas.microsoft.com/office/drawing/2014/main" id="{D6682F7E-4313-E74A-8C8E-FD558334432D}"/>
              </a:ext>
            </a:extLst>
          </p:cNvPr>
          <p:cNvPicPr>
            <a:picLocks noChangeAspect="1"/>
          </p:cNvPicPr>
          <p:nvPr/>
        </p:nvPicPr>
        <p:blipFill>
          <a:blip r:embed="rId4"/>
          <a:stretch>
            <a:fillRect/>
          </a:stretch>
        </p:blipFill>
        <p:spPr>
          <a:xfrm>
            <a:off x="6609600" y="5082000"/>
            <a:ext cx="286364" cy="252000"/>
          </a:xfrm>
          <a:prstGeom prst="rect">
            <a:avLst/>
          </a:prstGeom>
        </p:spPr>
      </p:pic>
    </p:spTree>
    <p:extLst>
      <p:ext uri="{BB962C8B-B14F-4D97-AF65-F5344CB8AC3E}">
        <p14:creationId xmlns:p14="http://schemas.microsoft.com/office/powerpoint/2010/main" val="3560371626"/>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Example: s</a:t>
            </a:r>
            <a:r>
              <a:rPr lang="en-CN" dirty="0"/>
              <a:t>ix-instruction code sequence</a:t>
            </a:r>
          </a:p>
          <a:p>
            <a:r>
              <a:rPr lang="en-US" dirty="0"/>
              <a:t>A</a:t>
            </a:r>
            <a:r>
              <a:rPr lang="en-CN" dirty="0"/>
              <a:t>rchitectural registers x1, x2, and x3 are initially held by physical registers p1, p2, and p3, respectively</a:t>
            </a:r>
          </a:p>
          <a:p>
            <a:endParaRPr lang="en-CN" dirty="0"/>
          </a:p>
        </p:txBody>
      </p:sp>
      <p:pic>
        <p:nvPicPr>
          <p:cNvPr id="4" name="Picture 3">
            <a:extLst>
              <a:ext uri="{FF2B5EF4-FFF2-40B4-BE49-F238E27FC236}">
                <a16:creationId xmlns:a16="http://schemas.microsoft.com/office/drawing/2014/main" id="{9214A5EA-37EB-9A47-ACCE-B3825374EBBF}"/>
              </a:ext>
            </a:extLst>
          </p:cNvPr>
          <p:cNvPicPr>
            <a:picLocks noChangeAspect="1"/>
          </p:cNvPicPr>
          <p:nvPr/>
        </p:nvPicPr>
        <p:blipFill>
          <a:blip r:embed="rId3"/>
          <a:stretch>
            <a:fillRect/>
          </a:stretch>
        </p:blipFill>
        <p:spPr>
          <a:xfrm>
            <a:off x="0" y="3870486"/>
            <a:ext cx="9144000" cy="2454114"/>
          </a:xfrm>
          <a:prstGeom prst="rect">
            <a:avLst/>
          </a:prstGeom>
        </p:spPr>
      </p:pic>
      <p:pic>
        <p:nvPicPr>
          <p:cNvPr id="5" name="Picture 4">
            <a:extLst>
              <a:ext uri="{FF2B5EF4-FFF2-40B4-BE49-F238E27FC236}">
                <a16:creationId xmlns:a16="http://schemas.microsoft.com/office/drawing/2014/main" id="{D6682F7E-4313-E74A-8C8E-FD558334432D}"/>
              </a:ext>
            </a:extLst>
          </p:cNvPr>
          <p:cNvPicPr>
            <a:picLocks noChangeAspect="1"/>
          </p:cNvPicPr>
          <p:nvPr/>
        </p:nvPicPr>
        <p:blipFill>
          <a:blip r:embed="rId4"/>
          <a:stretch>
            <a:fillRect/>
          </a:stretch>
        </p:blipFill>
        <p:spPr>
          <a:xfrm>
            <a:off x="6609600" y="5082000"/>
            <a:ext cx="286364" cy="252000"/>
          </a:xfrm>
          <a:prstGeom prst="rect">
            <a:avLst/>
          </a:prstGeom>
        </p:spPr>
      </p:pic>
      <p:sp>
        <p:nvSpPr>
          <p:cNvPr id="7" name="Line 15">
            <a:extLst>
              <a:ext uri="{FF2B5EF4-FFF2-40B4-BE49-F238E27FC236}">
                <a16:creationId xmlns:a16="http://schemas.microsoft.com/office/drawing/2014/main" id="{9118532D-E017-B3E7-9D13-E5507B08B824}"/>
              </a:ext>
            </a:extLst>
          </p:cNvPr>
          <p:cNvSpPr>
            <a:spLocks noChangeShapeType="1"/>
          </p:cNvSpPr>
          <p:nvPr/>
        </p:nvSpPr>
        <p:spPr bwMode="auto">
          <a:xfrm>
            <a:off x="1752600" y="4611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9" name="Line 15">
            <a:extLst>
              <a:ext uri="{FF2B5EF4-FFF2-40B4-BE49-F238E27FC236}">
                <a16:creationId xmlns:a16="http://schemas.microsoft.com/office/drawing/2014/main" id="{3E1A4623-AF15-15F6-3E4F-3D635532B151}"/>
              </a:ext>
            </a:extLst>
          </p:cNvPr>
          <p:cNvSpPr>
            <a:spLocks noChangeShapeType="1"/>
          </p:cNvSpPr>
          <p:nvPr/>
        </p:nvSpPr>
        <p:spPr bwMode="auto">
          <a:xfrm>
            <a:off x="6026400" y="4611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Tree>
    <p:extLst>
      <p:ext uri="{BB962C8B-B14F-4D97-AF65-F5344CB8AC3E}">
        <p14:creationId xmlns:p14="http://schemas.microsoft.com/office/powerpoint/2010/main" val="161910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up)">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Example: s</a:t>
            </a:r>
            <a:r>
              <a:rPr lang="en-CN" dirty="0"/>
              <a:t>ix-instruction code sequence</a:t>
            </a:r>
          </a:p>
          <a:p>
            <a:r>
              <a:rPr lang="en-US" dirty="0"/>
              <a:t>A</a:t>
            </a:r>
            <a:r>
              <a:rPr lang="en-CN" dirty="0"/>
              <a:t>rchitectural registers x1, x2, and x3 are initially held by physical registers p1, p2, and p3, respectively</a:t>
            </a:r>
          </a:p>
          <a:p>
            <a:endParaRPr lang="en-CN" dirty="0"/>
          </a:p>
        </p:txBody>
      </p:sp>
      <p:pic>
        <p:nvPicPr>
          <p:cNvPr id="4" name="Picture 3">
            <a:extLst>
              <a:ext uri="{FF2B5EF4-FFF2-40B4-BE49-F238E27FC236}">
                <a16:creationId xmlns:a16="http://schemas.microsoft.com/office/drawing/2014/main" id="{9214A5EA-37EB-9A47-ACCE-B3825374EBBF}"/>
              </a:ext>
            </a:extLst>
          </p:cNvPr>
          <p:cNvPicPr>
            <a:picLocks noChangeAspect="1"/>
          </p:cNvPicPr>
          <p:nvPr/>
        </p:nvPicPr>
        <p:blipFill>
          <a:blip r:embed="rId3"/>
          <a:stretch>
            <a:fillRect/>
          </a:stretch>
        </p:blipFill>
        <p:spPr>
          <a:xfrm>
            <a:off x="0" y="3870486"/>
            <a:ext cx="9144000" cy="2454114"/>
          </a:xfrm>
          <a:prstGeom prst="rect">
            <a:avLst/>
          </a:prstGeom>
        </p:spPr>
      </p:pic>
      <p:pic>
        <p:nvPicPr>
          <p:cNvPr id="5" name="Picture 4">
            <a:extLst>
              <a:ext uri="{FF2B5EF4-FFF2-40B4-BE49-F238E27FC236}">
                <a16:creationId xmlns:a16="http://schemas.microsoft.com/office/drawing/2014/main" id="{D6682F7E-4313-E74A-8C8E-FD558334432D}"/>
              </a:ext>
            </a:extLst>
          </p:cNvPr>
          <p:cNvPicPr>
            <a:picLocks noChangeAspect="1"/>
          </p:cNvPicPr>
          <p:nvPr/>
        </p:nvPicPr>
        <p:blipFill>
          <a:blip r:embed="rId4"/>
          <a:stretch>
            <a:fillRect/>
          </a:stretch>
        </p:blipFill>
        <p:spPr>
          <a:xfrm>
            <a:off x="6609600" y="5082000"/>
            <a:ext cx="286364" cy="252000"/>
          </a:xfrm>
          <a:prstGeom prst="rect">
            <a:avLst/>
          </a:prstGeom>
        </p:spPr>
      </p:pic>
      <p:sp>
        <p:nvSpPr>
          <p:cNvPr id="6" name="Freeform 5">
            <a:extLst>
              <a:ext uri="{FF2B5EF4-FFF2-40B4-BE49-F238E27FC236}">
                <a16:creationId xmlns:a16="http://schemas.microsoft.com/office/drawing/2014/main" id="{78798C91-21BA-C4AC-86A9-DBF57C25F2C5}"/>
              </a:ext>
            </a:extLst>
          </p:cNvPr>
          <p:cNvSpPr/>
          <p:nvPr/>
        </p:nvSpPr>
        <p:spPr>
          <a:xfrm>
            <a:off x="1447800" y="4611790"/>
            <a:ext cx="109654" cy="3412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381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Line 15">
            <a:extLst>
              <a:ext uri="{FF2B5EF4-FFF2-40B4-BE49-F238E27FC236}">
                <a16:creationId xmlns:a16="http://schemas.microsoft.com/office/drawing/2014/main" id="{9118532D-E017-B3E7-9D13-E5507B08B824}"/>
              </a:ext>
            </a:extLst>
          </p:cNvPr>
          <p:cNvSpPr>
            <a:spLocks noChangeShapeType="1"/>
          </p:cNvSpPr>
          <p:nvPr/>
        </p:nvSpPr>
        <p:spPr bwMode="auto">
          <a:xfrm>
            <a:off x="1752600" y="4611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8" name="Freeform 7">
            <a:extLst>
              <a:ext uri="{FF2B5EF4-FFF2-40B4-BE49-F238E27FC236}">
                <a16:creationId xmlns:a16="http://schemas.microsoft.com/office/drawing/2014/main" id="{F2061495-8932-4211-BFDE-E5027A373BFF}"/>
              </a:ext>
            </a:extLst>
          </p:cNvPr>
          <p:cNvSpPr/>
          <p:nvPr/>
        </p:nvSpPr>
        <p:spPr>
          <a:xfrm>
            <a:off x="5605346" y="4611790"/>
            <a:ext cx="109654" cy="3412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381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Line 15">
            <a:extLst>
              <a:ext uri="{FF2B5EF4-FFF2-40B4-BE49-F238E27FC236}">
                <a16:creationId xmlns:a16="http://schemas.microsoft.com/office/drawing/2014/main" id="{3E1A4623-AF15-15F6-3E4F-3D635532B151}"/>
              </a:ext>
            </a:extLst>
          </p:cNvPr>
          <p:cNvSpPr>
            <a:spLocks noChangeShapeType="1"/>
          </p:cNvSpPr>
          <p:nvPr/>
        </p:nvSpPr>
        <p:spPr bwMode="auto">
          <a:xfrm>
            <a:off x="6026400" y="4611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Tree>
    <p:extLst>
      <p:ext uri="{BB962C8B-B14F-4D97-AF65-F5344CB8AC3E}">
        <p14:creationId xmlns:p14="http://schemas.microsoft.com/office/powerpoint/2010/main" val="2792568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up)">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a:extLst>
              <a:ext uri="{FF2B5EF4-FFF2-40B4-BE49-F238E27FC236}">
                <a16:creationId xmlns:a16="http://schemas.microsoft.com/office/drawing/2014/main" id="{ABD669DE-7D7A-DF4E-9D9D-EA11059CAE49}"/>
              </a:ext>
            </a:extLst>
          </p:cNvPr>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9600" b="1" i="0" u="none" strike="noStrike" kern="1200" cap="none" spc="0" normalizeH="0" baseline="0" noProof="0">
                <a:ln>
                  <a:noFill/>
                </a:ln>
                <a:solidFill>
                  <a:srgbClr val="92D050"/>
                </a:solidFill>
                <a:effectLst/>
                <a:uLnTx/>
                <a:uFillTx/>
                <a:latin typeface="Verdana" panose="020B0604030504040204" pitchFamily="34" charset="0"/>
                <a:ea typeface="宋体" panose="02010600030101010101" pitchFamily="2" charset="-122"/>
                <a:cs typeface="+mn-cs"/>
              </a:rPr>
              <a:t>THANK YOU</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0097" name="Picture 4">
            <a:extLst>
              <a:ext uri="{FF2B5EF4-FFF2-40B4-BE49-F238E27FC236}">
                <a16:creationId xmlns:a16="http://schemas.microsoft.com/office/drawing/2014/main" id="{BF2E3766-532A-3140-9A8E-9CFECEBB26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150" y="1447800"/>
            <a:ext cx="75057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0098" name="Rectangle 2">
            <a:extLst>
              <a:ext uri="{FF2B5EF4-FFF2-40B4-BE49-F238E27FC236}">
                <a16:creationId xmlns:a16="http://schemas.microsoft.com/office/drawing/2014/main" id="{DB87A94B-440E-404D-B666-45AB311C5932}"/>
              </a:ext>
            </a:extLst>
          </p:cNvPr>
          <p:cNvSpPr>
            <a:spLocks noGrp="1" noChangeArrowheads="1"/>
          </p:cNvSpPr>
          <p:nvPr>
            <p:ph type="title"/>
          </p:nvPr>
        </p:nvSpPr>
        <p:spPr/>
        <p:txBody>
          <a:bodyPr/>
          <a:lstStyle/>
          <a:p>
            <a:pPr eaLnBrk="1" hangingPunct="1"/>
            <a:r>
              <a:rPr lang="en-US" altLang="zh-CN"/>
              <a:t>Block Identification</a:t>
            </a:r>
          </a:p>
        </p:txBody>
      </p:sp>
      <p:sp>
        <p:nvSpPr>
          <p:cNvPr id="260099" name="Rectangle 3">
            <a:extLst>
              <a:ext uri="{FF2B5EF4-FFF2-40B4-BE49-F238E27FC236}">
                <a16:creationId xmlns:a16="http://schemas.microsoft.com/office/drawing/2014/main" id="{EFCCA5DE-DB04-234C-9C17-FBCE2C7AE4F6}"/>
              </a:ext>
            </a:extLst>
          </p:cNvPr>
          <p:cNvSpPr>
            <a:spLocks noGrp="1" noChangeArrowheads="1"/>
          </p:cNvSpPr>
          <p:nvPr>
            <p:ph type="body" idx="1"/>
          </p:nvPr>
        </p:nvSpPr>
        <p:spPr>
          <a:xfrm>
            <a:off x="457200" y="2362200"/>
            <a:ext cx="8686800" cy="4495800"/>
          </a:xfrm>
        </p:spPr>
        <p:txBody>
          <a:bodyPr/>
          <a:lstStyle/>
          <a:p>
            <a:pPr eaLnBrk="1" hangingPunct="1">
              <a:lnSpc>
                <a:spcPct val="90000"/>
              </a:lnSpc>
            </a:pPr>
            <a:r>
              <a:rPr lang="en-US" altLang="zh-CN" b="1" dirty="0"/>
              <a:t>Block address: tag + index</a:t>
            </a:r>
          </a:p>
          <a:p>
            <a:pPr eaLnBrk="1" hangingPunct="1">
              <a:lnSpc>
                <a:spcPct val="90000"/>
              </a:lnSpc>
              <a:buFontTx/>
              <a:buNone/>
            </a:pPr>
            <a:r>
              <a:rPr lang="en-US" altLang="zh-CN" dirty="0"/>
              <a:t>	Index: select the set</a:t>
            </a:r>
          </a:p>
          <a:p>
            <a:pPr eaLnBrk="1" hangingPunct="1">
              <a:lnSpc>
                <a:spcPct val="90000"/>
              </a:lnSpc>
              <a:buFontTx/>
              <a:buNone/>
            </a:pPr>
            <a:r>
              <a:rPr lang="en-US" altLang="zh-CN" dirty="0"/>
              <a:t>	Tag: = block address</a:t>
            </a:r>
          </a:p>
          <a:p>
            <a:pPr eaLnBrk="1" hangingPunct="1">
              <a:lnSpc>
                <a:spcPct val="90000"/>
              </a:lnSpc>
              <a:buFontTx/>
              <a:buNone/>
            </a:pPr>
            <a:r>
              <a:rPr lang="en-US" altLang="zh-CN" dirty="0"/>
              <a:t>		check all blocks in the set in parallel</a:t>
            </a:r>
            <a:endParaRPr lang="en-US" altLang="zh-CN" b="1" dirty="0"/>
          </a:p>
          <a:p>
            <a:pPr eaLnBrk="1" hangingPunct="1">
              <a:lnSpc>
                <a:spcPct val="90000"/>
              </a:lnSpc>
            </a:pPr>
            <a:r>
              <a:rPr lang="en-US" altLang="zh-CN" dirty="0"/>
              <a:t>Block offset: the address of the desired data/word within the block</a:t>
            </a:r>
          </a:p>
          <a:p>
            <a:pPr eaLnBrk="1" hangingPunct="1">
              <a:lnSpc>
                <a:spcPct val="90000"/>
              </a:lnSpc>
            </a:pPr>
            <a:endParaRPr lang="en-US" altLang="zh-CN" sz="2000" dirty="0"/>
          </a:p>
          <a:p>
            <a:pPr eaLnBrk="1" hangingPunct="1">
              <a:lnSpc>
                <a:spcPct val="90000"/>
              </a:lnSpc>
            </a:pPr>
            <a:r>
              <a:rPr lang="en-US" altLang="zh-CN" dirty="0"/>
              <a:t>Fully associative caches have no index field</a:t>
            </a:r>
          </a:p>
        </p:txBody>
      </p:sp>
      <p:sp>
        <p:nvSpPr>
          <p:cNvPr id="11" name="任意多边形 10">
            <a:extLst>
              <a:ext uri="{FF2B5EF4-FFF2-40B4-BE49-F238E27FC236}">
                <a16:creationId xmlns:a16="http://schemas.microsoft.com/office/drawing/2014/main" id="{AAD1C633-E5EB-814D-8DA2-DB73682388B2}"/>
              </a:ext>
            </a:extLst>
          </p:cNvPr>
          <p:cNvSpPr/>
          <p:nvPr/>
        </p:nvSpPr>
        <p:spPr>
          <a:xfrm>
            <a:off x="2819400" y="762000"/>
            <a:ext cx="5157788" cy="1487488"/>
          </a:xfrm>
          <a:custGeom>
            <a:avLst/>
            <a:gdLst>
              <a:gd name="connsiteX0" fmla="*/ 3128596 w 5294435"/>
              <a:gd name="connsiteY0" fmla="*/ 720968 h 763465"/>
              <a:gd name="connsiteX1" fmla="*/ 235927 w 5294435"/>
              <a:gd name="connsiteY1" fmla="*/ 650630 h 763465"/>
              <a:gd name="connsiteX2" fmla="*/ 4544158 w 5294435"/>
              <a:gd name="connsiteY2" fmla="*/ 43961 h 763465"/>
              <a:gd name="connsiteX3" fmla="*/ 4737589 w 5294435"/>
              <a:gd name="connsiteY3" fmla="*/ 386861 h 763465"/>
            </a:gdLst>
            <a:ahLst/>
            <a:cxnLst>
              <a:cxn ang="0">
                <a:pos x="connsiteX0" y="connsiteY0"/>
              </a:cxn>
              <a:cxn ang="0">
                <a:pos x="connsiteX1" y="connsiteY1"/>
              </a:cxn>
              <a:cxn ang="0">
                <a:pos x="connsiteX2" y="connsiteY2"/>
              </a:cxn>
              <a:cxn ang="0">
                <a:pos x="connsiteX3" y="connsiteY3"/>
              </a:cxn>
            </a:cxnLst>
            <a:rect l="l" t="t" r="r" b="b"/>
            <a:pathLst>
              <a:path w="5294435" h="763465">
                <a:moveTo>
                  <a:pt x="3128596" y="720968"/>
                </a:moveTo>
                <a:cubicBezTo>
                  <a:pt x="1564298" y="742216"/>
                  <a:pt x="0" y="763465"/>
                  <a:pt x="235927" y="650630"/>
                </a:cubicBezTo>
                <a:cubicBezTo>
                  <a:pt x="471854" y="537796"/>
                  <a:pt x="3793881" y="87923"/>
                  <a:pt x="4544158" y="43961"/>
                </a:cubicBezTo>
                <a:cubicBezTo>
                  <a:pt x="5294435" y="0"/>
                  <a:pt x="4700954" y="328246"/>
                  <a:pt x="4737589" y="386861"/>
                </a:cubicBezTo>
              </a:path>
            </a:pathLst>
          </a:cu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Verdana"/>
              <a:ea typeface="宋体"/>
              <a:cs typeface="+mn-cs"/>
            </a:endParaRPr>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Example: s</a:t>
            </a:r>
            <a:r>
              <a:rPr lang="en-CN" dirty="0"/>
              <a:t>ix-instruction code sequence</a:t>
            </a:r>
          </a:p>
          <a:p>
            <a:r>
              <a:rPr lang="en-US" dirty="0"/>
              <a:t>A</a:t>
            </a:r>
            <a:r>
              <a:rPr lang="en-CN" dirty="0"/>
              <a:t>rchitectural registers x1, x2, and x3 are initially held by physical registers p1, p2, and p3, respectively</a:t>
            </a:r>
          </a:p>
          <a:p>
            <a:endParaRPr lang="en-CN" dirty="0"/>
          </a:p>
        </p:txBody>
      </p:sp>
      <p:pic>
        <p:nvPicPr>
          <p:cNvPr id="4" name="Picture 3">
            <a:extLst>
              <a:ext uri="{FF2B5EF4-FFF2-40B4-BE49-F238E27FC236}">
                <a16:creationId xmlns:a16="http://schemas.microsoft.com/office/drawing/2014/main" id="{9214A5EA-37EB-9A47-ACCE-B3825374EBBF}"/>
              </a:ext>
            </a:extLst>
          </p:cNvPr>
          <p:cNvPicPr>
            <a:picLocks noChangeAspect="1"/>
          </p:cNvPicPr>
          <p:nvPr/>
        </p:nvPicPr>
        <p:blipFill>
          <a:blip r:embed="rId3"/>
          <a:stretch>
            <a:fillRect/>
          </a:stretch>
        </p:blipFill>
        <p:spPr>
          <a:xfrm>
            <a:off x="0" y="3870486"/>
            <a:ext cx="9144000" cy="2454114"/>
          </a:xfrm>
          <a:prstGeom prst="rect">
            <a:avLst/>
          </a:prstGeom>
        </p:spPr>
      </p:pic>
      <p:pic>
        <p:nvPicPr>
          <p:cNvPr id="5" name="Picture 4">
            <a:extLst>
              <a:ext uri="{FF2B5EF4-FFF2-40B4-BE49-F238E27FC236}">
                <a16:creationId xmlns:a16="http://schemas.microsoft.com/office/drawing/2014/main" id="{D6682F7E-4313-E74A-8C8E-FD558334432D}"/>
              </a:ext>
            </a:extLst>
          </p:cNvPr>
          <p:cNvPicPr>
            <a:picLocks noChangeAspect="1"/>
          </p:cNvPicPr>
          <p:nvPr/>
        </p:nvPicPr>
        <p:blipFill>
          <a:blip r:embed="rId4"/>
          <a:stretch>
            <a:fillRect/>
          </a:stretch>
        </p:blipFill>
        <p:spPr>
          <a:xfrm>
            <a:off x="6609600" y="5082000"/>
            <a:ext cx="286364" cy="252000"/>
          </a:xfrm>
          <a:prstGeom prst="rect">
            <a:avLst/>
          </a:prstGeom>
        </p:spPr>
      </p:pic>
      <p:sp>
        <p:nvSpPr>
          <p:cNvPr id="6" name="Freeform 5">
            <a:extLst>
              <a:ext uri="{FF2B5EF4-FFF2-40B4-BE49-F238E27FC236}">
                <a16:creationId xmlns:a16="http://schemas.microsoft.com/office/drawing/2014/main" id="{78798C91-21BA-C4AC-86A9-DBF57C25F2C5}"/>
              </a:ext>
            </a:extLst>
          </p:cNvPr>
          <p:cNvSpPr/>
          <p:nvPr/>
        </p:nvSpPr>
        <p:spPr>
          <a:xfrm>
            <a:off x="1447800" y="4611790"/>
            <a:ext cx="109654" cy="3412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381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Line 15">
            <a:extLst>
              <a:ext uri="{FF2B5EF4-FFF2-40B4-BE49-F238E27FC236}">
                <a16:creationId xmlns:a16="http://schemas.microsoft.com/office/drawing/2014/main" id="{9118532D-E017-B3E7-9D13-E5507B08B824}"/>
              </a:ext>
            </a:extLst>
          </p:cNvPr>
          <p:cNvSpPr>
            <a:spLocks noChangeShapeType="1"/>
          </p:cNvSpPr>
          <p:nvPr/>
        </p:nvSpPr>
        <p:spPr bwMode="auto">
          <a:xfrm>
            <a:off x="1752600" y="4611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8" name="Freeform 7">
            <a:extLst>
              <a:ext uri="{FF2B5EF4-FFF2-40B4-BE49-F238E27FC236}">
                <a16:creationId xmlns:a16="http://schemas.microsoft.com/office/drawing/2014/main" id="{F2061495-8932-4211-BFDE-E5027A373BFF}"/>
              </a:ext>
            </a:extLst>
          </p:cNvPr>
          <p:cNvSpPr/>
          <p:nvPr/>
        </p:nvSpPr>
        <p:spPr>
          <a:xfrm>
            <a:off x="5605346" y="4611790"/>
            <a:ext cx="109654" cy="3412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381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Line 15">
            <a:extLst>
              <a:ext uri="{FF2B5EF4-FFF2-40B4-BE49-F238E27FC236}">
                <a16:creationId xmlns:a16="http://schemas.microsoft.com/office/drawing/2014/main" id="{3E1A4623-AF15-15F6-3E4F-3D635532B151}"/>
              </a:ext>
            </a:extLst>
          </p:cNvPr>
          <p:cNvSpPr>
            <a:spLocks noChangeShapeType="1"/>
          </p:cNvSpPr>
          <p:nvPr/>
        </p:nvSpPr>
        <p:spPr bwMode="auto">
          <a:xfrm>
            <a:off x="6026400" y="4611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10" name="Line 15">
            <a:extLst>
              <a:ext uri="{FF2B5EF4-FFF2-40B4-BE49-F238E27FC236}">
                <a16:creationId xmlns:a16="http://schemas.microsoft.com/office/drawing/2014/main" id="{6AAEFCA2-F0FB-7752-FE5F-695E541A5D2A}"/>
              </a:ext>
            </a:extLst>
          </p:cNvPr>
          <p:cNvSpPr>
            <a:spLocks noChangeShapeType="1"/>
          </p:cNvSpPr>
          <p:nvPr/>
        </p:nvSpPr>
        <p:spPr bwMode="auto">
          <a:xfrm>
            <a:off x="6032496" y="4992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11" name="Line 15">
            <a:extLst>
              <a:ext uri="{FF2B5EF4-FFF2-40B4-BE49-F238E27FC236}">
                <a16:creationId xmlns:a16="http://schemas.microsoft.com/office/drawing/2014/main" id="{9BC9BA90-3582-3292-0618-3318EB0C538E}"/>
              </a:ext>
            </a:extLst>
          </p:cNvPr>
          <p:cNvSpPr>
            <a:spLocks noChangeShapeType="1"/>
          </p:cNvSpPr>
          <p:nvPr/>
        </p:nvSpPr>
        <p:spPr bwMode="auto">
          <a:xfrm>
            <a:off x="1752600" y="4992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Tree>
    <p:extLst>
      <p:ext uri="{BB962C8B-B14F-4D97-AF65-F5344CB8AC3E}">
        <p14:creationId xmlns:p14="http://schemas.microsoft.com/office/powerpoint/2010/main" val="467106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up)">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Example: s</a:t>
            </a:r>
            <a:r>
              <a:rPr lang="en-CN" dirty="0"/>
              <a:t>ix-instruction code sequence</a:t>
            </a:r>
          </a:p>
          <a:p>
            <a:r>
              <a:rPr lang="en-US" dirty="0"/>
              <a:t>A</a:t>
            </a:r>
            <a:r>
              <a:rPr lang="en-CN" dirty="0"/>
              <a:t>rchitectural registers x1, x2, and x3 are initially held by physical registers p1, p2, and p3, respectively</a:t>
            </a:r>
          </a:p>
          <a:p>
            <a:endParaRPr lang="en-CN" dirty="0"/>
          </a:p>
        </p:txBody>
      </p:sp>
      <p:pic>
        <p:nvPicPr>
          <p:cNvPr id="4" name="Picture 3">
            <a:extLst>
              <a:ext uri="{FF2B5EF4-FFF2-40B4-BE49-F238E27FC236}">
                <a16:creationId xmlns:a16="http://schemas.microsoft.com/office/drawing/2014/main" id="{9214A5EA-37EB-9A47-ACCE-B3825374EBBF}"/>
              </a:ext>
            </a:extLst>
          </p:cNvPr>
          <p:cNvPicPr>
            <a:picLocks noChangeAspect="1"/>
          </p:cNvPicPr>
          <p:nvPr/>
        </p:nvPicPr>
        <p:blipFill>
          <a:blip r:embed="rId3"/>
          <a:stretch>
            <a:fillRect/>
          </a:stretch>
        </p:blipFill>
        <p:spPr>
          <a:xfrm>
            <a:off x="0" y="3870486"/>
            <a:ext cx="9144000" cy="2454114"/>
          </a:xfrm>
          <a:prstGeom prst="rect">
            <a:avLst/>
          </a:prstGeom>
        </p:spPr>
      </p:pic>
      <p:pic>
        <p:nvPicPr>
          <p:cNvPr id="5" name="Picture 4">
            <a:extLst>
              <a:ext uri="{FF2B5EF4-FFF2-40B4-BE49-F238E27FC236}">
                <a16:creationId xmlns:a16="http://schemas.microsoft.com/office/drawing/2014/main" id="{D6682F7E-4313-E74A-8C8E-FD558334432D}"/>
              </a:ext>
            </a:extLst>
          </p:cNvPr>
          <p:cNvPicPr>
            <a:picLocks noChangeAspect="1"/>
          </p:cNvPicPr>
          <p:nvPr/>
        </p:nvPicPr>
        <p:blipFill>
          <a:blip r:embed="rId4"/>
          <a:stretch>
            <a:fillRect/>
          </a:stretch>
        </p:blipFill>
        <p:spPr>
          <a:xfrm>
            <a:off x="6609600" y="5082000"/>
            <a:ext cx="286364" cy="252000"/>
          </a:xfrm>
          <a:prstGeom prst="rect">
            <a:avLst/>
          </a:prstGeom>
        </p:spPr>
      </p:pic>
      <p:sp>
        <p:nvSpPr>
          <p:cNvPr id="6" name="Freeform 5">
            <a:extLst>
              <a:ext uri="{FF2B5EF4-FFF2-40B4-BE49-F238E27FC236}">
                <a16:creationId xmlns:a16="http://schemas.microsoft.com/office/drawing/2014/main" id="{78798C91-21BA-C4AC-86A9-DBF57C25F2C5}"/>
              </a:ext>
            </a:extLst>
          </p:cNvPr>
          <p:cNvSpPr/>
          <p:nvPr/>
        </p:nvSpPr>
        <p:spPr>
          <a:xfrm>
            <a:off x="1447800" y="4611790"/>
            <a:ext cx="109654" cy="3412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381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Line 15">
            <a:extLst>
              <a:ext uri="{FF2B5EF4-FFF2-40B4-BE49-F238E27FC236}">
                <a16:creationId xmlns:a16="http://schemas.microsoft.com/office/drawing/2014/main" id="{9118532D-E017-B3E7-9D13-E5507B08B824}"/>
              </a:ext>
            </a:extLst>
          </p:cNvPr>
          <p:cNvSpPr>
            <a:spLocks noChangeShapeType="1"/>
          </p:cNvSpPr>
          <p:nvPr/>
        </p:nvSpPr>
        <p:spPr bwMode="auto">
          <a:xfrm>
            <a:off x="1752600" y="4611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8" name="Freeform 7">
            <a:extLst>
              <a:ext uri="{FF2B5EF4-FFF2-40B4-BE49-F238E27FC236}">
                <a16:creationId xmlns:a16="http://schemas.microsoft.com/office/drawing/2014/main" id="{F2061495-8932-4211-BFDE-E5027A373BFF}"/>
              </a:ext>
            </a:extLst>
          </p:cNvPr>
          <p:cNvSpPr/>
          <p:nvPr/>
        </p:nvSpPr>
        <p:spPr>
          <a:xfrm>
            <a:off x="5605346" y="4611790"/>
            <a:ext cx="109654" cy="341210"/>
          </a:xfrm>
          <a:custGeom>
            <a:avLst/>
            <a:gdLst>
              <a:gd name="connsiteX0" fmla="*/ 446150 w 479604"/>
              <a:gd name="connsiteY0" fmla="*/ 0 h 1460810"/>
              <a:gd name="connsiteX1" fmla="*/ 101 w 479604"/>
              <a:gd name="connsiteY1" fmla="*/ 758283 h 1460810"/>
              <a:gd name="connsiteX2" fmla="*/ 479604 w 479604"/>
              <a:gd name="connsiteY2" fmla="*/ 1460810 h 1460810"/>
            </a:gdLst>
            <a:ahLst/>
            <a:cxnLst>
              <a:cxn ang="0">
                <a:pos x="connsiteX0" y="connsiteY0"/>
              </a:cxn>
              <a:cxn ang="0">
                <a:pos x="connsiteX1" y="connsiteY1"/>
              </a:cxn>
              <a:cxn ang="0">
                <a:pos x="connsiteX2" y="connsiteY2"/>
              </a:cxn>
            </a:cxnLst>
            <a:rect l="l" t="t" r="r" b="b"/>
            <a:pathLst>
              <a:path w="479604" h="1460810">
                <a:moveTo>
                  <a:pt x="446150" y="0"/>
                </a:moveTo>
                <a:cubicBezTo>
                  <a:pt x="220337" y="257407"/>
                  <a:pt x="-5475" y="514815"/>
                  <a:pt x="101" y="758283"/>
                </a:cubicBezTo>
                <a:cubicBezTo>
                  <a:pt x="5677" y="1001751"/>
                  <a:pt x="242640" y="1231280"/>
                  <a:pt x="479604" y="1460810"/>
                </a:cubicBezTo>
              </a:path>
            </a:pathLst>
          </a:custGeom>
          <a:noFill/>
          <a:ln w="3810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Line 15">
            <a:extLst>
              <a:ext uri="{FF2B5EF4-FFF2-40B4-BE49-F238E27FC236}">
                <a16:creationId xmlns:a16="http://schemas.microsoft.com/office/drawing/2014/main" id="{3E1A4623-AF15-15F6-3E4F-3D635532B151}"/>
              </a:ext>
            </a:extLst>
          </p:cNvPr>
          <p:cNvSpPr>
            <a:spLocks noChangeShapeType="1"/>
          </p:cNvSpPr>
          <p:nvPr/>
        </p:nvSpPr>
        <p:spPr bwMode="auto">
          <a:xfrm>
            <a:off x="6026400" y="4611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10" name="Line 15">
            <a:extLst>
              <a:ext uri="{FF2B5EF4-FFF2-40B4-BE49-F238E27FC236}">
                <a16:creationId xmlns:a16="http://schemas.microsoft.com/office/drawing/2014/main" id="{6AAEFCA2-F0FB-7752-FE5F-695E541A5D2A}"/>
              </a:ext>
            </a:extLst>
          </p:cNvPr>
          <p:cNvSpPr>
            <a:spLocks noChangeShapeType="1"/>
          </p:cNvSpPr>
          <p:nvPr/>
        </p:nvSpPr>
        <p:spPr bwMode="auto">
          <a:xfrm>
            <a:off x="6032496" y="4992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11" name="Line 15">
            <a:extLst>
              <a:ext uri="{FF2B5EF4-FFF2-40B4-BE49-F238E27FC236}">
                <a16:creationId xmlns:a16="http://schemas.microsoft.com/office/drawing/2014/main" id="{9BC9BA90-3582-3292-0618-3318EB0C538E}"/>
              </a:ext>
            </a:extLst>
          </p:cNvPr>
          <p:cNvSpPr>
            <a:spLocks noChangeShapeType="1"/>
          </p:cNvSpPr>
          <p:nvPr/>
        </p:nvSpPr>
        <p:spPr bwMode="auto">
          <a:xfrm>
            <a:off x="1752600" y="4992790"/>
            <a:ext cx="109654" cy="341210"/>
          </a:xfrm>
          <a:prstGeom prst="line">
            <a:avLst/>
          </a:prstGeom>
          <a:noFill/>
          <a:ln w="3810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13" name="Freeform 12">
            <a:extLst>
              <a:ext uri="{FF2B5EF4-FFF2-40B4-BE49-F238E27FC236}">
                <a16:creationId xmlns:a16="http://schemas.microsoft.com/office/drawing/2014/main" id="{74A30192-6B01-E798-FEA0-55BB301C2486}"/>
              </a:ext>
            </a:extLst>
          </p:cNvPr>
          <p:cNvSpPr/>
          <p:nvPr/>
        </p:nvSpPr>
        <p:spPr>
          <a:xfrm>
            <a:off x="1689364" y="4925568"/>
            <a:ext cx="977636" cy="449010"/>
          </a:xfrm>
          <a:custGeom>
            <a:avLst/>
            <a:gdLst>
              <a:gd name="connsiteX0" fmla="*/ 743712 w 977636"/>
              <a:gd name="connsiteY0" fmla="*/ 0 h 449010"/>
              <a:gd name="connsiteX1" fmla="*/ 975360 w 977636"/>
              <a:gd name="connsiteY1" fmla="*/ 195072 h 449010"/>
              <a:gd name="connsiteX2" fmla="*/ 804672 w 977636"/>
              <a:gd name="connsiteY2" fmla="*/ 426720 h 449010"/>
              <a:gd name="connsiteX3" fmla="*/ 0 w 977636"/>
              <a:gd name="connsiteY3" fmla="*/ 426720 h 449010"/>
            </a:gdLst>
            <a:ahLst/>
            <a:cxnLst>
              <a:cxn ang="0">
                <a:pos x="connsiteX0" y="connsiteY0"/>
              </a:cxn>
              <a:cxn ang="0">
                <a:pos x="connsiteX1" y="connsiteY1"/>
              </a:cxn>
              <a:cxn ang="0">
                <a:pos x="connsiteX2" y="connsiteY2"/>
              </a:cxn>
              <a:cxn ang="0">
                <a:pos x="connsiteX3" y="connsiteY3"/>
              </a:cxn>
            </a:cxnLst>
            <a:rect l="l" t="t" r="r" b="b"/>
            <a:pathLst>
              <a:path w="977636" h="449010">
                <a:moveTo>
                  <a:pt x="743712" y="0"/>
                </a:moveTo>
                <a:cubicBezTo>
                  <a:pt x="854456" y="61976"/>
                  <a:pt x="965200" y="123952"/>
                  <a:pt x="975360" y="195072"/>
                </a:cubicBezTo>
                <a:cubicBezTo>
                  <a:pt x="985520" y="266192"/>
                  <a:pt x="967232" y="388112"/>
                  <a:pt x="804672" y="426720"/>
                </a:cubicBezTo>
                <a:cubicBezTo>
                  <a:pt x="642112" y="465328"/>
                  <a:pt x="321056" y="446024"/>
                  <a:pt x="0" y="426720"/>
                </a:cubicBezTo>
              </a:path>
            </a:pathLst>
          </a:custGeom>
          <a:noFill/>
          <a:ln w="381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2" name="Freeform 11">
            <a:extLst>
              <a:ext uri="{FF2B5EF4-FFF2-40B4-BE49-F238E27FC236}">
                <a16:creationId xmlns:a16="http://schemas.microsoft.com/office/drawing/2014/main" id="{CF8CF8D3-F9D2-018B-DE65-3A75913540F3}"/>
              </a:ext>
            </a:extLst>
          </p:cNvPr>
          <p:cNvSpPr/>
          <p:nvPr/>
        </p:nvSpPr>
        <p:spPr>
          <a:xfrm>
            <a:off x="6096000" y="4953000"/>
            <a:ext cx="977636" cy="449010"/>
          </a:xfrm>
          <a:custGeom>
            <a:avLst/>
            <a:gdLst>
              <a:gd name="connsiteX0" fmla="*/ 743712 w 977636"/>
              <a:gd name="connsiteY0" fmla="*/ 0 h 449010"/>
              <a:gd name="connsiteX1" fmla="*/ 975360 w 977636"/>
              <a:gd name="connsiteY1" fmla="*/ 195072 h 449010"/>
              <a:gd name="connsiteX2" fmla="*/ 804672 w 977636"/>
              <a:gd name="connsiteY2" fmla="*/ 426720 h 449010"/>
              <a:gd name="connsiteX3" fmla="*/ 0 w 977636"/>
              <a:gd name="connsiteY3" fmla="*/ 426720 h 449010"/>
            </a:gdLst>
            <a:ahLst/>
            <a:cxnLst>
              <a:cxn ang="0">
                <a:pos x="connsiteX0" y="connsiteY0"/>
              </a:cxn>
              <a:cxn ang="0">
                <a:pos x="connsiteX1" y="connsiteY1"/>
              </a:cxn>
              <a:cxn ang="0">
                <a:pos x="connsiteX2" y="connsiteY2"/>
              </a:cxn>
              <a:cxn ang="0">
                <a:pos x="connsiteX3" y="connsiteY3"/>
              </a:cxn>
            </a:cxnLst>
            <a:rect l="l" t="t" r="r" b="b"/>
            <a:pathLst>
              <a:path w="977636" h="449010">
                <a:moveTo>
                  <a:pt x="743712" y="0"/>
                </a:moveTo>
                <a:cubicBezTo>
                  <a:pt x="854456" y="61976"/>
                  <a:pt x="965200" y="123952"/>
                  <a:pt x="975360" y="195072"/>
                </a:cubicBezTo>
                <a:cubicBezTo>
                  <a:pt x="985520" y="266192"/>
                  <a:pt x="967232" y="388112"/>
                  <a:pt x="804672" y="426720"/>
                </a:cubicBezTo>
                <a:cubicBezTo>
                  <a:pt x="642112" y="465328"/>
                  <a:pt x="321056" y="446024"/>
                  <a:pt x="0" y="426720"/>
                </a:cubicBezTo>
              </a:path>
            </a:pathLst>
          </a:custGeom>
          <a:noFill/>
          <a:ln w="381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543268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up)">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2" grpId="0" animBg="1"/>
    </p:bld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add</a:t>
            </a:r>
          </a:p>
          <a:p>
            <a:pPr marL="0" indent="0">
              <a:buNone/>
            </a:pPr>
            <a:r>
              <a:rPr lang="en-US" kern="0" dirty="0"/>
              <a:t>sub</a:t>
            </a:r>
            <a:endParaRPr lang="en-CN" kern="0" dirty="0"/>
          </a:p>
          <a:p>
            <a:pPr marL="0" indent="0">
              <a:buNone/>
            </a:pPr>
            <a:r>
              <a:rPr lang="en-US" kern="0" dirty="0"/>
              <a:t>x</a:t>
            </a:r>
            <a:r>
              <a:rPr lang="en-CN" kern="0" dirty="0"/>
              <a:t>or</a:t>
            </a:r>
          </a:p>
          <a:p>
            <a:pPr marL="0" indent="0">
              <a:buNone/>
            </a:pPr>
            <a:r>
              <a:rPr lang="en-US" kern="0" dirty="0"/>
              <a:t>m</a:t>
            </a:r>
            <a:r>
              <a:rPr lang="en-CN" kern="0" dirty="0"/>
              <a:t>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x1, x2, x3</a:t>
            </a:r>
          </a:p>
          <a:p>
            <a:pPr marL="0" indent="0">
              <a:buNone/>
            </a:pPr>
            <a:r>
              <a:rPr lang="en-US" kern="0" dirty="0"/>
              <a:t>x4, x1, x5</a:t>
            </a:r>
            <a:endParaRPr lang="en-CN" kern="0" dirty="0"/>
          </a:p>
          <a:p>
            <a:pPr marL="0" indent="0">
              <a:buNone/>
            </a:pPr>
            <a:r>
              <a:rPr lang="en-US" kern="0" dirty="0"/>
              <a:t>x</a:t>
            </a:r>
            <a:r>
              <a:rPr lang="en-CN" kern="0" dirty="0"/>
              <a:t>6, x7, x8</a:t>
            </a:r>
          </a:p>
          <a:p>
            <a:pPr marL="0" indent="0">
              <a:buNone/>
            </a:pPr>
            <a:r>
              <a:rPr lang="en-US" kern="0" dirty="0"/>
              <a:t>x5, x8, x9</a:t>
            </a:r>
            <a:endParaRPr lang="en-CN" kern="0" dirty="0"/>
          </a:p>
          <a:p>
            <a:pPr marL="0" indent="0">
              <a:buNone/>
            </a:pPr>
            <a:r>
              <a:rPr lang="en-US" kern="0" dirty="0"/>
              <a:t>x</a:t>
            </a:r>
            <a:r>
              <a:rPr lang="en-CN" kern="0" dirty="0"/>
              <a:t>4, x8, x9</a:t>
            </a:r>
          </a:p>
        </p:txBody>
      </p:sp>
    </p:spTree>
    <p:extLst>
      <p:ext uri="{BB962C8B-B14F-4D97-AF65-F5344CB8AC3E}">
        <p14:creationId xmlns:p14="http://schemas.microsoft.com/office/powerpoint/2010/main" val="1096484880"/>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add</a:t>
            </a:r>
          </a:p>
          <a:p>
            <a:pPr marL="0" indent="0">
              <a:buNone/>
            </a:pPr>
            <a:r>
              <a:rPr lang="en-US" kern="0" dirty="0"/>
              <a:t>sub</a:t>
            </a:r>
            <a:endParaRPr lang="en-CN" kern="0" dirty="0"/>
          </a:p>
          <a:p>
            <a:pPr marL="0" indent="0">
              <a:buNone/>
            </a:pPr>
            <a:r>
              <a:rPr lang="en-US" kern="0" dirty="0"/>
              <a:t>x</a:t>
            </a:r>
            <a:r>
              <a:rPr lang="en-CN" kern="0" dirty="0"/>
              <a:t>or</a:t>
            </a:r>
          </a:p>
          <a:p>
            <a:pPr marL="0" indent="0">
              <a:buNone/>
            </a:pPr>
            <a:r>
              <a:rPr lang="en-US" kern="0" dirty="0"/>
              <a:t>m</a:t>
            </a:r>
            <a:r>
              <a:rPr lang="en-CN" kern="0" dirty="0"/>
              <a:t>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x1, x2, x3</a:t>
            </a:r>
          </a:p>
          <a:p>
            <a:pPr marL="0" indent="0">
              <a:buNone/>
            </a:pPr>
            <a:r>
              <a:rPr lang="en-US" kern="0" dirty="0"/>
              <a:t>x4, x1, x5</a:t>
            </a:r>
            <a:endParaRPr lang="en-CN" kern="0" dirty="0"/>
          </a:p>
          <a:p>
            <a:pPr marL="0" indent="0">
              <a:buNone/>
            </a:pPr>
            <a:r>
              <a:rPr lang="en-US" kern="0" dirty="0"/>
              <a:t>x</a:t>
            </a:r>
            <a:r>
              <a:rPr lang="en-CN" kern="0" dirty="0"/>
              <a:t>6, x7, x8</a:t>
            </a:r>
          </a:p>
          <a:p>
            <a:pPr marL="0" indent="0">
              <a:buNone/>
            </a:pPr>
            <a:r>
              <a:rPr lang="en-US" kern="0" dirty="0"/>
              <a:t>x5, x8, x9</a:t>
            </a:r>
            <a:endParaRPr lang="en-CN" kern="0" dirty="0"/>
          </a:p>
          <a:p>
            <a:pPr marL="0" indent="0">
              <a:buNone/>
            </a:pPr>
            <a:r>
              <a:rPr lang="en-US" kern="0" dirty="0"/>
              <a:t>x</a:t>
            </a:r>
            <a:r>
              <a:rPr lang="en-CN" kern="0" dirty="0"/>
              <a:t>4, x8, x9</a:t>
            </a:r>
          </a:p>
        </p:txBody>
      </p:sp>
      <p:sp>
        <p:nvSpPr>
          <p:cNvPr id="4" name="Content Placeholder 2">
            <a:extLst>
              <a:ext uri="{FF2B5EF4-FFF2-40B4-BE49-F238E27FC236}">
                <a16:creationId xmlns:a16="http://schemas.microsoft.com/office/drawing/2014/main" id="{89F240E7-C747-7E47-F153-4ECF9A42DAF3}"/>
              </a:ext>
            </a:extLst>
          </p:cNvPr>
          <p:cNvSpPr txBox="1">
            <a:spLocks/>
          </p:cNvSpPr>
          <p:nvPr/>
        </p:nvSpPr>
        <p:spPr bwMode="auto">
          <a:xfrm>
            <a:off x="5029202" y="2196000"/>
            <a:ext cx="22860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add</a:t>
            </a:r>
          </a:p>
          <a:p>
            <a:pPr marL="0" indent="0">
              <a:buNone/>
            </a:pPr>
            <a:r>
              <a:rPr lang="en-US" kern="0" dirty="0"/>
              <a:t>sub</a:t>
            </a:r>
            <a:endParaRPr lang="en-CN" kern="0" dirty="0"/>
          </a:p>
          <a:p>
            <a:pPr marL="0" indent="0">
              <a:buNone/>
            </a:pPr>
            <a:r>
              <a:rPr lang="en-US" kern="0" dirty="0"/>
              <a:t>x</a:t>
            </a:r>
            <a:r>
              <a:rPr lang="en-CN" kern="0" dirty="0"/>
              <a:t>or</a:t>
            </a:r>
          </a:p>
          <a:p>
            <a:pPr marL="0" indent="0">
              <a:buNone/>
            </a:pPr>
            <a:r>
              <a:rPr lang="en-US" kern="0" dirty="0"/>
              <a:t>m</a:t>
            </a:r>
            <a:r>
              <a:rPr lang="en-CN" kern="0" dirty="0"/>
              <a:t>ul</a:t>
            </a:r>
          </a:p>
          <a:p>
            <a:pPr marL="0" indent="0">
              <a:buNone/>
            </a:pPr>
            <a:r>
              <a:rPr lang="en-CN" kern="0" dirty="0"/>
              <a:t>add</a:t>
            </a:r>
          </a:p>
        </p:txBody>
      </p:sp>
      <p:sp>
        <p:nvSpPr>
          <p:cNvPr id="5" name="Content Placeholder 2">
            <a:extLst>
              <a:ext uri="{FF2B5EF4-FFF2-40B4-BE49-F238E27FC236}">
                <a16:creationId xmlns:a16="http://schemas.microsoft.com/office/drawing/2014/main" id="{DDC49ECA-6CD6-804C-8129-9876DB57E07F}"/>
              </a:ext>
            </a:extLst>
          </p:cNvPr>
          <p:cNvSpPr txBox="1">
            <a:spLocks/>
          </p:cNvSpPr>
          <p:nvPr/>
        </p:nvSpPr>
        <p:spPr bwMode="auto">
          <a:xfrm>
            <a:off x="6055202" y="2196000"/>
            <a:ext cx="35052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EE008B"/>
                </a:solidFill>
              </a:rPr>
              <a:t>p1</a:t>
            </a:r>
            <a:r>
              <a:rPr lang="en-US" kern="0" dirty="0"/>
              <a:t>, x2, x3</a:t>
            </a:r>
          </a:p>
          <a:p>
            <a:pPr marL="0" indent="0">
              <a:buNone/>
            </a:pPr>
            <a:r>
              <a:rPr lang="en-US" kern="0" dirty="0">
                <a:solidFill>
                  <a:srgbClr val="EE008B"/>
                </a:solidFill>
              </a:rPr>
              <a:t>p2</a:t>
            </a:r>
            <a:r>
              <a:rPr lang="en-US" kern="0" dirty="0"/>
              <a:t>, </a:t>
            </a:r>
            <a:r>
              <a:rPr lang="en-US" kern="0" dirty="0">
                <a:solidFill>
                  <a:srgbClr val="EE008B"/>
                </a:solidFill>
              </a:rPr>
              <a:t>p1</a:t>
            </a:r>
            <a:r>
              <a:rPr lang="en-US" kern="0" dirty="0"/>
              <a:t>, x5</a:t>
            </a:r>
            <a:endParaRPr lang="en-CN" kern="0" dirty="0"/>
          </a:p>
          <a:p>
            <a:pPr marL="0" indent="0">
              <a:buNone/>
            </a:pPr>
            <a:r>
              <a:rPr lang="en-US" kern="0" dirty="0">
                <a:solidFill>
                  <a:srgbClr val="EE008B"/>
                </a:solidFill>
              </a:rPr>
              <a:t>p3</a:t>
            </a:r>
            <a:r>
              <a:rPr lang="en-CN" kern="0" dirty="0"/>
              <a:t>, x7, x8</a:t>
            </a:r>
          </a:p>
          <a:p>
            <a:pPr marL="0" indent="0">
              <a:buNone/>
            </a:pPr>
            <a:r>
              <a:rPr lang="en-US" kern="0" dirty="0">
                <a:solidFill>
                  <a:srgbClr val="EE008B"/>
                </a:solidFill>
              </a:rPr>
              <a:t>p4</a:t>
            </a:r>
            <a:r>
              <a:rPr lang="en-US" kern="0" dirty="0"/>
              <a:t>, x8, x9</a:t>
            </a:r>
            <a:endParaRPr lang="en-CN" kern="0" dirty="0"/>
          </a:p>
          <a:p>
            <a:pPr marL="0" indent="0">
              <a:buNone/>
            </a:pPr>
            <a:r>
              <a:rPr lang="en-US" kern="0" dirty="0">
                <a:solidFill>
                  <a:srgbClr val="EE008B"/>
                </a:solidFill>
              </a:rPr>
              <a:t>p5</a:t>
            </a:r>
            <a:r>
              <a:rPr lang="en-CN" kern="0" dirty="0"/>
              <a:t>, x8, x9</a:t>
            </a:r>
          </a:p>
        </p:txBody>
      </p:sp>
    </p:spTree>
    <p:extLst>
      <p:ext uri="{BB962C8B-B14F-4D97-AF65-F5344CB8AC3E}">
        <p14:creationId xmlns:p14="http://schemas.microsoft.com/office/powerpoint/2010/main" val="1464844304"/>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add</a:t>
            </a:r>
          </a:p>
          <a:p>
            <a:pPr marL="0" indent="0">
              <a:buNone/>
            </a:pPr>
            <a:r>
              <a:rPr lang="en-US" kern="0" dirty="0"/>
              <a:t>sub</a:t>
            </a:r>
            <a:endParaRPr lang="en-CN" kern="0" dirty="0"/>
          </a:p>
          <a:p>
            <a:pPr marL="0" indent="0">
              <a:buNone/>
            </a:pPr>
            <a:r>
              <a:rPr lang="en-US" kern="0" dirty="0"/>
              <a:t>x</a:t>
            </a:r>
            <a:r>
              <a:rPr lang="en-CN" kern="0" dirty="0"/>
              <a:t>or</a:t>
            </a:r>
          </a:p>
          <a:p>
            <a:pPr marL="0" indent="0">
              <a:buNone/>
            </a:pPr>
            <a:r>
              <a:rPr lang="en-US" kern="0" dirty="0"/>
              <a:t>m</a:t>
            </a:r>
            <a:r>
              <a:rPr lang="en-CN" kern="0" dirty="0"/>
              <a:t>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x1, x2, x3</a:t>
            </a:r>
          </a:p>
          <a:p>
            <a:pPr marL="0" indent="0">
              <a:buNone/>
            </a:pPr>
            <a:r>
              <a:rPr lang="en-US" kern="0" dirty="0"/>
              <a:t>x4, x1, x5</a:t>
            </a:r>
            <a:endParaRPr lang="en-CN" kern="0" dirty="0"/>
          </a:p>
          <a:p>
            <a:pPr marL="0" indent="0">
              <a:buNone/>
            </a:pPr>
            <a:r>
              <a:rPr lang="en-US" kern="0" dirty="0"/>
              <a:t>x</a:t>
            </a:r>
            <a:r>
              <a:rPr lang="en-CN" kern="0" dirty="0"/>
              <a:t>6, x7, x8</a:t>
            </a:r>
          </a:p>
          <a:p>
            <a:pPr marL="0" indent="0">
              <a:buNone/>
            </a:pPr>
            <a:r>
              <a:rPr lang="en-US" kern="0" dirty="0"/>
              <a:t>x5, x8, x9</a:t>
            </a:r>
            <a:endParaRPr lang="en-CN" kern="0" dirty="0"/>
          </a:p>
          <a:p>
            <a:pPr marL="0" indent="0">
              <a:buNone/>
            </a:pPr>
            <a:r>
              <a:rPr lang="en-US" kern="0" dirty="0"/>
              <a:t>x</a:t>
            </a:r>
            <a:r>
              <a:rPr lang="en-CN" kern="0" dirty="0"/>
              <a:t>4, x8, x9</a:t>
            </a:r>
          </a:p>
        </p:txBody>
      </p:sp>
      <p:sp>
        <p:nvSpPr>
          <p:cNvPr id="4" name="Content Placeholder 2">
            <a:extLst>
              <a:ext uri="{FF2B5EF4-FFF2-40B4-BE49-F238E27FC236}">
                <a16:creationId xmlns:a16="http://schemas.microsoft.com/office/drawing/2014/main" id="{89F240E7-C747-7E47-F153-4ECF9A42DAF3}"/>
              </a:ext>
            </a:extLst>
          </p:cNvPr>
          <p:cNvSpPr txBox="1">
            <a:spLocks/>
          </p:cNvSpPr>
          <p:nvPr/>
        </p:nvSpPr>
        <p:spPr bwMode="auto">
          <a:xfrm>
            <a:off x="5029202" y="2196000"/>
            <a:ext cx="22860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add</a:t>
            </a:r>
          </a:p>
          <a:p>
            <a:pPr marL="0" indent="0">
              <a:buNone/>
            </a:pPr>
            <a:r>
              <a:rPr lang="en-US" kern="0" dirty="0"/>
              <a:t>sub</a:t>
            </a:r>
            <a:endParaRPr lang="en-CN" kern="0" dirty="0"/>
          </a:p>
          <a:p>
            <a:pPr marL="0" indent="0">
              <a:buNone/>
            </a:pPr>
            <a:r>
              <a:rPr lang="en-US" kern="0" dirty="0"/>
              <a:t>x</a:t>
            </a:r>
            <a:r>
              <a:rPr lang="en-CN" kern="0" dirty="0"/>
              <a:t>or</a:t>
            </a:r>
          </a:p>
          <a:p>
            <a:pPr marL="0" indent="0">
              <a:buNone/>
            </a:pPr>
            <a:r>
              <a:rPr lang="en-US" kern="0" dirty="0"/>
              <a:t>m</a:t>
            </a:r>
            <a:r>
              <a:rPr lang="en-CN" kern="0" dirty="0"/>
              <a:t>ul</a:t>
            </a:r>
          </a:p>
          <a:p>
            <a:pPr marL="0" indent="0">
              <a:buNone/>
            </a:pPr>
            <a:r>
              <a:rPr lang="en-CN" kern="0" dirty="0"/>
              <a:t>add</a:t>
            </a:r>
          </a:p>
        </p:txBody>
      </p:sp>
      <p:sp>
        <p:nvSpPr>
          <p:cNvPr id="5" name="Content Placeholder 2">
            <a:extLst>
              <a:ext uri="{FF2B5EF4-FFF2-40B4-BE49-F238E27FC236}">
                <a16:creationId xmlns:a16="http://schemas.microsoft.com/office/drawing/2014/main" id="{DDC49ECA-6CD6-804C-8129-9876DB57E07F}"/>
              </a:ext>
            </a:extLst>
          </p:cNvPr>
          <p:cNvSpPr txBox="1">
            <a:spLocks/>
          </p:cNvSpPr>
          <p:nvPr/>
        </p:nvSpPr>
        <p:spPr bwMode="auto">
          <a:xfrm>
            <a:off x="6055202" y="2196000"/>
            <a:ext cx="35052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EE008B"/>
                </a:solidFill>
              </a:rPr>
              <a:t>p1</a:t>
            </a:r>
            <a:r>
              <a:rPr lang="en-US" kern="0" dirty="0"/>
              <a:t>, </a:t>
            </a:r>
            <a:r>
              <a:rPr lang="en-US" kern="0" dirty="0">
                <a:solidFill>
                  <a:srgbClr val="92D050"/>
                </a:solidFill>
              </a:rPr>
              <a:t>x2</a:t>
            </a:r>
            <a:r>
              <a:rPr lang="en-US" kern="0" dirty="0"/>
              <a:t>, </a:t>
            </a:r>
            <a:r>
              <a:rPr lang="en-US" kern="0" dirty="0">
                <a:solidFill>
                  <a:srgbClr val="92D050"/>
                </a:solidFill>
              </a:rPr>
              <a:t>x3</a:t>
            </a:r>
          </a:p>
          <a:p>
            <a:pPr marL="0" indent="0">
              <a:buNone/>
            </a:pPr>
            <a:r>
              <a:rPr lang="en-US" kern="0" dirty="0">
                <a:solidFill>
                  <a:srgbClr val="EE008B"/>
                </a:solidFill>
              </a:rPr>
              <a:t>p2</a:t>
            </a:r>
            <a:r>
              <a:rPr lang="en-US" kern="0" dirty="0"/>
              <a:t>, </a:t>
            </a:r>
            <a:r>
              <a:rPr lang="en-US" kern="0" dirty="0">
                <a:solidFill>
                  <a:srgbClr val="EE008B"/>
                </a:solidFill>
              </a:rPr>
              <a:t>p1</a:t>
            </a:r>
            <a:r>
              <a:rPr lang="en-US" kern="0" dirty="0"/>
              <a:t>, </a:t>
            </a:r>
            <a:r>
              <a:rPr lang="en-US" kern="0" dirty="0">
                <a:solidFill>
                  <a:srgbClr val="92D050"/>
                </a:solidFill>
              </a:rPr>
              <a:t>x5</a:t>
            </a:r>
            <a:endParaRPr lang="en-CN" kern="0" dirty="0">
              <a:solidFill>
                <a:srgbClr val="92D050"/>
              </a:solidFill>
            </a:endParaRPr>
          </a:p>
          <a:p>
            <a:pPr marL="0" indent="0">
              <a:buNone/>
            </a:pPr>
            <a:r>
              <a:rPr lang="en-US" kern="0" dirty="0">
                <a:solidFill>
                  <a:srgbClr val="EE008B"/>
                </a:solidFill>
              </a:rPr>
              <a:t>p3</a:t>
            </a:r>
            <a:r>
              <a:rPr lang="en-CN" kern="0" dirty="0"/>
              <a:t>, </a:t>
            </a:r>
            <a:r>
              <a:rPr lang="en-CN" kern="0" dirty="0">
                <a:solidFill>
                  <a:srgbClr val="92D050"/>
                </a:solidFill>
              </a:rPr>
              <a:t>x7</a:t>
            </a:r>
            <a:r>
              <a:rPr lang="en-CN" kern="0" dirty="0"/>
              <a:t>, </a:t>
            </a:r>
            <a:r>
              <a:rPr lang="en-CN" kern="0" dirty="0">
                <a:solidFill>
                  <a:srgbClr val="92D050"/>
                </a:solidFill>
              </a:rPr>
              <a:t>x8</a:t>
            </a:r>
          </a:p>
          <a:p>
            <a:pPr marL="0" indent="0">
              <a:buNone/>
            </a:pPr>
            <a:r>
              <a:rPr lang="en-US" kern="0" dirty="0">
                <a:solidFill>
                  <a:srgbClr val="EE008B"/>
                </a:solidFill>
              </a:rPr>
              <a:t>p4</a:t>
            </a:r>
            <a:r>
              <a:rPr lang="en-US" kern="0" dirty="0"/>
              <a:t>, </a:t>
            </a:r>
            <a:r>
              <a:rPr lang="en-US" kern="0" dirty="0">
                <a:solidFill>
                  <a:srgbClr val="92D050"/>
                </a:solidFill>
              </a:rPr>
              <a:t>x8</a:t>
            </a:r>
            <a:r>
              <a:rPr lang="en-US" kern="0" dirty="0"/>
              <a:t>, </a:t>
            </a:r>
            <a:r>
              <a:rPr lang="en-US" kern="0" dirty="0">
                <a:solidFill>
                  <a:srgbClr val="92D050"/>
                </a:solidFill>
              </a:rPr>
              <a:t>x9</a:t>
            </a:r>
            <a:endParaRPr lang="en-CN" kern="0" dirty="0">
              <a:solidFill>
                <a:srgbClr val="92D050"/>
              </a:solidFill>
            </a:endParaRPr>
          </a:p>
          <a:p>
            <a:pPr marL="0" indent="0">
              <a:buNone/>
            </a:pPr>
            <a:r>
              <a:rPr lang="en-US" kern="0" dirty="0">
                <a:solidFill>
                  <a:srgbClr val="EE008B"/>
                </a:solidFill>
              </a:rPr>
              <a:t>p5</a:t>
            </a:r>
            <a:r>
              <a:rPr lang="en-CN" kern="0" dirty="0"/>
              <a:t>, </a:t>
            </a:r>
            <a:r>
              <a:rPr lang="en-CN" kern="0" dirty="0">
                <a:solidFill>
                  <a:srgbClr val="92D050"/>
                </a:solidFill>
              </a:rPr>
              <a:t>x8</a:t>
            </a:r>
            <a:r>
              <a:rPr lang="en-CN" kern="0" dirty="0"/>
              <a:t>, </a:t>
            </a:r>
            <a:r>
              <a:rPr lang="en-CN" kern="0" dirty="0">
                <a:solidFill>
                  <a:srgbClr val="92D050"/>
                </a:solidFill>
              </a:rPr>
              <a:t>x9</a:t>
            </a:r>
          </a:p>
        </p:txBody>
      </p:sp>
      <p:sp>
        <p:nvSpPr>
          <p:cNvPr id="7" name="Content Placeholder 2">
            <a:extLst>
              <a:ext uri="{FF2B5EF4-FFF2-40B4-BE49-F238E27FC236}">
                <a16:creationId xmlns:a16="http://schemas.microsoft.com/office/drawing/2014/main" id="{B9D510BA-0592-B32D-D48D-159C64450A68}"/>
              </a:ext>
            </a:extLst>
          </p:cNvPr>
          <p:cNvSpPr txBox="1">
            <a:spLocks/>
          </p:cNvSpPr>
          <p:nvPr/>
        </p:nvSpPr>
        <p:spPr bwMode="auto">
          <a:xfrm>
            <a:off x="3886198" y="5105400"/>
            <a:ext cx="5181602"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92D050"/>
                </a:solidFill>
              </a:rPr>
              <a:t>f</a:t>
            </a:r>
            <a:r>
              <a:rPr lang="en-CN" kern="0" dirty="0">
                <a:solidFill>
                  <a:srgbClr val="92D050"/>
                </a:solidFill>
              </a:rPr>
              <a:t>ollow default allocation</a:t>
            </a:r>
          </a:p>
        </p:txBody>
      </p:sp>
    </p:spTree>
    <p:extLst>
      <p:ext uri="{BB962C8B-B14F-4D97-AF65-F5344CB8AC3E}">
        <p14:creationId xmlns:p14="http://schemas.microsoft.com/office/powerpoint/2010/main" val="1437329278"/>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add</a:t>
            </a:r>
          </a:p>
          <a:p>
            <a:pPr marL="0" indent="0">
              <a:buNone/>
            </a:pPr>
            <a:r>
              <a:rPr lang="en-US" kern="0" dirty="0"/>
              <a:t>sub</a:t>
            </a:r>
            <a:endParaRPr lang="en-CN" kern="0" dirty="0"/>
          </a:p>
          <a:p>
            <a:pPr marL="0" indent="0">
              <a:buNone/>
            </a:pPr>
            <a:r>
              <a:rPr lang="en-US" kern="0" dirty="0"/>
              <a:t>x</a:t>
            </a:r>
            <a:r>
              <a:rPr lang="en-CN" kern="0" dirty="0"/>
              <a:t>or</a:t>
            </a:r>
          </a:p>
          <a:p>
            <a:pPr marL="0" indent="0">
              <a:buNone/>
            </a:pPr>
            <a:r>
              <a:rPr lang="en-US" kern="0" dirty="0"/>
              <a:t>m</a:t>
            </a:r>
            <a:r>
              <a:rPr lang="en-CN" kern="0" dirty="0"/>
              <a:t>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x1, x2, x3</a:t>
            </a:r>
          </a:p>
          <a:p>
            <a:pPr marL="0" indent="0">
              <a:buNone/>
            </a:pPr>
            <a:r>
              <a:rPr lang="en-US" kern="0" dirty="0"/>
              <a:t>x4, x1, x5</a:t>
            </a:r>
            <a:endParaRPr lang="en-CN" kern="0" dirty="0"/>
          </a:p>
          <a:p>
            <a:pPr marL="0" indent="0">
              <a:buNone/>
            </a:pPr>
            <a:r>
              <a:rPr lang="en-US" kern="0" dirty="0"/>
              <a:t>x</a:t>
            </a:r>
            <a:r>
              <a:rPr lang="en-CN" kern="0" dirty="0"/>
              <a:t>6, x7, x8</a:t>
            </a:r>
          </a:p>
          <a:p>
            <a:pPr marL="0" indent="0">
              <a:buNone/>
            </a:pPr>
            <a:r>
              <a:rPr lang="en-US" kern="0" dirty="0"/>
              <a:t>x5, x8, x9</a:t>
            </a:r>
            <a:endParaRPr lang="en-CN" kern="0" dirty="0"/>
          </a:p>
          <a:p>
            <a:pPr marL="0" indent="0">
              <a:buNone/>
            </a:pPr>
            <a:r>
              <a:rPr lang="en-US" kern="0" dirty="0"/>
              <a:t>x</a:t>
            </a:r>
            <a:r>
              <a:rPr lang="en-CN" kern="0" dirty="0"/>
              <a:t>4, x8, x9</a:t>
            </a:r>
          </a:p>
        </p:txBody>
      </p:sp>
      <p:sp>
        <p:nvSpPr>
          <p:cNvPr id="4" name="Content Placeholder 2">
            <a:extLst>
              <a:ext uri="{FF2B5EF4-FFF2-40B4-BE49-F238E27FC236}">
                <a16:creationId xmlns:a16="http://schemas.microsoft.com/office/drawing/2014/main" id="{89F240E7-C747-7E47-F153-4ECF9A42DAF3}"/>
              </a:ext>
            </a:extLst>
          </p:cNvPr>
          <p:cNvSpPr txBox="1">
            <a:spLocks/>
          </p:cNvSpPr>
          <p:nvPr/>
        </p:nvSpPr>
        <p:spPr bwMode="auto">
          <a:xfrm>
            <a:off x="5029202" y="2196000"/>
            <a:ext cx="22860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add</a:t>
            </a:r>
          </a:p>
          <a:p>
            <a:pPr marL="0" indent="0">
              <a:buNone/>
            </a:pPr>
            <a:r>
              <a:rPr lang="en-US" kern="0" dirty="0"/>
              <a:t>sub</a:t>
            </a:r>
            <a:endParaRPr lang="en-CN" kern="0" dirty="0"/>
          </a:p>
          <a:p>
            <a:pPr marL="0" indent="0">
              <a:buNone/>
            </a:pPr>
            <a:r>
              <a:rPr lang="en-US" kern="0" dirty="0"/>
              <a:t>x</a:t>
            </a:r>
            <a:r>
              <a:rPr lang="en-CN" kern="0" dirty="0"/>
              <a:t>or</a:t>
            </a:r>
          </a:p>
          <a:p>
            <a:pPr marL="0" indent="0">
              <a:buNone/>
            </a:pPr>
            <a:r>
              <a:rPr lang="en-US" kern="0" dirty="0"/>
              <a:t>m</a:t>
            </a:r>
            <a:r>
              <a:rPr lang="en-CN" kern="0" dirty="0"/>
              <a:t>ul</a:t>
            </a:r>
          </a:p>
          <a:p>
            <a:pPr marL="0" indent="0">
              <a:buNone/>
            </a:pPr>
            <a:r>
              <a:rPr lang="en-CN" kern="0" dirty="0"/>
              <a:t>add</a:t>
            </a:r>
          </a:p>
        </p:txBody>
      </p:sp>
      <p:sp>
        <p:nvSpPr>
          <p:cNvPr id="5" name="Content Placeholder 2">
            <a:extLst>
              <a:ext uri="{FF2B5EF4-FFF2-40B4-BE49-F238E27FC236}">
                <a16:creationId xmlns:a16="http://schemas.microsoft.com/office/drawing/2014/main" id="{DDC49ECA-6CD6-804C-8129-9876DB57E07F}"/>
              </a:ext>
            </a:extLst>
          </p:cNvPr>
          <p:cNvSpPr txBox="1">
            <a:spLocks/>
          </p:cNvSpPr>
          <p:nvPr/>
        </p:nvSpPr>
        <p:spPr bwMode="auto">
          <a:xfrm>
            <a:off x="6055202" y="2196000"/>
            <a:ext cx="3505200" cy="2804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EE008B"/>
                </a:solidFill>
              </a:rPr>
              <a:t>p1</a:t>
            </a:r>
            <a:r>
              <a:rPr lang="en-US" kern="0" dirty="0"/>
              <a:t>, </a:t>
            </a:r>
            <a:r>
              <a:rPr lang="en-US" kern="0" dirty="0">
                <a:solidFill>
                  <a:srgbClr val="92D050"/>
                </a:solidFill>
              </a:rPr>
              <a:t>p12</a:t>
            </a:r>
            <a:r>
              <a:rPr lang="en-US" kern="0" dirty="0"/>
              <a:t>, </a:t>
            </a:r>
            <a:r>
              <a:rPr lang="en-US" kern="0" dirty="0">
                <a:solidFill>
                  <a:srgbClr val="92D050"/>
                </a:solidFill>
              </a:rPr>
              <a:t>p13</a:t>
            </a:r>
          </a:p>
          <a:p>
            <a:pPr marL="0" indent="0">
              <a:buNone/>
            </a:pPr>
            <a:r>
              <a:rPr lang="en-US" kern="0" dirty="0">
                <a:solidFill>
                  <a:srgbClr val="EE008B"/>
                </a:solidFill>
              </a:rPr>
              <a:t>p2</a:t>
            </a:r>
            <a:r>
              <a:rPr lang="en-US" kern="0" dirty="0"/>
              <a:t>, </a:t>
            </a:r>
            <a:r>
              <a:rPr lang="en-US" kern="0" dirty="0">
                <a:solidFill>
                  <a:srgbClr val="EE008B"/>
                </a:solidFill>
              </a:rPr>
              <a:t>p1</a:t>
            </a:r>
            <a:r>
              <a:rPr lang="en-US" kern="0" dirty="0"/>
              <a:t>, </a:t>
            </a:r>
            <a:r>
              <a:rPr lang="en-US" kern="0" dirty="0">
                <a:solidFill>
                  <a:srgbClr val="92D050"/>
                </a:solidFill>
              </a:rPr>
              <a:t>p15</a:t>
            </a:r>
            <a:endParaRPr lang="en-CN" kern="0" dirty="0">
              <a:solidFill>
                <a:srgbClr val="92D050"/>
              </a:solidFill>
            </a:endParaRPr>
          </a:p>
          <a:p>
            <a:pPr marL="0" indent="0">
              <a:buNone/>
            </a:pPr>
            <a:r>
              <a:rPr lang="en-US" kern="0" dirty="0">
                <a:solidFill>
                  <a:srgbClr val="EE008B"/>
                </a:solidFill>
              </a:rPr>
              <a:t>p3</a:t>
            </a:r>
            <a:r>
              <a:rPr lang="en-CN" kern="0" dirty="0"/>
              <a:t>, </a:t>
            </a:r>
            <a:r>
              <a:rPr lang="en-CN" kern="0" dirty="0">
                <a:solidFill>
                  <a:srgbClr val="92D050"/>
                </a:solidFill>
              </a:rPr>
              <a:t>p17</a:t>
            </a:r>
            <a:r>
              <a:rPr lang="en-CN" kern="0" dirty="0"/>
              <a:t>, </a:t>
            </a:r>
            <a:r>
              <a:rPr lang="en-CN" kern="0" dirty="0">
                <a:solidFill>
                  <a:srgbClr val="92D050"/>
                </a:solidFill>
              </a:rPr>
              <a:t>p18</a:t>
            </a:r>
          </a:p>
          <a:p>
            <a:pPr marL="0" indent="0">
              <a:buNone/>
            </a:pPr>
            <a:r>
              <a:rPr lang="en-US" kern="0" dirty="0">
                <a:solidFill>
                  <a:srgbClr val="EE008B"/>
                </a:solidFill>
              </a:rPr>
              <a:t>p4</a:t>
            </a:r>
            <a:r>
              <a:rPr lang="en-US" kern="0" dirty="0"/>
              <a:t>, </a:t>
            </a:r>
            <a:r>
              <a:rPr lang="en-US" kern="0" dirty="0">
                <a:solidFill>
                  <a:srgbClr val="92D050"/>
                </a:solidFill>
              </a:rPr>
              <a:t>p18</a:t>
            </a:r>
            <a:r>
              <a:rPr lang="en-US" kern="0" dirty="0"/>
              <a:t>, </a:t>
            </a:r>
            <a:r>
              <a:rPr lang="en-US" kern="0" dirty="0">
                <a:solidFill>
                  <a:srgbClr val="92D050"/>
                </a:solidFill>
              </a:rPr>
              <a:t>p19</a:t>
            </a:r>
            <a:endParaRPr lang="en-CN" kern="0" dirty="0">
              <a:solidFill>
                <a:srgbClr val="92D050"/>
              </a:solidFill>
            </a:endParaRPr>
          </a:p>
          <a:p>
            <a:pPr marL="0" indent="0">
              <a:buNone/>
            </a:pPr>
            <a:r>
              <a:rPr lang="en-US" kern="0" dirty="0">
                <a:solidFill>
                  <a:srgbClr val="EE008B"/>
                </a:solidFill>
              </a:rPr>
              <a:t>p5</a:t>
            </a:r>
            <a:r>
              <a:rPr lang="en-CN" kern="0" dirty="0"/>
              <a:t>, </a:t>
            </a:r>
            <a:r>
              <a:rPr lang="en-CN" kern="0" dirty="0">
                <a:solidFill>
                  <a:srgbClr val="92D050"/>
                </a:solidFill>
              </a:rPr>
              <a:t>p18</a:t>
            </a:r>
            <a:r>
              <a:rPr lang="en-CN" kern="0" dirty="0"/>
              <a:t>, </a:t>
            </a:r>
            <a:r>
              <a:rPr lang="en-CN" kern="0" dirty="0">
                <a:solidFill>
                  <a:srgbClr val="92D050"/>
                </a:solidFill>
              </a:rPr>
              <a:t>p19</a:t>
            </a:r>
          </a:p>
        </p:txBody>
      </p:sp>
      <p:sp>
        <p:nvSpPr>
          <p:cNvPr id="6" name="Content Placeholder 2">
            <a:extLst>
              <a:ext uri="{FF2B5EF4-FFF2-40B4-BE49-F238E27FC236}">
                <a16:creationId xmlns:a16="http://schemas.microsoft.com/office/drawing/2014/main" id="{A709A1C7-7296-6F07-8F33-B6E4460DDD22}"/>
              </a:ext>
            </a:extLst>
          </p:cNvPr>
          <p:cNvSpPr txBox="1">
            <a:spLocks/>
          </p:cNvSpPr>
          <p:nvPr/>
        </p:nvSpPr>
        <p:spPr bwMode="auto">
          <a:xfrm>
            <a:off x="3886198" y="5105400"/>
            <a:ext cx="5181602"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92D050"/>
                </a:solidFill>
              </a:rPr>
              <a:t>f</a:t>
            </a:r>
            <a:r>
              <a:rPr lang="en-CN" kern="0" dirty="0">
                <a:solidFill>
                  <a:srgbClr val="92D050"/>
                </a:solidFill>
              </a:rPr>
              <a:t>ollow default allocation</a:t>
            </a:r>
          </a:p>
        </p:txBody>
      </p:sp>
    </p:spTree>
    <p:extLst>
      <p:ext uri="{BB962C8B-B14F-4D97-AF65-F5344CB8AC3E}">
        <p14:creationId xmlns:p14="http://schemas.microsoft.com/office/powerpoint/2010/main" val="698683158"/>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endParaRPr lang="en-CN" kern="0" dirty="0"/>
          </a:p>
          <a:p>
            <a:pPr marL="0" indent="0">
              <a:buNone/>
            </a:pPr>
            <a:r>
              <a:rPr lang="en-US" kern="0" dirty="0" err="1"/>
              <a:t>mul</a:t>
            </a:r>
            <a:endParaRPr lang="en-CN" kern="0" dirty="0"/>
          </a:p>
          <a:p>
            <a:pPr marL="0" indent="0">
              <a:buNone/>
            </a:pPr>
            <a:r>
              <a:rPr lang="en-US" kern="0" dirty="0"/>
              <a:t>add</a:t>
            </a:r>
            <a:endParaRPr lang="en-CN" kern="0" dirty="0"/>
          </a:p>
          <a:p>
            <a:pPr marL="0" indent="0">
              <a:buNone/>
            </a:pPr>
            <a:r>
              <a:rPr lang="en-CN" kern="0" dirty="0"/>
              <a:t>mul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x2, x2, x2</a:t>
            </a:r>
          </a:p>
          <a:p>
            <a:pPr marL="0" indent="0">
              <a:buNone/>
            </a:pPr>
            <a:r>
              <a:rPr lang="en-US" kern="0" dirty="0"/>
              <a:t>x1, x1, x2</a:t>
            </a:r>
            <a:endParaRPr lang="en-CN" kern="0" dirty="0"/>
          </a:p>
          <a:p>
            <a:pPr marL="0" indent="0">
              <a:buNone/>
            </a:pPr>
            <a:r>
              <a:rPr lang="en-US" kern="0" dirty="0"/>
              <a:t>x</a:t>
            </a:r>
            <a:r>
              <a:rPr lang="en-CN" kern="0" dirty="0"/>
              <a:t>2, x4, x4</a:t>
            </a:r>
          </a:p>
          <a:p>
            <a:pPr marL="0" indent="0">
              <a:buNone/>
            </a:pPr>
            <a:r>
              <a:rPr lang="en-US" kern="0" dirty="0"/>
              <a:t>x3, x3, x2</a:t>
            </a:r>
            <a:endParaRPr lang="en-CN" kern="0" dirty="0"/>
          </a:p>
          <a:p>
            <a:pPr marL="0" indent="0">
              <a:buNone/>
            </a:pPr>
            <a:r>
              <a:rPr lang="en-US" kern="0" dirty="0"/>
              <a:t>x</a:t>
            </a:r>
            <a:r>
              <a:rPr lang="en-CN" kern="0" dirty="0"/>
              <a:t>2, x6, x6</a:t>
            </a:r>
          </a:p>
          <a:p>
            <a:pPr marL="0" indent="0">
              <a:buNone/>
            </a:pPr>
            <a:r>
              <a:rPr lang="en-US" kern="0" dirty="0"/>
              <a:t>x</a:t>
            </a:r>
            <a:r>
              <a:rPr lang="en-CN" kern="0" dirty="0"/>
              <a:t>5, x5, x2</a:t>
            </a:r>
          </a:p>
        </p:txBody>
      </p:sp>
    </p:spTree>
    <p:extLst>
      <p:ext uri="{BB962C8B-B14F-4D97-AF65-F5344CB8AC3E}">
        <p14:creationId xmlns:p14="http://schemas.microsoft.com/office/powerpoint/2010/main" val="2432748712"/>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endParaRPr lang="en-CN" kern="0" dirty="0"/>
          </a:p>
          <a:p>
            <a:pPr marL="0" indent="0">
              <a:buNone/>
            </a:pPr>
            <a:r>
              <a:rPr lang="en-US" kern="0" dirty="0" err="1"/>
              <a:t>mul</a:t>
            </a:r>
            <a:endParaRPr lang="en-CN" kern="0" dirty="0"/>
          </a:p>
          <a:p>
            <a:pPr marL="0" indent="0">
              <a:buNone/>
            </a:pPr>
            <a:r>
              <a:rPr lang="en-US" kern="0" dirty="0"/>
              <a:t>add</a:t>
            </a:r>
            <a:endParaRPr lang="en-CN" kern="0" dirty="0"/>
          </a:p>
          <a:p>
            <a:pPr marL="0" indent="0">
              <a:buNone/>
            </a:pPr>
            <a:r>
              <a:rPr lang="en-CN" kern="0" dirty="0"/>
              <a:t>mul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x2, x2, x2</a:t>
            </a:r>
          </a:p>
          <a:p>
            <a:pPr marL="0" indent="0">
              <a:buNone/>
            </a:pPr>
            <a:r>
              <a:rPr lang="en-US" kern="0" dirty="0"/>
              <a:t>x1, x1, x2</a:t>
            </a:r>
            <a:endParaRPr lang="en-CN" kern="0" dirty="0"/>
          </a:p>
          <a:p>
            <a:pPr marL="0" indent="0">
              <a:buNone/>
            </a:pPr>
            <a:r>
              <a:rPr lang="en-US" kern="0" dirty="0"/>
              <a:t>x</a:t>
            </a:r>
            <a:r>
              <a:rPr lang="en-CN" kern="0" dirty="0"/>
              <a:t>2, x4, x4</a:t>
            </a:r>
          </a:p>
          <a:p>
            <a:pPr marL="0" indent="0">
              <a:buNone/>
            </a:pPr>
            <a:r>
              <a:rPr lang="en-US" kern="0" dirty="0"/>
              <a:t>x3, x3, x2</a:t>
            </a:r>
            <a:endParaRPr lang="en-CN" kern="0" dirty="0"/>
          </a:p>
          <a:p>
            <a:pPr marL="0" indent="0">
              <a:buNone/>
            </a:pPr>
            <a:r>
              <a:rPr lang="en-US" kern="0" dirty="0"/>
              <a:t>x</a:t>
            </a:r>
            <a:r>
              <a:rPr lang="en-CN" kern="0" dirty="0"/>
              <a:t>2, x6, x6</a:t>
            </a:r>
          </a:p>
          <a:p>
            <a:pPr marL="0" indent="0">
              <a:buNone/>
            </a:pPr>
            <a:r>
              <a:rPr lang="en-US" kern="0" dirty="0"/>
              <a:t>x</a:t>
            </a:r>
            <a:r>
              <a:rPr lang="en-CN" kern="0" dirty="0"/>
              <a:t>5, x5, x2</a:t>
            </a:r>
          </a:p>
        </p:txBody>
      </p:sp>
      <p:graphicFrame>
        <p:nvGraphicFramePr>
          <p:cNvPr id="6" name="Table 6">
            <a:extLst>
              <a:ext uri="{FF2B5EF4-FFF2-40B4-BE49-F238E27FC236}">
                <a16:creationId xmlns:a16="http://schemas.microsoft.com/office/drawing/2014/main" id="{568CF9A8-2A88-E7F2-38B8-0B1EC0237DFA}"/>
              </a:ext>
            </a:extLst>
          </p:cNvPr>
          <p:cNvGraphicFramePr>
            <a:graphicFrameLocks noGrp="1"/>
          </p:cNvGraphicFramePr>
          <p:nvPr/>
        </p:nvGraphicFramePr>
        <p:xfrm>
          <a:off x="914400" y="5843334"/>
          <a:ext cx="6096000" cy="741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513810575"/>
                    </a:ext>
                  </a:extLst>
                </a:gridCol>
                <a:gridCol w="1016000">
                  <a:extLst>
                    <a:ext uri="{9D8B030D-6E8A-4147-A177-3AD203B41FA5}">
                      <a16:colId xmlns:a16="http://schemas.microsoft.com/office/drawing/2014/main" val="2332940736"/>
                    </a:ext>
                  </a:extLst>
                </a:gridCol>
                <a:gridCol w="1016000">
                  <a:extLst>
                    <a:ext uri="{9D8B030D-6E8A-4147-A177-3AD203B41FA5}">
                      <a16:colId xmlns:a16="http://schemas.microsoft.com/office/drawing/2014/main" val="2589123351"/>
                    </a:ext>
                  </a:extLst>
                </a:gridCol>
                <a:gridCol w="1016000">
                  <a:extLst>
                    <a:ext uri="{9D8B030D-6E8A-4147-A177-3AD203B41FA5}">
                      <a16:colId xmlns:a16="http://schemas.microsoft.com/office/drawing/2014/main" val="3675644826"/>
                    </a:ext>
                  </a:extLst>
                </a:gridCol>
                <a:gridCol w="1016000">
                  <a:extLst>
                    <a:ext uri="{9D8B030D-6E8A-4147-A177-3AD203B41FA5}">
                      <a16:colId xmlns:a16="http://schemas.microsoft.com/office/drawing/2014/main" val="87795688"/>
                    </a:ext>
                  </a:extLst>
                </a:gridCol>
                <a:gridCol w="1016000">
                  <a:extLst>
                    <a:ext uri="{9D8B030D-6E8A-4147-A177-3AD203B41FA5}">
                      <a16:colId xmlns:a16="http://schemas.microsoft.com/office/drawing/2014/main" val="4146692320"/>
                    </a:ext>
                  </a:extLst>
                </a:gridCol>
              </a:tblGrid>
              <a:tr h="370840">
                <a:tc>
                  <a:txBody>
                    <a:bodyPr/>
                    <a:lstStyle/>
                    <a:p>
                      <a:r>
                        <a:rPr lang="en-CN" dirty="0"/>
                        <a:t>x1</a:t>
                      </a:r>
                    </a:p>
                  </a:txBody>
                  <a:tcPr/>
                </a:tc>
                <a:tc>
                  <a:txBody>
                    <a:bodyPr/>
                    <a:lstStyle/>
                    <a:p>
                      <a:r>
                        <a:rPr lang="en-CN" dirty="0"/>
                        <a:t>x2</a:t>
                      </a:r>
                    </a:p>
                  </a:txBody>
                  <a:tcPr/>
                </a:tc>
                <a:tc>
                  <a:txBody>
                    <a:bodyPr/>
                    <a:lstStyle/>
                    <a:p>
                      <a:r>
                        <a:rPr lang="en-CN" dirty="0"/>
                        <a:t>x3</a:t>
                      </a:r>
                    </a:p>
                  </a:txBody>
                  <a:tcPr/>
                </a:tc>
                <a:tc>
                  <a:txBody>
                    <a:bodyPr/>
                    <a:lstStyle/>
                    <a:p>
                      <a:r>
                        <a:rPr lang="en-CN" dirty="0"/>
                        <a:t>x4</a:t>
                      </a:r>
                    </a:p>
                  </a:txBody>
                  <a:tcPr/>
                </a:tc>
                <a:tc>
                  <a:txBody>
                    <a:bodyPr/>
                    <a:lstStyle/>
                    <a:p>
                      <a:r>
                        <a:rPr lang="en-CN" dirty="0"/>
                        <a:t>x5</a:t>
                      </a:r>
                    </a:p>
                  </a:txBody>
                  <a:tcPr/>
                </a:tc>
                <a:tc>
                  <a:txBody>
                    <a:bodyPr/>
                    <a:lstStyle/>
                    <a:p>
                      <a:r>
                        <a:rPr lang="en-CN" dirty="0"/>
                        <a:t>x6</a:t>
                      </a:r>
                    </a:p>
                  </a:txBody>
                  <a:tcPr/>
                </a:tc>
                <a:extLst>
                  <a:ext uri="{0D108BD9-81ED-4DB2-BD59-A6C34878D82A}">
                    <a16:rowId xmlns:a16="http://schemas.microsoft.com/office/drawing/2014/main" val="1385387766"/>
                  </a:ext>
                </a:extLst>
              </a:tr>
              <a:tr h="370840">
                <a:tc>
                  <a:txBody>
                    <a:bodyPr/>
                    <a:lstStyle/>
                    <a:p>
                      <a:r>
                        <a:rPr lang="en-CN" dirty="0">
                          <a:solidFill>
                            <a:srgbClr val="00B0F0"/>
                          </a:solidFill>
                        </a:rPr>
                        <a:t>p1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N" dirty="0">
                          <a:solidFill>
                            <a:srgbClr val="00B0F0"/>
                          </a:solidFill>
                        </a:rPr>
                        <a:t>p2</a:t>
                      </a:r>
                    </a:p>
                  </a:txBody>
                  <a:tcPr/>
                </a:tc>
                <a:tc>
                  <a:txBody>
                    <a:bodyPr/>
                    <a:lstStyle/>
                    <a:p>
                      <a:r>
                        <a:rPr lang="en-CN" dirty="0">
                          <a:solidFill>
                            <a:srgbClr val="00B0F0"/>
                          </a:solidFill>
                        </a:rPr>
                        <a:t>p3</a:t>
                      </a:r>
                    </a:p>
                  </a:txBody>
                  <a:tcPr/>
                </a:tc>
                <a:tc>
                  <a:txBody>
                    <a:bodyPr/>
                    <a:lstStyle/>
                    <a:p>
                      <a:r>
                        <a:rPr lang="en-CN" dirty="0">
                          <a:solidFill>
                            <a:srgbClr val="00B0F0"/>
                          </a:solidFill>
                        </a:rPr>
                        <a:t>p4</a:t>
                      </a:r>
                    </a:p>
                  </a:txBody>
                  <a:tcPr/>
                </a:tc>
                <a:tc>
                  <a:txBody>
                    <a:bodyPr/>
                    <a:lstStyle/>
                    <a:p>
                      <a:r>
                        <a:rPr lang="en-CN" dirty="0">
                          <a:solidFill>
                            <a:srgbClr val="00B0F0"/>
                          </a:solidFill>
                        </a:rPr>
                        <a:t>p5</a:t>
                      </a:r>
                    </a:p>
                  </a:txBody>
                  <a:tcPr/>
                </a:tc>
                <a:tc>
                  <a:txBody>
                    <a:bodyPr/>
                    <a:lstStyle/>
                    <a:p>
                      <a:r>
                        <a:rPr lang="en-CN" dirty="0">
                          <a:solidFill>
                            <a:srgbClr val="00B0F0"/>
                          </a:solidFill>
                        </a:rPr>
                        <a:t>p6</a:t>
                      </a:r>
                    </a:p>
                  </a:txBody>
                  <a:tcPr/>
                </a:tc>
                <a:extLst>
                  <a:ext uri="{0D108BD9-81ED-4DB2-BD59-A6C34878D82A}">
                    <a16:rowId xmlns:a16="http://schemas.microsoft.com/office/drawing/2014/main" val="1542347435"/>
                  </a:ext>
                </a:extLst>
              </a:tr>
            </a:tbl>
          </a:graphicData>
        </a:graphic>
      </p:graphicFrame>
    </p:spTree>
    <p:extLst>
      <p:ext uri="{BB962C8B-B14F-4D97-AF65-F5344CB8AC3E}">
        <p14:creationId xmlns:p14="http://schemas.microsoft.com/office/powerpoint/2010/main" val="2063279515"/>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endParaRPr lang="en-CN" kern="0" dirty="0"/>
          </a:p>
          <a:p>
            <a:pPr marL="0" indent="0">
              <a:buNone/>
            </a:pPr>
            <a:r>
              <a:rPr lang="en-US" kern="0" dirty="0" err="1"/>
              <a:t>mul</a:t>
            </a:r>
            <a:endParaRPr lang="en-CN" kern="0" dirty="0"/>
          </a:p>
          <a:p>
            <a:pPr marL="0" indent="0">
              <a:buNone/>
            </a:pPr>
            <a:r>
              <a:rPr lang="en-US" kern="0" dirty="0"/>
              <a:t>add</a:t>
            </a:r>
            <a:endParaRPr lang="en-CN" kern="0" dirty="0"/>
          </a:p>
          <a:p>
            <a:pPr marL="0" indent="0">
              <a:buNone/>
            </a:pPr>
            <a:r>
              <a:rPr lang="en-CN" kern="0" dirty="0"/>
              <a:t>mul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x2, x2, x2</a:t>
            </a:r>
          </a:p>
          <a:p>
            <a:pPr marL="0" indent="0">
              <a:buNone/>
            </a:pPr>
            <a:r>
              <a:rPr lang="en-US" kern="0" dirty="0"/>
              <a:t>x1, x1, x2</a:t>
            </a:r>
            <a:endParaRPr lang="en-CN" kern="0" dirty="0"/>
          </a:p>
          <a:p>
            <a:pPr marL="0" indent="0">
              <a:buNone/>
            </a:pPr>
            <a:r>
              <a:rPr lang="en-US" kern="0" dirty="0"/>
              <a:t>x</a:t>
            </a:r>
            <a:r>
              <a:rPr lang="en-CN" kern="0" dirty="0"/>
              <a:t>2, x4, x4</a:t>
            </a:r>
          </a:p>
          <a:p>
            <a:pPr marL="0" indent="0">
              <a:buNone/>
            </a:pPr>
            <a:r>
              <a:rPr lang="en-US" kern="0" dirty="0"/>
              <a:t>x3, x3, x2</a:t>
            </a:r>
            <a:endParaRPr lang="en-CN" kern="0" dirty="0"/>
          </a:p>
          <a:p>
            <a:pPr marL="0" indent="0">
              <a:buNone/>
            </a:pPr>
            <a:r>
              <a:rPr lang="en-US" kern="0" dirty="0"/>
              <a:t>x</a:t>
            </a:r>
            <a:r>
              <a:rPr lang="en-CN" kern="0" dirty="0"/>
              <a:t>2, x6, x6</a:t>
            </a:r>
          </a:p>
          <a:p>
            <a:pPr marL="0" indent="0">
              <a:buNone/>
            </a:pPr>
            <a:r>
              <a:rPr lang="en-US" kern="0" dirty="0"/>
              <a:t>x</a:t>
            </a:r>
            <a:r>
              <a:rPr lang="en-CN" kern="0" dirty="0"/>
              <a:t>5, x5, x2</a:t>
            </a:r>
          </a:p>
        </p:txBody>
      </p:sp>
      <p:sp>
        <p:nvSpPr>
          <p:cNvPr id="4" name="Content Placeholder 2">
            <a:extLst>
              <a:ext uri="{FF2B5EF4-FFF2-40B4-BE49-F238E27FC236}">
                <a16:creationId xmlns:a16="http://schemas.microsoft.com/office/drawing/2014/main" id="{89F240E7-C747-7E47-F153-4ECF9A42DAF3}"/>
              </a:ext>
            </a:extLst>
          </p:cNvPr>
          <p:cNvSpPr txBox="1">
            <a:spLocks/>
          </p:cNvSpPr>
          <p:nvPr/>
        </p:nvSpPr>
        <p:spPr bwMode="auto">
          <a:xfrm>
            <a:off x="5029202"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p:txBody>
      </p:sp>
      <p:sp>
        <p:nvSpPr>
          <p:cNvPr id="5" name="Content Placeholder 2">
            <a:extLst>
              <a:ext uri="{FF2B5EF4-FFF2-40B4-BE49-F238E27FC236}">
                <a16:creationId xmlns:a16="http://schemas.microsoft.com/office/drawing/2014/main" id="{DDC49ECA-6CD6-804C-8129-9876DB57E07F}"/>
              </a:ext>
            </a:extLst>
          </p:cNvPr>
          <p:cNvSpPr txBox="1">
            <a:spLocks/>
          </p:cNvSpPr>
          <p:nvPr/>
        </p:nvSpPr>
        <p:spPr bwMode="auto">
          <a:xfrm>
            <a:off x="6055202"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EE008B"/>
                </a:solidFill>
              </a:rPr>
              <a:t>p7</a:t>
            </a:r>
            <a:r>
              <a:rPr lang="en-US" kern="0" dirty="0"/>
              <a:t>, </a:t>
            </a:r>
            <a:r>
              <a:rPr lang="en-US" kern="0" dirty="0">
                <a:solidFill>
                  <a:srgbClr val="00B0F0"/>
                </a:solidFill>
              </a:rPr>
              <a:t>p2</a:t>
            </a:r>
            <a:r>
              <a:rPr lang="en-US" kern="0" dirty="0"/>
              <a:t>, </a:t>
            </a:r>
            <a:r>
              <a:rPr lang="en-US" kern="0" dirty="0">
                <a:solidFill>
                  <a:srgbClr val="00B0F0"/>
                </a:solidFill>
              </a:rPr>
              <a:t>p2</a:t>
            </a:r>
          </a:p>
        </p:txBody>
      </p:sp>
      <p:graphicFrame>
        <p:nvGraphicFramePr>
          <p:cNvPr id="6" name="Table 6">
            <a:extLst>
              <a:ext uri="{FF2B5EF4-FFF2-40B4-BE49-F238E27FC236}">
                <a16:creationId xmlns:a16="http://schemas.microsoft.com/office/drawing/2014/main" id="{568CF9A8-2A88-E7F2-38B8-0B1EC0237DFA}"/>
              </a:ext>
            </a:extLst>
          </p:cNvPr>
          <p:cNvGraphicFramePr>
            <a:graphicFrameLocks noGrp="1"/>
          </p:cNvGraphicFramePr>
          <p:nvPr/>
        </p:nvGraphicFramePr>
        <p:xfrm>
          <a:off x="914400" y="5843334"/>
          <a:ext cx="6096000" cy="741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513810575"/>
                    </a:ext>
                  </a:extLst>
                </a:gridCol>
                <a:gridCol w="1016000">
                  <a:extLst>
                    <a:ext uri="{9D8B030D-6E8A-4147-A177-3AD203B41FA5}">
                      <a16:colId xmlns:a16="http://schemas.microsoft.com/office/drawing/2014/main" val="2332940736"/>
                    </a:ext>
                  </a:extLst>
                </a:gridCol>
                <a:gridCol w="1016000">
                  <a:extLst>
                    <a:ext uri="{9D8B030D-6E8A-4147-A177-3AD203B41FA5}">
                      <a16:colId xmlns:a16="http://schemas.microsoft.com/office/drawing/2014/main" val="2589123351"/>
                    </a:ext>
                  </a:extLst>
                </a:gridCol>
                <a:gridCol w="1016000">
                  <a:extLst>
                    <a:ext uri="{9D8B030D-6E8A-4147-A177-3AD203B41FA5}">
                      <a16:colId xmlns:a16="http://schemas.microsoft.com/office/drawing/2014/main" val="3675644826"/>
                    </a:ext>
                  </a:extLst>
                </a:gridCol>
                <a:gridCol w="1016000">
                  <a:extLst>
                    <a:ext uri="{9D8B030D-6E8A-4147-A177-3AD203B41FA5}">
                      <a16:colId xmlns:a16="http://schemas.microsoft.com/office/drawing/2014/main" val="87795688"/>
                    </a:ext>
                  </a:extLst>
                </a:gridCol>
                <a:gridCol w="1016000">
                  <a:extLst>
                    <a:ext uri="{9D8B030D-6E8A-4147-A177-3AD203B41FA5}">
                      <a16:colId xmlns:a16="http://schemas.microsoft.com/office/drawing/2014/main" val="4146692320"/>
                    </a:ext>
                  </a:extLst>
                </a:gridCol>
              </a:tblGrid>
              <a:tr h="370840">
                <a:tc>
                  <a:txBody>
                    <a:bodyPr/>
                    <a:lstStyle/>
                    <a:p>
                      <a:r>
                        <a:rPr lang="en-CN" dirty="0"/>
                        <a:t>x1</a:t>
                      </a:r>
                    </a:p>
                  </a:txBody>
                  <a:tcPr/>
                </a:tc>
                <a:tc>
                  <a:txBody>
                    <a:bodyPr/>
                    <a:lstStyle/>
                    <a:p>
                      <a:r>
                        <a:rPr lang="en-CN" dirty="0"/>
                        <a:t>x2</a:t>
                      </a:r>
                    </a:p>
                  </a:txBody>
                  <a:tcPr/>
                </a:tc>
                <a:tc>
                  <a:txBody>
                    <a:bodyPr/>
                    <a:lstStyle/>
                    <a:p>
                      <a:r>
                        <a:rPr lang="en-CN" dirty="0"/>
                        <a:t>x3</a:t>
                      </a:r>
                    </a:p>
                  </a:txBody>
                  <a:tcPr/>
                </a:tc>
                <a:tc>
                  <a:txBody>
                    <a:bodyPr/>
                    <a:lstStyle/>
                    <a:p>
                      <a:r>
                        <a:rPr lang="en-CN" dirty="0"/>
                        <a:t>x4</a:t>
                      </a:r>
                    </a:p>
                  </a:txBody>
                  <a:tcPr/>
                </a:tc>
                <a:tc>
                  <a:txBody>
                    <a:bodyPr/>
                    <a:lstStyle/>
                    <a:p>
                      <a:r>
                        <a:rPr lang="en-CN" dirty="0"/>
                        <a:t>x5</a:t>
                      </a:r>
                    </a:p>
                  </a:txBody>
                  <a:tcPr/>
                </a:tc>
                <a:tc>
                  <a:txBody>
                    <a:bodyPr/>
                    <a:lstStyle/>
                    <a:p>
                      <a:r>
                        <a:rPr lang="en-CN" dirty="0"/>
                        <a:t>x6</a:t>
                      </a:r>
                    </a:p>
                  </a:txBody>
                  <a:tcPr/>
                </a:tc>
                <a:extLst>
                  <a:ext uri="{0D108BD9-81ED-4DB2-BD59-A6C34878D82A}">
                    <a16:rowId xmlns:a16="http://schemas.microsoft.com/office/drawing/2014/main" val="1385387766"/>
                  </a:ext>
                </a:extLst>
              </a:tr>
              <a:tr h="370840">
                <a:tc>
                  <a:txBody>
                    <a:bodyPr/>
                    <a:lstStyle/>
                    <a:p>
                      <a:r>
                        <a:rPr lang="en-CN" dirty="0">
                          <a:solidFill>
                            <a:srgbClr val="00B0F0"/>
                          </a:solidFill>
                        </a:rPr>
                        <a:t>p1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N" dirty="0">
                          <a:solidFill>
                            <a:srgbClr val="EE008B"/>
                          </a:solidFill>
                        </a:rPr>
                        <a:t>p7</a:t>
                      </a:r>
                    </a:p>
                  </a:txBody>
                  <a:tcPr/>
                </a:tc>
                <a:tc>
                  <a:txBody>
                    <a:bodyPr/>
                    <a:lstStyle/>
                    <a:p>
                      <a:r>
                        <a:rPr lang="en-CN" dirty="0">
                          <a:solidFill>
                            <a:srgbClr val="00B0F0"/>
                          </a:solidFill>
                        </a:rPr>
                        <a:t>p3</a:t>
                      </a:r>
                    </a:p>
                  </a:txBody>
                  <a:tcPr/>
                </a:tc>
                <a:tc>
                  <a:txBody>
                    <a:bodyPr/>
                    <a:lstStyle/>
                    <a:p>
                      <a:r>
                        <a:rPr lang="en-CN" dirty="0">
                          <a:solidFill>
                            <a:srgbClr val="00B0F0"/>
                          </a:solidFill>
                        </a:rPr>
                        <a:t>p4</a:t>
                      </a:r>
                    </a:p>
                  </a:txBody>
                  <a:tcPr/>
                </a:tc>
                <a:tc>
                  <a:txBody>
                    <a:bodyPr/>
                    <a:lstStyle/>
                    <a:p>
                      <a:r>
                        <a:rPr lang="en-CN" dirty="0">
                          <a:solidFill>
                            <a:srgbClr val="00B0F0"/>
                          </a:solidFill>
                        </a:rPr>
                        <a:t>p5</a:t>
                      </a:r>
                    </a:p>
                  </a:txBody>
                  <a:tcPr/>
                </a:tc>
                <a:tc>
                  <a:txBody>
                    <a:bodyPr/>
                    <a:lstStyle/>
                    <a:p>
                      <a:r>
                        <a:rPr lang="en-CN" dirty="0">
                          <a:solidFill>
                            <a:srgbClr val="00B0F0"/>
                          </a:solidFill>
                        </a:rPr>
                        <a:t>p6</a:t>
                      </a:r>
                    </a:p>
                  </a:txBody>
                  <a:tcPr/>
                </a:tc>
                <a:extLst>
                  <a:ext uri="{0D108BD9-81ED-4DB2-BD59-A6C34878D82A}">
                    <a16:rowId xmlns:a16="http://schemas.microsoft.com/office/drawing/2014/main" val="1542347435"/>
                  </a:ext>
                </a:extLst>
              </a:tr>
            </a:tbl>
          </a:graphicData>
        </a:graphic>
      </p:graphicFrame>
    </p:spTree>
    <p:extLst>
      <p:ext uri="{BB962C8B-B14F-4D97-AF65-F5344CB8AC3E}">
        <p14:creationId xmlns:p14="http://schemas.microsoft.com/office/powerpoint/2010/main" val="3726279010"/>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endParaRPr lang="en-CN" kern="0" dirty="0"/>
          </a:p>
          <a:p>
            <a:pPr marL="0" indent="0">
              <a:buNone/>
            </a:pPr>
            <a:r>
              <a:rPr lang="en-US" kern="0" dirty="0" err="1"/>
              <a:t>mul</a:t>
            </a:r>
            <a:endParaRPr lang="en-CN" kern="0" dirty="0"/>
          </a:p>
          <a:p>
            <a:pPr marL="0" indent="0">
              <a:buNone/>
            </a:pPr>
            <a:r>
              <a:rPr lang="en-US" kern="0" dirty="0"/>
              <a:t>add</a:t>
            </a:r>
            <a:endParaRPr lang="en-CN" kern="0" dirty="0"/>
          </a:p>
          <a:p>
            <a:pPr marL="0" indent="0">
              <a:buNone/>
            </a:pPr>
            <a:r>
              <a:rPr lang="en-CN" kern="0" dirty="0"/>
              <a:t>mul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x2, x2, x2</a:t>
            </a:r>
          </a:p>
          <a:p>
            <a:pPr marL="0" indent="0">
              <a:buNone/>
            </a:pPr>
            <a:r>
              <a:rPr lang="en-US" kern="0" dirty="0"/>
              <a:t>x1, x1, x2</a:t>
            </a:r>
            <a:endParaRPr lang="en-CN" kern="0" dirty="0"/>
          </a:p>
          <a:p>
            <a:pPr marL="0" indent="0">
              <a:buNone/>
            </a:pPr>
            <a:r>
              <a:rPr lang="en-US" kern="0" dirty="0"/>
              <a:t>x</a:t>
            </a:r>
            <a:r>
              <a:rPr lang="en-CN" kern="0" dirty="0"/>
              <a:t>2, x4, x4</a:t>
            </a:r>
          </a:p>
          <a:p>
            <a:pPr marL="0" indent="0">
              <a:buNone/>
            </a:pPr>
            <a:r>
              <a:rPr lang="en-US" kern="0" dirty="0"/>
              <a:t>x3, x3, x2</a:t>
            </a:r>
            <a:endParaRPr lang="en-CN" kern="0" dirty="0"/>
          </a:p>
          <a:p>
            <a:pPr marL="0" indent="0">
              <a:buNone/>
            </a:pPr>
            <a:r>
              <a:rPr lang="en-US" kern="0" dirty="0"/>
              <a:t>x</a:t>
            </a:r>
            <a:r>
              <a:rPr lang="en-CN" kern="0" dirty="0"/>
              <a:t>2, x6, x6</a:t>
            </a:r>
          </a:p>
          <a:p>
            <a:pPr marL="0" indent="0">
              <a:buNone/>
            </a:pPr>
            <a:r>
              <a:rPr lang="en-US" kern="0" dirty="0"/>
              <a:t>x</a:t>
            </a:r>
            <a:r>
              <a:rPr lang="en-CN" kern="0" dirty="0"/>
              <a:t>5, x5, x2</a:t>
            </a:r>
          </a:p>
        </p:txBody>
      </p:sp>
      <p:sp>
        <p:nvSpPr>
          <p:cNvPr id="4" name="Content Placeholder 2">
            <a:extLst>
              <a:ext uri="{FF2B5EF4-FFF2-40B4-BE49-F238E27FC236}">
                <a16:creationId xmlns:a16="http://schemas.microsoft.com/office/drawing/2014/main" id="{89F240E7-C747-7E47-F153-4ECF9A42DAF3}"/>
              </a:ext>
            </a:extLst>
          </p:cNvPr>
          <p:cNvSpPr txBox="1">
            <a:spLocks/>
          </p:cNvSpPr>
          <p:nvPr/>
        </p:nvSpPr>
        <p:spPr bwMode="auto">
          <a:xfrm>
            <a:off x="5029202"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p>
        </p:txBody>
      </p:sp>
      <p:sp>
        <p:nvSpPr>
          <p:cNvPr id="5" name="Content Placeholder 2">
            <a:extLst>
              <a:ext uri="{FF2B5EF4-FFF2-40B4-BE49-F238E27FC236}">
                <a16:creationId xmlns:a16="http://schemas.microsoft.com/office/drawing/2014/main" id="{DDC49ECA-6CD6-804C-8129-9876DB57E07F}"/>
              </a:ext>
            </a:extLst>
          </p:cNvPr>
          <p:cNvSpPr txBox="1">
            <a:spLocks/>
          </p:cNvSpPr>
          <p:nvPr/>
        </p:nvSpPr>
        <p:spPr bwMode="auto">
          <a:xfrm>
            <a:off x="6055202"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EE008B"/>
                </a:solidFill>
              </a:rPr>
              <a:t>p7</a:t>
            </a:r>
            <a:r>
              <a:rPr lang="en-US" kern="0" dirty="0"/>
              <a:t>, </a:t>
            </a:r>
            <a:r>
              <a:rPr lang="en-US" kern="0" dirty="0">
                <a:solidFill>
                  <a:srgbClr val="00B0F0"/>
                </a:solidFill>
              </a:rPr>
              <a:t>p2</a:t>
            </a:r>
            <a:r>
              <a:rPr lang="en-US" kern="0" dirty="0"/>
              <a:t>, </a:t>
            </a:r>
            <a:r>
              <a:rPr lang="en-US" kern="0" dirty="0">
                <a:solidFill>
                  <a:srgbClr val="00B0F0"/>
                </a:solidFill>
              </a:rPr>
              <a:t>p2</a:t>
            </a:r>
          </a:p>
          <a:p>
            <a:pPr marL="0" indent="0">
              <a:buNone/>
            </a:pPr>
            <a:r>
              <a:rPr lang="en-US" kern="0" dirty="0">
                <a:solidFill>
                  <a:srgbClr val="EE008B"/>
                </a:solidFill>
              </a:rPr>
              <a:t>p8</a:t>
            </a:r>
            <a:r>
              <a:rPr lang="en-US" kern="0" dirty="0"/>
              <a:t>, </a:t>
            </a:r>
            <a:r>
              <a:rPr lang="en-US" kern="0" dirty="0">
                <a:solidFill>
                  <a:srgbClr val="00B0F0"/>
                </a:solidFill>
              </a:rPr>
              <a:t>p1</a:t>
            </a:r>
            <a:r>
              <a:rPr lang="en-US" kern="0" dirty="0"/>
              <a:t>, </a:t>
            </a:r>
            <a:r>
              <a:rPr lang="en-US" kern="0" dirty="0">
                <a:solidFill>
                  <a:srgbClr val="EE008B"/>
                </a:solidFill>
              </a:rPr>
              <a:t>p7</a:t>
            </a:r>
          </a:p>
        </p:txBody>
      </p:sp>
      <p:graphicFrame>
        <p:nvGraphicFramePr>
          <p:cNvPr id="6" name="Table 6">
            <a:extLst>
              <a:ext uri="{FF2B5EF4-FFF2-40B4-BE49-F238E27FC236}">
                <a16:creationId xmlns:a16="http://schemas.microsoft.com/office/drawing/2014/main" id="{568CF9A8-2A88-E7F2-38B8-0B1EC0237DFA}"/>
              </a:ext>
            </a:extLst>
          </p:cNvPr>
          <p:cNvGraphicFramePr>
            <a:graphicFrameLocks noGrp="1"/>
          </p:cNvGraphicFramePr>
          <p:nvPr/>
        </p:nvGraphicFramePr>
        <p:xfrm>
          <a:off x="914400" y="5843334"/>
          <a:ext cx="6096000" cy="741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513810575"/>
                    </a:ext>
                  </a:extLst>
                </a:gridCol>
                <a:gridCol w="1016000">
                  <a:extLst>
                    <a:ext uri="{9D8B030D-6E8A-4147-A177-3AD203B41FA5}">
                      <a16:colId xmlns:a16="http://schemas.microsoft.com/office/drawing/2014/main" val="2332940736"/>
                    </a:ext>
                  </a:extLst>
                </a:gridCol>
                <a:gridCol w="1016000">
                  <a:extLst>
                    <a:ext uri="{9D8B030D-6E8A-4147-A177-3AD203B41FA5}">
                      <a16:colId xmlns:a16="http://schemas.microsoft.com/office/drawing/2014/main" val="2589123351"/>
                    </a:ext>
                  </a:extLst>
                </a:gridCol>
                <a:gridCol w="1016000">
                  <a:extLst>
                    <a:ext uri="{9D8B030D-6E8A-4147-A177-3AD203B41FA5}">
                      <a16:colId xmlns:a16="http://schemas.microsoft.com/office/drawing/2014/main" val="3675644826"/>
                    </a:ext>
                  </a:extLst>
                </a:gridCol>
                <a:gridCol w="1016000">
                  <a:extLst>
                    <a:ext uri="{9D8B030D-6E8A-4147-A177-3AD203B41FA5}">
                      <a16:colId xmlns:a16="http://schemas.microsoft.com/office/drawing/2014/main" val="87795688"/>
                    </a:ext>
                  </a:extLst>
                </a:gridCol>
                <a:gridCol w="1016000">
                  <a:extLst>
                    <a:ext uri="{9D8B030D-6E8A-4147-A177-3AD203B41FA5}">
                      <a16:colId xmlns:a16="http://schemas.microsoft.com/office/drawing/2014/main" val="4146692320"/>
                    </a:ext>
                  </a:extLst>
                </a:gridCol>
              </a:tblGrid>
              <a:tr h="370840">
                <a:tc>
                  <a:txBody>
                    <a:bodyPr/>
                    <a:lstStyle/>
                    <a:p>
                      <a:r>
                        <a:rPr lang="en-CN" dirty="0"/>
                        <a:t>x1</a:t>
                      </a:r>
                    </a:p>
                  </a:txBody>
                  <a:tcPr/>
                </a:tc>
                <a:tc>
                  <a:txBody>
                    <a:bodyPr/>
                    <a:lstStyle/>
                    <a:p>
                      <a:r>
                        <a:rPr lang="en-CN" dirty="0"/>
                        <a:t>x2</a:t>
                      </a:r>
                    </a:p>
                  </a:txBody>
                  <a:tcPr/>
                </a:tc>
                <a:tc>
                  <a:txBody>
                    <a:bodyPr/>
                    <a:lstStyle/>
                    <a:p>
                      <a:r>
                        <a:rPr lang="en-CN" dirty="0"/>
                        <a:t>x3</a:t>
                      </a:r>
                    </a:p>
                  </a:txBody>
                  <a:tcPr/>
                </a:tc>
                <a:tc>
                  <a:txBody>
                    <a:bodyPr/>
                    <a:lstStyle/>
                    <a:p>
                      <a:r>
                        <a:rPr lang="en-CN" dirty="0"/>
                        <a:t>x4</a:t>
                      </a:r>
                    </a:p>
                  </a:txBody>
                  <a:tcPr/>
                </a:tc>
                <a:tc>
                  <a:txBody>
                    <a:bodyPr/>
                    <a:lstStyle/>
                    <a:p>
                      <a:r>
                        <a:rPr lang="en-CN" dirty="0"/>
                        <a:t>x5</a:t>
                      </a:r>
                    </a:p>
                  </a:txBody>
                  <a:tcPr/>
                </a:tc>
                <a:tc>
                  <a:txBody>
                    <a:bodyPr/>
                    <a:lstStyle/>
                    <a:p>
                      <a:r>
                        <a:rPr lang="en-CN" dirty="0"/>
                        <a:t>x6</a:t>
                      </a:r>
                    </a:p>
                  </a:txBody>
                  <a:tcPr/>
                </a:tc>
                <a:extLst>
                  <a:ext uri="{0D108BD9-81ED-4DB2-BD59-A6C34878D82A}">
                    <a16:rowId xmlns:a16="http://schemas.microsoft.com/office/drawing/2014/main" val="1385387766"/>
                  </a:ext>
                </a:extLst>
              </a:tr>
              <a:tr h="370840">
                <a:tc>
                  <a:txBody>
                    <a:bodyPr/>
                    <a:lstStyle/>
                    <a:p>
                      <a:r>
                        <a:rPr lang="en-CN" dirty="0">
                          <a:solidFill>
                            <a:srgbClr val="EE008B"/>
                          </a:solidFill>
                        </a:rPr>
                        <a:t>p8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N" dirty="0">
                          <a:solidFill>
                            <a:srgbClr val="EE008B"/>
                          </a:solidFill>
                        </a:rPr>
                        <a:t>p7</a:t>
                      </a:r>
                    </a:p>
                  </a:txBody>
                  <a:tcPr/>
                </a:tc>
                <a:tc>
                  <a:txBody>
                    <a:bodyPr/>
                    <a:lstStyle/>
                    <a:p>
                      <a:r>
                        <a:rPr lang="en-CN" dirty="0">
                          <a:solidFill>
                            <a:srgbClr val="00B0F0"/>
                          </a:solidFill>
                        </a:rPr>
                        <a:t>p3</a:t>
                      </a:r>
                    </a:p>
                  </a:txBody>
                  <a:tcPr/>
                </a:tc>
                <a:tc>
                  <a:txBody>
                    <a:bodyPr/>
                    <a:lstStyle/>
                    <a:p>
                      <a:r>
                        <a:rPr lang="en-CN" dirty="0">
                          <a:solidFill>
                            <a:srgbClr val="00B0F0"/>
                          </a:solidFill>
                        </a:rPr>
                        <a:t>p4</a:t>
                      </a:r>
                    </a:p>
                  </a:txBody>
                  <a:tcPr/>
                </a:tc>
                <a:tc>
                  <a:txBody>
                    <a:bodyPr/>
                    <a:lstStyle/>
                    <a:p>
                      <a:r>
                        <a:rPr lang="en-CN" dirty="0">
                          <a:solidFill>
                            <a:srgbClr val="00B0F0"/>
                          </a:solidFill>
                        </a:rPr>
                        <a:t>p5</a:t>
                      </a:r>
                    </a:p>
                  </a:txBody>
                  <a:tcPr/>
                </a:tc>
                <a:tc>
                  <a:txBody>
                    <a:bodyPr/>
                    <a:lstStyle/>
                    <a:p>
                      <a:r>
                        <a:rPr lang="en-CN" dirty="0">
                          <a:solidFill>
                            <a:srgbClr val="00B0F0"/>
                          </a:solidFill>
                        </a:rPr>
                        <a:t>p6</a:t>
                      </a:r>
                    </a:p>
                  </a:txBody>
                  <a:tcPr/>
                </a:tc>
                <a:extLst>
                  <a:ext uri="{0D108BD9-81ED-4DB2-BD59-A6C34878D82A}">
                    <a16:rowId xmlns:a16="http://schemas.microsoft.com/office/drawing/2014/main" val="1542347435"/>
                  </a:ext>
                </a:extLst>
              </a:tr>
            </a:tbl>
          </a:graphicData>
        </a:graphic>
      </p:graphicFrame>
    </p:spTree>
    <p:extLst>
      <p:ext uri="{BB962C8B-B14F-4D97-AF65-F5344CB8AC3E}">
        <p14:creationId xmlns:p14="http://schemas.microsoft.com/office/powerpoint/2010/main" val="28395344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3" name="Rectangle 2">
            <a:extLst>
              <a:ext uri="{FF2B5EF4-FFF2-40B4-BE49-F238E27FC236}">
                <a16:creationId xmlns:a16="http://schemas.microsoft.com/office/drawing/2014/main" id="{249F7155-6659-774A-A77C-C783FC35276B}"/>
              </a:ext>
            </a:extLst>
          </p:cNvPr>
          <p:cNvSpPr>
            <a:spLocks noGrp="1" noChangeArrowheads="1"/>
          </p:cNvSpPr>
          <p:nvPr>
            <p:ph type="title"/>
          </p:nvPr>
        </p:nvSpPr>
        <p:spPr/>
        <p:txBody>
          <a:bodyPr/>
          <a:lstStyle/>
          <a:p>
            <a:pPr eaLnBrk="1" hangingPunct="1"/>
            <a:r>
              <a:rPr lang="en-US" altLang="zh-CN"/>
              <a:t>Write Strategy</a:t>
            </a:r>
          </a:p>
        </p:txBody>
      </p:sp>
      <p:sp>
        <p:nvSpPr>
          <p:cNvPr id="144386" name="Rectangle 3">
            <a:extLst>
              <a:ext uri="{FF2B5EF4-FFF2-40B4-BE49-F238E27FC236}">
                <a16:creationId xmlns:a16="http://schemas.microsoft.com/office/drawing/2014/main" id="{1DF8FD47-7EE7-854B-9FBF-82F177B1E731}"/>
              </a:ext>
            </a:extLst>
          </p:cNvPr>
          <p:cNvSpPr>
            <a:spLocks noGrp="1" noChangeArrowheads="1"/>
          </p:cNvSpPr>
          <p:nvPr>
            <p:ph type="body" idx="1"/>
          </p:nvPr>
        </p:nvSpPr>
        <p:spPr/>
        <p:txBody>
          <a:bodyPr/>
          <a:lstStyle/>
          <a:p>
            <a:pPr marL="0" indent="0" eaLnBrk="1" hangingPunct="1">
              <a:lnSpc>
                <a:spcPct val="90000"/>
              </a:lnSpc>
              <a:buFontTx/>
              <a:buNone/>
              <a:defRPr/>
            </a:pPr>
            <a:r>
              <a:rPr lang="en-US" altLang="zh-CN" dirty="0">
                <a:solidFill>
                  <a:srgbClr val="00B0F0"/>
                </a:solidFill>
              </a:rPr>
              <a:t>Options on a </a:t>
            </a:r>
            <a:r>
              <a:rPr lang="en-US" altLang="zh-CN" dirty="0">
                <a:solidFill>
                  <a:srgbClr val="92D050"/>
                </a:solidFill>
              </a:rPr>
              <a:t>write hit</a:t>
            </a:r>
            <a:endParaRPr lang="en-US" altLang="zh-CN" b="1" dirty="0">
              <a:solidFill>
                <a:srgbClr val="92D050"/>
              </a:solidFill>
            </a:endParaRPr>
          </a:p>
          <a:p>
            <a:pPr eaLnBrk="1" hangingPunct="1">
              <a:lnSpc>
                <a:spcPct val="90000"/>
              </a:lnSpc>
              <a:defRPr/>
            </a:pPr>
            <a:r>
              <a:rPr lang="en-US" altLang="zh-CN" b="1" dirty="0"/>
              <a:t>Write-through</a:t>
            </a:r>
          </a:p>
          <a:p>
            <a:pPr eaLnBrk="1" hangingPunct="1">
              <a:lnSpc>
                <a:spcPct val="90000"/>
              </a:lnSpc>
              <a:buFontTx/>
              <a:buNone/>
              <a:defRPr/>
            </a:pPr>
            <a:r>
              <a:rPr lang="en-US" altLang="zh-CN" dirty="0"/>
              <a:t>	info is written to both the block in the cache and to the block in the lower-level memory</a:t>
            </a:r>
          </a:p>
          <a:p>
            <a:pPr eaLnBrk="1" hangingPunct="1">
              <a:lnSpc>
                <a:spcPct val="90000"/>
              </a:lnSpc>
              <a:defRPr/>
            </a:pPr>
            <a:r>
              <a:rPr lang="en-US" altLang="zh-CN" b="1" dirty="0"/>
              <a:t>Write-back</a:t>
            </a:r>
          </a:p>
          <a:p>
            <a:pPr eaLnBrk="1" hangingPunct="1">
              <a:lnSpc>
                <a:spcPct val="90000"/>
              </a:lnSpc>
              <a:buFontTx/>
              <a:buNone/>
              <a:defRPr/>
            </a:pPr>
            <a:r>
              <a:rPr lang="en-US" altLang="zh-CN" dirty="0"/>
              <a:t>	info is written only to the block in the cache;</a:t>
            </a:r>
          </a:p>
          <a:p>
            <a:pPr eaLnBrk="1" hangingPunct="1">
              <a:lnSpc>
                <a:spcPct val="90000"/>
              </a:lnSpc>
              <a:buFontTx/>
              <a:buNone/>
              <a:defRPr/>
            </a:pPr>
            <a:r>
              <a:rPr lang="en-US" altLang="zh-CN" dirty="0"/>
              <a:t>	to the main memory only when the modified cache block is replaced;</a:t>
            </a:r>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endParaRPr lang="en-CN" kern="0" dirty="0"/>
          </a:p>
          <a:p>
            <a:pPr marL="0" indent="0">
              <a:buNone/>
            </a:pPr>
            <a:r>
              <a:rPr lang="en-US" kern="0" dirty="0" err="1"/>
              <a:t>mul</a:t>
            </a:r>
            <a:endParaRPr lang="en-CN" kern="0" dirty="0"/>
          </a:p>
          <a:p>
            <a:pPr marL="0" indent="0">
              <a:buNone/>
            </a:pPr>
            <a:r>
              <a:rPr lang="en-US" kern="0" dirty="0"/>
              <a:t>add</a:t>
            </a:r>
            <a:endParaRPr lang="en-CN" kern="0" dirty="0"/>
          </a:p>
          <a:p>
            <a:pPr marL="0" indent="0">
              <a:buNone/>
            </a:pPr>
            <a:r>
              <a:rPr lang="en-CN" kern="0" dirty="0"/>
              <a:t>mul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x2, x2, x2</a:t>
            </a:r>
          </a:p>
          <a:p>
            <a:pPr marL="0" indent="0">
              <a:buNone/>
            </a:pPr>
            <a:r>
              <a:rPr lang="en-US" kern="0" dirty="0"/>
              <a:t>x1, x1, x2</a:t>
            </a:r>
            <a:endParaRPr lang="en-CN" kern="0" dirty="0"/>
          </a:p>
          <a:p>
            <a:pPr marL="0" indent="0">
              <a:buNone/>
            </a:pPr>
            <a:r>
              <a:rPr lang="en-US" kern="0" dirty="0"/>
              <a:t>x</a:t>
            </a:r>
            <a:r>
              <a:rPr lang="en-CN" kern="0" dirty="0"/>
              <a:t>2, x4, x4</a:t>
            </a:r>
          </a:p>
          <a:p>
            <a:pPr marL="0" indent="0">
              <a:buNone/>
            </a:pPr>
            <a:r>
              <a:rPr lang="en-US" kern="0" dirty="0"/>
              <a:t>x3, x3, x2</a:t>
            </a:r>
            <a:endParaRPr lang="en-CN" kern="0" dirty="0"/>
          </a:p>
          <a:p>
            <a:pPr marL="0" indent="0">
              <a:buNone/>
            </a:pPr>
            <a:r>
              <a:rPr lang="en-US" kern="0" dirty="0"/>
              <a:t>x</a:t>
            </a:r>
            <a:r>
              <a:rPr lang="en-CN" kern="0" dirty="0"/>
              <a:t>2, x6, x6</a:t>
            </a:r>
          </a:p>
          <a:p>
            <a:pPr marL="0" indent="0">
              <a:buNone/>
            </a:pPr>
            <a:r>
              <a:rPr lang="en-US" kern="0" dirty="0"/>
              <a:t>x</a:t>
            </a:r>
            <a:r>
              <a:rPr lang="en-CN" kern="0" dirty="0"/>
              <a:t>5, x5, x2</a:t>
            </a:r>
          </a:p>
        </p:txBody>
      </p:sp>
      <p:sp>
        <p:nvSpPr>
          <p:cNvPr id="4" name="Content Placeholder 2">
            <a:extLst>
              <a:ext uri="{FF2B5EF4-FFF2-40B4-BE49-F238E27FC236}">
                <a16:creationId xmlns:a16="http://schemas.microsoft.com/office/drawing/2014/main" id="{89F240E7-C747-7E47-F153-4ECF9A42DAF3}"/>
              </a:ext>
            </a:extLst>
          </p:cNvPr>
          <p:cNvSpPr txBox="1">
            <a:spLocks/>
          </p:cNvSpPr>
          <p:nvPr/>
        </p:nvSpPr>
        <p:spPr bwMode="auto">
          <a:xfrm>
            <a:off x="5029202"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p>
          <a:p>
            <a:pPr marL="0" indent="0">
              <a:buNone/>
            </a:pPr>
            <a:r>
              <a:rPr lang="en-US" kern="0" dirty="0" err="1"/>
              <a:t>mul</a:t>
            </a:r>
            <a:endParaRPr lang="en-US" kern="0" dirty="0"/>
          </a:p>
        </p:txBody>
      </p:sp>
      <p:sp>
        <p:nvSpPr>
          <p:cNvPr id="5" name="Content Placeholder 2">
            <a:extLst>
              <a:ext uri="{FF2B5EF4-FFF2-40B4-BE49-F238E27FC236}">
                <a16:creationId xmlns:a16="http://schemas.microsoft.com/office/drawing/2014/main" id="{DDC49ECA-6CD6-804C-8129-9876DB57E07F}"/>
              </a:ext>
            </a:extLst>
          </p:cNvPr>
          <p:cNvSpPr txBox="1">
            <a:spLocks/>
          </p:cNvSpPr>
          <p:nvPr/>
        </p:nvSpPr>
        <p:spPr bwMode="auto">
          <a:xfrm>
            <a:off x="6055202"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EE008B"/>
                </a:solidFill>
              </a:rPr>
              <a:t>p7</a:t>
            </a:r>
            <a:r>
              <a:rPr lang="en-US" kern="0" dirty="0"/>
              <a:t>, </a:t>
            </a:r>
            <a:r>
              <a:rPr lang="en-US" kern="0" dirty="0">
                <a:solidFill>
                  <a:srgbClr val="00B0F0"/>
                </a:solidFill>
              </a:rPr>
              <a:t>p2</a:t>
            </a:r>
            <a:r>
              <a:rPr lang="en-US" kern="0" dirty="0"/>
              <a:t>, </a:t>
            </a:r>
            <a:r>
              <a:rPr lang="en-US" kern="0" dirty="0">
                <a:solidFill>
                  <a:srgbClr val="00B0F0"/>
                </a:solidFill>
              </a:rPr>
              <a:t>p2</a:t>
            </a:r>
          </a:p>
          <a:p>
            <a:pPr marL="0" indent="0">
              <a:buNone/>
            </a:pPr>
            <a:r>
              <a:rPr lang="en-US" kern="0" dirty="0">
                <a:solidFill>
                  <a:srgbClr val="EE008B"/>
                </a:solidFill>
              </a:rPr>
              <a:t>p8</a:t>
            </a:r>
            <a:r>
              <a:rPr lang="en-US" kern="0" dirty="0"/>
              <a:t>, </a:t>
            </a:r>
            <a:r>
              <a:rPr lang="en-US" kern="0" dirty="0">
                <a:solidFill>
                  <a:srgbClr val="00B0F0"/>
                </a:solidFill>
              </a:rPr>
              <a:t>p1</a:t>
            </a:r>
            <a:r>
              <a:rPr lang="en-US" kern="0" dirty="0"/>
              <a:t>, </a:t>
            </a:r>
            <a:r>
              <a:rPr lang="en-US" kern="0" dirty="0">
                <a:solidFill>
                  <a:srgbClr val="EE008B"/>
                </a:solidFill>
              </a:rPr>
              <a:t>p7</a:t>
            </a:r>
          </a:p>
          <a:p>
            <a:pPr marL="0" indent="0">
              <a:buNone/>
            </a:pPr>
            <a:r>
              <a:rPr lang="en-US" kern="0" dirty="0">
                <a:solidFill>
                  <a:srgbClr val="EE008B"/>
                </a:solidFill>
              </a:rPr>
              <a:t>p9</a:t>
            </a:r>
            <a:r>
              <a:rPr lang="en-US" kern="0" dirty="0"/>
              <a:t>, </a:t>
            </a:r>
            <a:r>
              <a:rPr lang="en-US" kern="0" dirty="0">
                <a:solidFill>
                  <a:srgbClr val="00B0F0"/>
                </a:solidFill>
              </a:rPr>
              <a:t>p4</a:t>
            </a:r>
            <a:r>
              <a:rPr lang="en-US" kern="0" dirty="0"/>
              <a:t>, </a:t>
            </a:r>
            <a:r>
              <a:rPr lang="en-US" kern="0" dirty="0">
                <a:solidFill>
                  <a:srgbClr val="00B0F0"/>
                </a:solidFill>
              </a:rPr>
              <a:t>p4</a:t>
            </a:r>
            <a:endParaRPr lang="en-US" kern="0" dirty="0"/>
          </a:p>
          <a:p>
            <a:pPr marL="0" indent="0">
              <a:buNone/>
            </a:pPr>
            <a:endParaRPr lang="en-US" kern="0" dirty="0"/>
          </a:p>
        </p:txBody>
      </p:sp>
      <p:graphicFrame>
        <p:nvGraphicFramePr>
          <p:cNvPr id="6" name="Table 6">
            <a:extLst>
              <a:ext uri="{FF2B5EF4-FFF2-40B4-BE49-F238E27FC236}">
                <a16:creationId xmlns:a16="http://schemas.microsoft.com/office/drawing/2014/main" id="{568CF9A8-2A88-E7F2-38B8-0B1EC0237DFA}"/>
              </a:ext>
            </a:extLst>
          </p:cNvPr>
          <p:cNvGraphicFramePr>
            <a:graphicFrameLocks noGrp="1"/>
          </p:cNvGraphicFramePr>
          <p:nvPr/>
        </p:nvGraphicFramePr>
        <p:xfrm>
          <a:off x="914400" y="5843334"/>
          <a:ext cx="6096000" cy="741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513810575"/>
                    </a:ext>
                  </a:extLst>
                </a:gridCol>
                <a:gridCol w="1016000">
                  <a:extLst>
                    <a:ext uri="{9D8B030D-6E8A-4147-A177-3AD203B41FA5}">
                      <a16:colId xmlns:a16="http://schemas.microsoft.com/office/drawing/2014/main" val="2332940736"/>
                    </a:ext>
                  </a:extLst>
                </a:gridCol>
                <a:gridCol w="1016000">
                  <a:extLst>
                    <a:ext uri="{9D8B030D-6E8A-4147-A177-3AD203B41FA5}">
                      <a16:colId xmlns:a16="http://schemas.microsoft.com/office/drawing/2014/main" val="2589123351"/>
                    </a:ext>
                  </a:extLst>
                </a:gridCol>
                <a:gridCol w="1016000">
                  <a:extLst>
                    <a:ext uri="{9D8B030D-6E8A-4147-A177-3AD203B41FA5}">
                      <a16:colId xmlns:a16="http://schemas.microsoft.com/office/drawing/2014/main" val="3675644826"/>
                    </a:ext>
                  </a:extLst>
                </a:gridCol>
                <a:gridCol w="1016000">
                  <a:extLst>
                    <a:ext uri="{9D8B030D-6E8A-4147-A177-3AD203B41FA5}">
                      <a16:colId xmlns:a16="http://schemas.microsoft.com/office/drawing/2014/main" val="87795688"/>
                    </a:ext>
                  </a:extLst>
                </a:gridCol>
                <a:gridCol w="1016000">
                  <a:extLst>
                    <a:ext uri="{9D8B030D-6E8A-4147-A177-3AD203B41FA5}">
                      <a16:colId xmlns:a16="http://schemas.microsoft.com/office/drawing/2014/main" val="4146692320"/>
                    </a:ext>
                  </a:extLst>
                </a:gridCol>
              </a:tblGrid>
              <a:tr h="370840">
                <a:tc>
                  <a:txBody>
                    <a:bodyPr/>
                    <a:lstStyle/>
                    <a:p>
                      <a:r>
                        <a:rPr lang="en-CN" dirty="0"/>
                        <a:t>x1</a:t>
                      </a:r>
                    </a:p>
                  </a:txBody>
                  <a:tcPr/>
                </a:tc>
                <a:tc>
                  <a:txBody>
                    <a:bodyPr/>
                    <a:lstStyle/>
                    <a:p>
                      <a:r>
                        <a:rPr lang="en-CN" dirty="0"/>
                        <a:t>x2</a:t>
                      </a:r>
                    </a:p>
                  </a:txBody>
                  <a:tcPr/>
                </a:tc>
                <a:tc>
                  <a:txBody>
                    <a:bodyPr/>
                    <a:lstStyle/>
                    <a:p>
                      <a:r>
                        <a:rPr lang="en-CN" dirty="0"/>
                        <a:t>x3</a:t>
                      </a:r>
                    </a:p>
                  </a:txBody>
                  <a:tcPr/>
                </a:tc>
                <a:tc>
                  <a:txBody>
                    <a:bodyPr/>
                    <a:lstStyle/>
                    <a:p>
                      <a:r>
                        <a:rPr lang="en-CN" dirty="0"/>
                        <a:t>x4</a:t>
                      </a:r>
                    </a:p>
                  </a:txBody>
                  <a:tcPr/>
                </a:tc>
                <a:tc>
                  <a:txBody>
                    <a:bodyPr/>
                    <a:lstStyle/>
                    <a:p>
                      <a:r>
                        <a:rPr lang="en-CN" dirty="0"/>
                        <a:t>x5</a:t>
                      </a:r>
                    </a:p>
                  </a:txBody>
                  <a:tcPr/>
                </a:tc>
                <a:tc>
                  <a:txBody>
                    <a:bodyPr/>
                    <a:lstStyle/>
                    <a:p>
                      <a:r>
                        <a:rPr lang="en-CN" dirty="0"/>
                        <a:t>x6</a:t>
                      </a:r>
                    </a:p>
                  </a:txBody>
                  <a:tcPr/>
                </a:tc>
                <a:extLst>
                  <a:ext uri="{0D108BD9-81ED-4DB2-BD59-A6C34878D82A}">
                    <a16:rowId xmlns:a16="http://schemas.microsoft.com/office/drawing/2014/main" val="1385387766"/>
                  </a:ext>
                </a:extLst>
              </a:tr>
              <a:tr h="370840">
                <a:tc>
                  <a:txBody>
                    <a:bodyPr/>
                    <a:lstStyle/>
                    <a:p>
                      <a:r>
                        <a:rPr lang="en-CN" dirty="0">
                          <a:solidFill>
                            <a:srgbClr val="EE008B"/>
                          </a:solidFill>
                        </a:rPr>
                        <a:t>p8</a:t>
                      </a:r>
                    </a:p>
                  </a:txBody>
                  <a:tcPr/>
                </a:tc>
                <a:tc>
                  <a:txBody>
                    <a:bodyPr/>
                    <a:lstStyle/>
                    <a:p>
                      <a:r>
                        <a:rPr lang="en-US" dirty="0">
                          <a:solidFill>
                            <a:schemeClr val="accent6">
                              <a:lumMod val="40000"/>
                              <a:lumOff val="60000"/>
                            </a:schemeClr>
                          </a:solidFill>
                        </a:rPr>
                        <a:t>p</a:t>
                      </a:r>
                      <a:r>
                        <a:rPr lang="en-CN" dirty="0">
                          <a:solidFill>
                            <a:schemeClr val="accent6">
                              <a:lumMod val="40000"/>
                              <a:lumOff val="60000"/>
                            </a:schemeClr>
                          </a:solidFill>
                        </a:rPr>
                        <a:t>7</a:t>
                      </a:r>
                      <a:r>
                        <a:rPr lang="en-CN" dirty="0">
                          <a:solidFill>
                            <a:schemeClr val="accent6">
                              <a:lumMod val="40000"/>
                              <a:lumOff val="60000"/>
                            </a:schemeClr>
                          </a:solidFill>
                          <a:sym typeface="Wingdings" pitchFamily="2" charset="2"/>
                        </a:rPr>
                        <a:t></a:t>
                      </a:r>
                      <a:r>
                        <a:rPr lang="en-CN" dirty="0">
                          <a:solidFill>
                            <a:srgbClr val="EE008B"/>
                          </a:solidFill>
                          <a:sym typeface="Wingdings" pitchFamily="2" charset="2"/>
                        </a:rPr>
                        <a:t>p9</a:t>
                      </a:r>
                      <a:endParaRPr lang="en-CN" dirty="0">
                        <a:solidFill>
                          <a:srgbClr val="EE008B"/>
                        </a:solidFill>
                      </a:endParaRPr>
                    </a:p>
                  </a:txBody>
                  <a:tcPr/>
                </a:tc>
                <a:tc>
                  <a:txBody>
                    <a:bodyPr/>
                    <a:lstStyle/>
                    <a:p>
                      <a:r>
                        <a:rPr lang="en-CN" dirty="0">
                          <a:solidFill>
                            <a:srgbClr val="00B0F0"/>
                          </a:solidFill>
                        </a:rPr>
                        <a:t>p3</a:t>
                      </a:r>
                    </a:p>
                  </a:txBody>
                  <a:tcPr/>
                </a:tc>
                <a:tc>
                  <a:txBody>
                    <a:bodyPr/>
                    <a:lstStyle/>
                    <a:p>
                      <a:r>
                        <a:rPr lang="en-CN" dirty="0">
                          <a:solidFill>
                            <a:srgbClr val="00B0F0"/>
                          </a:solidFill>
                        </a:rPr>
                        <a:t>p4</a:t>
                      </a:r>
                    </a:p>
                  </a:txBody>
                  <a:tcPr/>
                </a:tc>
                <a:tc>
                  <a:txBody>
                    <a:bodyPr/>
                    <a:lstStyle/>
                    <a:p>
                      <a:r>
                        <a:rPr lang="en-CN" dirty="0">
                          <a:solidFill>
                            <a:srgbClr val="00B0F0"/>
                          </a:solidFill>
                        </a:rPr>
                        <a:t>p5</a:t>
                      </a:r>
                    </a:p>
                  </a:txBody>
                  <a:tcPr/>
                </a:tc>
                <a:tc>
                  <a:txBody>
                    <a:bodyPr/>
                    <a:lstStyle/>
                    <a:p>
                      <a:r>
                        <a:rPr lang="en-CN" dirty="0">
                          <a:solidFill>
                            <a:srgbClr val="00B0F0"/>
                          </a:solidFill>
                        </a:rPr>
                        <a:t>p6</a:t>
                      </a:r>
                    </a:p>
                  </a:txBody>
                  <a:tcPr/>
                </a:tc>
                <a:extLst>
                  <a:ext uri="{0D108BD9-81ED-4DB2-BD59-A6C34878D82A}">
                    <a16:rowId xmlns:a16="http://schemas.microsoft.com/office/drawing/2014/main" val="1542347435"/>
                  </a:ext>
                </a:extLst>
              </a:tr>
            </a:tbl>
          </a:graphicData>
        </a:graphic>
      </p:graphicFrame>
    </p:spTree>
    <p:extLst>
      <p:ext uri="{BB962C8B-B14F-4D97-AF65-F5344CB8AC3E}">
        <p14:creationId xmlns:p14="http://schemas.microsoft.com/office/powerpoint/2010/main" val="1956934616"/>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endParaRPr lang="en-CN" kern="0" dirty="0"/>
          </a:p>
          <a:p>
            <a:pPr marL="0" indent="0">
              <a:buNone/>
            </a:pPr>
            <a:r>
              <a:rPr lang="en-US" kern="0" dirty="0" err="1"/>
              <a:t>mul</a:t>
            </a:r>
            <a:endParaRPr lang="en-CN" kern="0" dirty="0"/>
          </a:p>
          <a:p>
            <a:pPr marL="0" indent="0">
              <a:buNone/>
            </a:pPr>
            <a:r>
              <a:rPr lang="en-US" kern="0" dirty="0"/>
              <a:t>add</a:t>
            </a:r>
            <a:endParaRPr lang="en-CN" kern="0" dirty="0"/>
          </a:p>
          <a:p>
            <a:pPr marL="0" indent="0">
              <a:buNone/>
            </a:pPr>
            <a:r>
              <a:rPr lang="en-CN" kern="0" dirty="0"/>
              <a:t>mul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x2, x2, x2</a:t>
            </a:r>
          </a:p>
          <a:p>
            <a:pPr marL="0" indent="0">
              <a:buNone/>
            </a:pPr>
            <a:r>
              <a:rPr lang="en-US" kern="0" dirty="0"/>
              <a:t>x1, x1, x2</a:t>
            </a:r>
            <a:endParaRPr lang="en-CN" kern="0" dirty="0"/>
          </a:p>
          <a:p>
            <a:pPr marL="0" indent="0">
              <a:buNone/>
            </a:pPr>
            <a:r>
              <a:rPr lang="en-US" kern="0" dirty="0"/>
              <a:t>x</a:t>
            </a:r>
            <a:r>
              <a:rPr lang="en-CN" kern="0" dirty="0"/>
              <a:t>2, x4, x4</a:t>
            </a:r>
          </a:p>
          <a:p>
            <a:pPr marL="0" indent="0">
              <a:buNone/>
            </a:pPr>
            <a:r>
              <a:rPr lang="en-US" kern="0" dirty="0"/>
              <a:t>x3, x3, x2</a:t>
            </a:r>
            <a:endParaRPr lang="en-CN" kern="0" dirty="0"/>
          </a:p>
          <a:p>
            <a:pPr marL="0" indent="0">
              <a:buNone/>
            </a:pPr>
            <a:r>
              <a:rPr lang="en-US" kern="0" dirty="0"/>
              <a:t>x</a:t>
            </a:r>
            <a:r>
              <a:rPr lang="en-CN" kern="0" dirty="0"/>
              <a:t>2, x6, x6</a:t>
            </a:r>
          </a:p>
          <a:p>
            <a:pPr marL="0" indent="0">
              <a:buNone/>
            </a:pPr>
            <a:r>
              <a:rPr lang="en-US" kern="0" dirty="0"/>
              <a:t>x</a:t>
            </a:r>
            <a:r>
              <a:rPr lang="en-CN" kern="0" dirty="0"/>
              <a:t>5, x5, x2</a:t>
            </a:r>
          </a:p>
        </p:txBody>
      </p:sp>
      <p:sp>
        <p:nvSpPr>
          <p:cNvPr id="4" name="Content Placeholder 2">
            <a:extLst>
              <a:ext uri="{FF2B5EF4-FFF2-40B4-BE49-F238E27FC236}">
                <a16:creationId xmlns:a16="http://schemas.microsoft.com/office/drawing/2014/main" id="{89F240E7-C747-7E47-F153-4ECF9A42DAF3}"/>
              </a:ext>
            </a:extLst>
          </p:cNvPr>
          <p:cNvSpPr txBox="1">
            <a:spLocks/>
          </p:cNvSpPr>
          <p:nvPr/>
        </p:nvSpPr>
        <p:spPr bwMode="auto">
          <a:xfrm>
            <a:off x="5029202"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p>
          <a:p>
            <a:pPr marL="0" indent="0">
              <a:buNone/>
            </a:pPr>
            <a:r>
              <a:rPr lang="en-US" kern="0" dirty="0" err="1"/>
              <a:t>mul</a:t>
            </a:r>
            <a:endParaRPr lang="en-US" kern="0" dirty="0"/>
          </a:p>
          <a:p>
            <a:pPr marL="0" indent="0">
              <a:buNone/>
            </a:pPr>
            <a:r>
              <a:rPr lang="en-US" kern="0" dirty="0"/>
              <a:t>add</a:t>
            </a:r>
          </a:p>
        </p:txBody>
      </p:sp>
      <p:sp>
        <p:nvSpPr>
          <p:cNvPr id="5" name="Content Placeholder 2">
            <a:extLst>
              <a:ext uri="{FF2B5EF4-FFF2-40B4-BE49-F238E27FC236}">
                <a16:creationId xmlns:a16="http://schemas.microsoft.com/office/drawing/2014/main" id="{DDC49ECA-6CD6-804C-8129-9876DB57E07F}"/>
              </a:ext>
            </a:extLst>
          </p:cNvPr>
          <p:cNvSpPr txBox="1">
            <a:spLocks/>
          </p:cNvSpPr>
          <p:nvPr/>
        </p:nvSpPr>
        <p:spPr bwMode="auto">
          <a:xfrm>
            <a:off x="6055202"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EE008B"/>
                </a:solidFill>
              </a:rPr>
              <a:t>p7</a:t>
            </a:r>
            <a:r>
              <a:rPr lang="en-US" kern="0" dirty="0"/>
              <a:t>, </a:t>
            </a:r>
            <a:r>
              <a:rPr lang="en-US" kern="0" dirty="0">
                <a:solidFill>
                  <a:srgbClr val="00B0F0"/>
                </a:solidFill>
              </a:rPr>
              <a:t>p2</a:t>
            </a:r>
            <a:r>
              <a:rPr lang="en-US" kern="0" dirty="0"/>
              <a:t>, </a:t>
            </a:r>
            <a:r>
              <a:rPr lang="en-US" kern="0" dirty="0">
                <a:solidFill>
                  <a:srgbClr val="00B0F0"/>
                </a:solidFill>
              </a:rPr>
              <a:t>p2</a:t>
            </a:r>
          </a:p>
          <a:p>
            <a:pPr marL="0" indent="0">
              <a:buNone/>
            </a:pPr>
            <a:r>
              <a:rPr lang="en-US" kern="0" dirty="0">
                <a:solidFill>
                  <a:srgbClr val="EE008B"/>
                </a:solidFill>
              </a:rPr>
              <a:t>p8</a:t>
            </a:r>
            <a:r>
              <a:rPr lang="en-US" kern="0" dirty="0"/>
              <a:t>, </a:t>
            </a:r>
            <a:r>
              <a:rPr lang="en-US" kern="0" dirty="0">
                <a:solidFill>
                  <a:srgbClr val="00B0F0"/>
                </a:solidFill>
              </a:rPr>
              <a:t>p1</a:t>
            </a:r>
            <a:r>
              <a:rPr lang="en-US" kern="0" dirty="0"/>
              <a:t>, </a:t>
            </a:r>
            <a:r>
              <a:rPr lang="en-US" kern="0" dirty="0">
                <a:solidFill>
                  <a:srgbClr val="EE008B"/>
                </a:solidFill>
              </a:rPr>
              <a:t>p7</a:t>
            </a:r>
          </a:p>
          <a:p>
            <a:pPr marL="0" indent="0">
              <a:buNone/>
            </a:pPr>
            <a:r>
              <a:rPr lang="en-US" kern="0" dirty="0">
                <a:solidFill>
                  <a:srgbClr val="EE008B"/>
                </a:solidFill>
              </a:rPr>
              <a:t>p9</a:t>
            </a:r>
            <a:r>
              <a:rPr lang="en-US" kern="0" dirty="0"/>
              <a:t>, </a:t>
            </a:r>
            <a:r>
              <a:rPr lang="en-US" kern="0" dirty="0">
                <a:solidFill>
                  <a:srgbClr val="00B0F0"/>
                </a:solidFill>
              </a:rPr>
              <a:t>p4</a:t>
            </a:r>
            <a:r>
              <a:rPr lang="en-US" kern="0" dirty="0"/>
              <a:t>, </a:t>
            </a:r>
            <a:r>
              <a:rPr lang="en-US" kern="0" dirty="0">
                <a:solidFill>
                  <a:srgbClr val="00B0F0"/>
                </a:solidFill>
              </a:rPr>
              <a:t>p4</a:t>
            </a:r>
            <a:endParaRPr lang="en-US" kern="0" dirty="0"/>
          </a:p>
          <a:p>
            <a:pPr marL="0" indent="0">
              <a:buNone/>
            </a:pPr>
            <a:r>
              <a:rPr lang="en-US" kern="0" dirty="0">
                <a:solidFill>
                  <a:srgbClr val="EE008B"/>
                </a:solidFill>
              </a:rPr>
              <a:t>p10</a:t>
            </a:r>
            <a:r>
              <a:rPr lang="en-US" kern="0" dirty="0"/>
              <a:t>, </a:t>
            </a:r>
            <a:r>
              <a:rPr lang="en-US" kern="0" dirty="0">
                <a:solidFill>
                  <a:srgbClr val="00B0F0"/>
                </a:solidFill>
              </a:rPr>
              <a:t>p3</a:t>
            </a:r>
            <a:r>
              <a:rPr lang="en-US" kern="0" dirty="0"/>
              <a:t>, </a:t>
            </a:r>
            <a:r>
              <a:rPr lang="en-US" kern="0" dirty="0">
                <a:solidFill>
                  <a:srgbClr val="EE008B"/>
                </a:solidFill>
              </a:rPr>
              <a:t>p9</a:t>
            </a:r>
            <a:r>
              <a:rPr lang="en-US" kern="0" dirty="0"/>
              <a:t> </a:t>
            </a:r>
          </a:p>
        </p:txBody>
      </p:sp>
      <p:graphicFrame>
        <p:nvGraphicFramePr>
          <p:cNvPr id="6" name="Table 6">
            <a:extLst>
              <a:ext uri="{FF2B5EF4-FFF2-40B4-BE49-F238E27FC236}">
                <a16:creationId xmlns:a16="http://schemas.microsoft.com/office/drawing/2014/main" id="{568CF9A8-2A88-E7F2-38B8-0B1EC0237DFA}"/>
              </a:ext>
            </a:extLst>
          </p:cNvPr>
          <p:cNvGraphicFramePr>
            <a:graphicFrameLocks noGrp="1"/>
          </p:cNvGraphicFramePr>
          <p:nvPr/>
        </p:nvGraphicFramePr>
        <p:xfrm>
          <a:off x="914400" y="5843334"/>
          <a:ext cx="6096000" cy="741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513810575"/>
                    </a:ext>
                  </a:extLst>
                </a:gridCol>
                <a:gridCol w="1016000">
                  <a:extLst>
                    <a:ext uri="{9D8B030D-6E8A-4147-A177-3AD203B41FA5}">
                      <a16:colId xmlns:a16="http://schemas.microsoft.com/office/drawing/2014/main" val="2332940736"/>
                    </a:ext>
                  </a:extLst>
                </a:gridCol>
                <a:gridCol w="1016000">
                  <a:extLst>
                    <a:ext uri="{9D8B030D-6E8A-4147-A177-3AD203B41FA5}">
                      <a16:colId xmlns:a16="http://schemas.microsoft.com/office/drawing/2014/main" val="2589123351"/>
                    </a:ext>
                  </a:extLst>
                </a:gridCol>
                <a:gridCol w="1016000">
                  <a:extLst>
                    <a:ext uri="{9D8B030D-6E8A-4147-A177-3AD203B41FA5}">
                      <a16:colId xmlns:a16="http://schemas.microsoft.com/office/drawing/2014/main" val="3675644826"/>
                    </a:ext>
                  </a:extLst>
                </a:gridCol>
                <a:gridCol w="1016000">
                  <a:extLst>
                    <a:ext uri="{9D8B030D-6E8A-4147-A177-3AD203B41FA5}">
                      <a16:colId xmlns:a16="http://schemas.microsoft.com/office/drawing/2014/main" val="87795688"/>
                    </a:ext>
                  </a:extLst>
                </a:gridCol>
                <a:gridCol w="1016000">
                  <a:extLst>
                    <a:ext uri="{9D8B030D-6E8A-4147-A177-3AD203B41FA5}">
                      <a16:colId xmlns:a16="http://schemas.microsoft.com/office/drawing/2014/main" val="4146692320"/>
                    </a:ext>
                  </a:extLst>
                </a:gridCol>
              </a:tblGrid>
              <a:tr h="370840">
                <a:tc>
                  <a:txBody>
                    <a:bodyPr/>
                    <a:lstStyle/>
                    <a:p>
                      <a:r>
                        <a:rPr lang="en-CN" dirty="0"/>
                        <a:t>x1</a:t>
                      </a:r>
                    </a:p>
                  </a:txBody>
                  <a:tcPr/>
                </a:tc>
                <a:tc>
                  <a:txBody>
                    <a:bodyPr/>
                    <a:lstStyle/>
                    <a:p>
                      <a:r>
                        <a:rPr lang="en-CN" dirty="0"/>
                        <a:t>x2</a:t>
                      </a:r>
                    </a:p>
                  </a:txBody>
                  <a:tcPr/>
                </a:tc>
                <a:tc>
                  <a:txBody>
                    <a:bodyPr/>
                    <a:lstStyle/>
                    <a:p>
                      <a:r>
                        <a:rPr lang="en-CN" dirty="0"/>
                        <a:t>x3</a:t>
                      </a:r>
                    </a:p>
                  </a:txBody>
                  <a:tcPr/>
                </a:tc>
                <a:tc>
                  <a:txBody>
                    <a:bodyPr/>
                    <a:lstStyle/>
                    <a:p>
                      <a:r>
                        <a:rPr lang="en-CN" dirty="0"/>
                        <a:t>x4</a:t>
                      </a:r>
                    </a:p>
                  </a:txBody>
                  <a:tcPr/>
                </a:tc>
                <a:tc>
                  <a:txBody>
                    <a:bodyPr/>
                    <a:lstStyle/>
                    <a:p>
                      <a:r>
                        <a:rPr lang="en-CN" dirty="0"/>
                        <a:t>x5</a:t>
                      </a:r>
                    </a:p>
                  </a:txBody>
                  <a:tcPr/>
                </a:tc>
                <a:tc>
                  <a:txBody>
                    <a:bodyPr/>
                    <a:lstStyle/>
                    <a:p>
                      <a:r>
                        <a:rPr lang="en-CN" dirty="0"/>
                        <a:t>x6</a:t>
                      </a:r>
                    </a:p>
                  </a:txBody>
                  <a:tcPr/>
                </a:tc>
                <a:extLst>
                  <a:ext uri="{0D108BD9-81ED-4DB2-BD59-A6C34878D82A}">
                    <a16:rowId xmlns:a16="http://schemas.microsoft.com/office/drawing/2014/main" val="1385387766"/>
                  </a:ext>
                </a:extLst>
              </a:tr>
              <a:tr h="370840">
                <a:tc>
                  <a:txBody>
                    <a:bodyPr/>
                    <a:lstStyle/>
                    <a:p>
                      <a:r>
                        <a:rPr lang="en-CN" dirty="0">
                          <a:solidFill>
                            <a:srgbClr val="EE008B"/>
                          </a:solidFill>
                        </a:rPr>
                        <a:t>p8</a:t>
                      </a:r>
                    </a:p>
                  </a:txBody>
                  <a:tcPr/>
                </a:tc>
                <a:tc>
                  <a:txBody>
                    <a:bodyPr/>
                    <a:lstStyle/>
                    <a:p>
                      <a:r>
                        <a:rPr lang="en-CN" dirty="0">
                          <a:solidFill>
                            <a:srgbClr val="EE008B"/>
                          </a:solidFill>
                          <a:sym typeface="Wingdings" pitchFamily="2" charset="2"/>
                        </a:rPr>
                        <a:t>p9</a:t>
                      </a:r>
                      <a:endParaRPr lang="en-CN" dirty="0">
                        <a:solidFill>
                          <a:srgbClr val="EE008B"/>
                        </a:solidFill>
                      </a:endParaRPr>
                    </a:p>
                  </a:txBody>
                  <a:tcPr/>
                </a:tc>
                <a:tc>
                  <a:txBody>
                    <a:bodyPr/>
                    <a:lstStyle/>
                    <a:p>
                      <a:r>
                        <a:rPr lang="en-CN" dirty="0">
                          <a:solidFill>
                            <a:srgbClr val="EE008B"/>
                          </a:solidFill>
                        </a:rPr>
                        <a:t>p10</a:t>
                      </a:r>
                    </a:p>
                  </a:txBody>
                  <a:tcPr/>
                </a:tc>
                <a:tc>
                  <a:txBody>
                    <a:bodyPr/>
                    <a:lstStyle/>
                    <a:p>
                      <a:r>
                        <a:rPr lang="en-CN" dirty="0">
                          <a:solidFill>
                            <a:srgbClr val="00B0F0"/>
                          </a:solidFill>
                        </a:rPr>
                        <a:t>p4</a:t>
                      </a:r>
                    </a:p>
                  </a:txBody>
                  <a:tcPr/>
                </a:tc>
                <a:tc>
                  <a:txBody>
                    <a:bodyPr/>
                    <a:lstStyle/>
                    <a:p>
                      <a:r>
                        <a:rPr lang="en-CN" dirty="0">
                          <a:solidFill>
                            <a:srgbClr val="00B0F0"/>
                          </a:solidFill>
                        </a:rPr>
                        <a:t>p5</a:t>
                      </a:r>
                    </a:p>
                  </a:txBody>
                  <a:tcPr/>
                </a:tc>
                <a:tc>
                  <a:txBody>
                    <a:bodyPr/>
                    <a:lstStyle/>
                    <a:p>
                      <a:r>
                        <a:rPr lang="en-CN" dirty="0">
                          <a:solidFill>
                            <a:srgbClr val="00B0F0"/>
                          </a:solidFill>
                        </a:rPr>
                        <a:t>p6</a:t>
                      </a:r>
                    </a:p>
                  </a:txBody>
                  <a:tcPr/>
                </a:tc>
                <a:extLst>
                  <a:ext uri="{0D108BD9-81ED-4DB2-BD59-A6C34878D82A}">
                    <a16:rowId xmlns:a16="http://schemas.microsoft.com/office/drawing/2014/main" val="1542347435"/>
                  </a:ext>
                </a:extLst>
              </a:tr>
            </a:tbl>
          </a:graphicData>
        </a:graphic>
      </p:graphicFrame>
    </p:spTree>
    <p:extLst>
      <p:ext uri="{BB962C8B-B14F-4D97-AF65-F5344CB8AC3E}">
        <p14:creationId xmlns:p14="http://schemas.microsoft.com/office/powerpoint/2010/main" val="281399739"/>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endParaRPr lang="en-CN" kern="0" dirty="0"/>
          </a:p>
          <a:p>
            <a:pPr marL="0" indent="0">
              <a:buNone/>
            </a:pPr>
            <a:r>
              <a:rPr lang="en-US" kern="0" dirty="0" err="1"/>
              <a:t>mul</a:t>
            </a:r>
            <a:endParaRPr lang="en-CN" kern="0" dirty="0"/>
          </a:p>
          <a:p>
            <a:pPr marL="0" indent="0">
              <a:buNone/>
            </a:pPr>
            <a:r>
              <a:rPr lang="en-US" kern="0" dirty="0"/>
              <a:t>add</a:t>
            </a:r>
            <a:endParaRPr lang="en-CN" kern="0" dirty="0"/>
          </a:p>
          <a:p>
            <a:pPr marL="0" indent="0">
              <a:buNone/>
            </a:pPr>
            <a:r>
              <a:rPr lang="en-CN" kern="0" dirty="0"/>
              <a:t>mul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x2, x2, x2</a:t>
            </a:r>
          </a:p>
          <a:p>
            <a:pPr marL="0" indent="0">
              <a:buNone/>
            </a:pPr>
            <a:r>
              <a:rPr lang="en-US" kern="0" dirty="0"/>
              <a:t>x1, x1, x2</a:t>
            </a:r>
            <a:endParaRPr lang="en-CN" kern="0" dirty="0"/>
          </a:p>
          <a:p>
            <a:pPr marL="0" indent="0">
              <a:buNone/>
            </a:pPr>
            <a:r>
              <a:rPr lang="en-US" kern="0" dirty="0"/>
              <a:t>x</a:t>
            </a:r>
            <a:r>
              <a:rPr lang="en-CN" kern="0" dirty="0"/>
              <a:t>2, x4, x4</a:t>
            </a:r>
          </a:p>
          <a:p>
            <a:pPr marL="0" indent="0">
              <a:buNone/>
            </a:pPr>
            <a:r>
              <a:rPr lang="en-US" kern="0" dirty="0"/>
              <a:t>x3, x3, x2</a:t>
            </a:r>
            <a:endParaRPr lang="en-CN" kern="0" dirty="0"/>
          </a:p>
          <a:p>
            <a:pPr marL="0" indent="0">
              <a:buNone/>
            </a:pPr>
            <a:r>
              <a:rPr lang="en-US" kern="0" dirty="0"/>
              <a:t>x</a:t>
            </a:r>
            <a:r>
              <a:rPr lang="en-CN" kern="0" dirty="0"/>
              <a:t>2, x6, x6</a:t>
            </a:r>
          </a:p>
          <a:p>
            <a:pPr marL="0" indent="0">
              <a:buNone/>
            </a:pPr>
            <a:r>
              <a:rPr lang="en-US" kern="0" dirty="0"/>
              <a:t>x</a:t>
            </a:r>
            <a:r>
              <a:rPr lang="en-CN" kern="0" dirty="0"/>
              <a:t>5, x5, x2</a:t>
            </a:r>
          </a:p>
        </p:txBody>
      </p:sp>
      <p:sp>
        <p:nvSpPr>
          <p:cNvPr id="4" name="Content Placeholder 2">
            <a:extLst>
              <a:ext uri="{FF2B5EF4-FFF2-40B4-BE49-F238E27FC236}">
                <a16:creationId xmlns:a16="http://schemas.microsoft.com/office/drawing/2014/main" id="{89F240E7-C747-7E47-F153-4ECF9A42DAF3}"/>
              </a:ext>
            </a:extLst>
          </p:cNvPr>
          <p:cNvSpPr txBox="1">
            <a:spLocks/>
          </p:cNvSpPr>
          <p:nvPr/>
        </p:nvSpPr>
        <p:spPr bwMode="auto">
          <a:xfrm>
            <a:off x="5029202"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p>
          <a:p>
            <a:pPr marL="0" indent="0">
              <a:buNone/>
            </a:pPr>
            <a:r>
              <a:rPr lang="en-US" kern="0" dirty="0" err="1"/>
              <a:t>mul</a:t>
            </a:r>
            <a:endParaRPr lang="en-US" kern="0" dirty="0"/>
          </a:p>
          <a:p>
            <a:pPr marL="0" indent="0">
              <a:buNone/>
            </a:pPr>
            <a:r>
              <a:rPr lang="en-US" kern="0" dirty="0"/>
              <a:t>add</a:t>
            </a:r>
          </a:p>
          <a:p>
            <a:pPr marL="0" indent="0">
              <a:buNone/>
            </a:pPr>
            <a:r>
              <a:rPr lang="en-US" kern="0" dirty="0" err="1"/>
              <a:t>mul</a:t>
            </a:r>
            <a:endParaRPr lang="en-US" kern="0" dirty="0"/>
          </a:p>
        </p:txBody>
      </p:sp>
      <p:sp>
        <p:nvSpPr>
          <p:cNvPr id="5" name="Content Placeholder 2">
            <a:extLst>
              <a:ext uri="{FF2B5EF4-FFF2-40B4-BE49-F238E27FC236}">
                <a16:creationId xmlns:a16="http://schemas.microsoft.com/office/drawing/2014/main" id="{DDC49ECA-6CD6-804C-8129-9876DB57E07F}"/>
              </a:ext>
            </a:extLst>
          </p:cNvPr>
          <p:cNvSpPr txBox="1">
            <a:spLocks/>
          </p:cNvSpPr>
          <p:nvPr/>
        </p:nvSpPr>
        <p:spPr bwMode="auto">
          <a:xfrm>
            <a:off x="6055202"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EE008B"/>
                </a:solidFill>
              </a:rPr>
              <a:t>p7</a:t>
            </a:r>
            <a:r>
              <a:rPr lang="en-US" kern="0" dirty="0"/>
              <a:t>, </a:t>
            </a:r>
            <a:r>
              <a:rPr lang="en-US" kern="0" dirty="0">
                <a:solidFill>
                  <a:srgbClr val="00B0F0"/>
                </a:solidFill>
              </a:rPr>
              <a:t>p2</a:t>
            </a:r>
            <a:r>
              <a:rPr lang="en-US" kern="0" dirty="0"/>
              <a:t>, </a:t>
            </a:r>
            <a:r>
              <a:rPr lang="en-US" kern="0" dirty="0">
                <a:solidFill>
                  <a:srgbClr val="00B0F0"/>
                </a:solidFill>
              </a:rPr>
              <a:t>p2</a:t>
            </a:r>
          </a:p>
          <a:p>
            <a:pPr marL="0" indent="0">
              <a:buNone/>
            </a:pPr>
            <a:r>
              <a:rPr lang="en-US" kern="0" dirty="0">
                <a:solidFill>
                  <a:srgbClr val="EE008B"/>
                </a:solidFill>
              </a:rPr>
              <a:t>p8</a:t>
            </a:r>
            <a:r>
              <a:rPr lang="en-US" kern="0" dirty="0"/>
              <a:t>, </a:t>
            </a:r>
            <a:r>
              <a:rPr lang="en-US" kern="0" dirty="0">
                <a:solidFill>
                  <a:srgbClr val="00B0F0"/>
                </a:solidFill>
              </a:rPr>
              <a:t>p1</a:t>
            </a:r>
            <a:r>
              <a:rPr lang="en-US" kern="0" dirty="0"/>
              <a:t>, </a:t>
            </a:r>
            <a:r>
              <a:rPr lang="en-US" kern="0" dirty="0">
                <a:solidFill>
                  <a:srgbClr val="EE008B"/>
                </a:solidFill>
              </a:rPr>
              <a:t>p7</a:t>
            </a:r>
          </a:p>
          <a:p>
            <a:pPr marL="0" indent="0">
              <a:buNone/>
            </a:pPr>
            <a:r>
              <a:rPr lang="en-US" kern="0" dirty="0">
                <a:solidFill>
                  <a:srgbClr val="EE008B"/>
                </a:solidFill>
              </a:rPr>
              <a:t>p9</a:t>
            </a:r>
            <a:r>
              <a:rPr lang="en-US" kern="0" dirty="0"/>
              <a:t>, </a:t>
            </a:r>
            <a:r>
              <a:rPr lang="en-US" kern="0" dirty="0">
                <a:solidFill>
                  <a:srgbClr val="00B0F0"/>
                </a:solidFill>
              </a:rPr>
              <a:t>p4</a:t>
            </a:r>
            <a:r>
              <a:rPr lang="en-US" kern="0" dirty="0"/>
              <a:t>, </a:t>
            </a:r>
            <a:r>
              <a:rPr lang="en-US" kern="0" dirty="0">
                <a:solidFill>
                  <a:srgbClr val="00B0F0"/>
                </a:solidFill>
              </a:rPr>
              <a:t>p4</a:t>
            </a:r>
            <a:endParaRPr lang="en-US" kern="0" dirty="0"/>
          </a:p>
          <a:p>
            <a:pPr marL="0" indent="0">
              <a:buNone/>
            </a:pPr>
            <a:r>
              <a:rPr lang="en-US" kern="0" dirty="0">
                <a:solidFill>
                  <a:srgbClr val="EE008B"/>
                </a:solidFill>
              </a:rPr>
              <a:t>p10</a:t>
            </a:r>
            <a:r>
              <a:rPr lang="en-US" kern="0" dirty="0"/>
              <a:t>, </a:t>
            </a:r>
            <a:r>
              <a:rPr lang="en-US" kern="0" dirty="0">
                <a:solidFill>
                  <a:srgbClr val="00B0F0"/>
                </a:solidFill>
              </a:rPr>
              <a:t>p3</a:t>
            </a:r>
            <a:r>
              <a:rPr lang="en-US" kern="0" dirty="0"/>
              <a:t>, </a:t>
            </a:r>
            <a:r>
              <a:rPr lang="en-US" kern="0" dirty="0">
                <a:solidFill>
                  <a:srgbClr val="EE008B"/>
                </a:solidFill>
              </a:rPr>
              <a:t>p9</a:t>
            </a:r>
          </a:p>
          <a:p>
            <a:pPr marL="0" indent="0">
              <a:buNone/>
            </a:pPr>
            <a:r>
              <a:rPr lang="en-US" kern="0" dirty="0">
                <a:solidFill>
                  <a:srgbClr val="EE008B"/>
                </a:solidFill>
              </a:rPr>
              <a:t>p11</a:t>
            </a:r>
            <a:r>
              <a:rPr lang="en-US" kern="0" dirty="0"/>
              <a:t>,</a:t>
            </a:r>
            <a:r>
              <a:rPr lang="en-US" kern="0" dirty="0">
                <a:solidFill>
                  <a:srgbClr val="EE008B"/>
                </a:solidFill>
              </a:rPr>
              <a:t> </a:t>
            </a:r>
            <a:r>
              <a:rPr lang="en-US" kern="0" dirty="0">
                <a:solidFill>
                  <a:srgbClr val="00B0F0"/>
                </a:solidFill>
              </a:rPr>
              <a:t>p6</a:t>
            </a:r>
            <a:r>
              <a:rPr lang="en-US" kern="0" dirty="0"/>
              <a:t>,</a:t>
            </a:r>
            <a:r>
              <a:rPr lang="en-US" kern="0" dirty="0">
                <a:solidFill>
                  <a:srgbClr val="EE008B"/>
                </a:solidFill>
              </a:rPr>
              <a:t> </a:t>
            </a:r>
            <a:r>
              <a:rPr lang="en-US" kern="0" dirty="0">
                <a:solidFill>
                  <a:srgbClr val="00B0F0"/>
                </a:solidFill>
              </a:rPr>
              <a:t>p6</a:t>
            </a:r>
            <a:r>
              <a:rPr lang="en-US" kern="0" dirty="0"/>
              <a:t> </a:t>
            </a:r>
          </a:p>
        </p:txBody>
      </p:sp>
      <p:graphicFrame>
        <p:nvGraphicFramePr>
          <p:cNvPr id="6" name="Table 6">
            <a:extLst>
              <a:ext uri="{FF2B5EF4-FFF2-40B4-BE49-F238E27FC236}">
                <a16:creationId xmlns:a16="http://schemas.microsoft.com/office/drawing/2014/main" id="{568CF9A8-2A88-E7F2-38B8-0B1EC0237DFA}"/>
              </a:ext>
            </a:extLst>
          </p:cNvPr>
          <p:cNvGraphicFramePr>
            <a:graphicFrameLocks noGrp="1"/>
          </p:cNvGraphicFramePr>
          <p:nvPr/>
        </p:nvGraphicFramePr>
        <p:xfrm>
          <a:off x="914400" y="5843334"/>
          <a:ext cx="6096000" cy="741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513810575"/>
                    </a:ext>
                  </a:extLst>
                </a:gridCol>
                <a:gridCol w="1016000">
                  <a:extLst>
                    <a:ext uri="{9D8B030D-6E8A-4147-A177-3AD203B41FA5}">
                      <a16:colId xmlns:a16="http://schemas.microsoft.com/office/drawing/2014/main" val="2332940736"/>
                    </a:ext>
                  </a:extLst>
                </a:gridCol>
                <a:gridCol w="1016000">
                  <a:extLst>
                    <a:ext uri="{9D8B030D-6E8A-4147-A177-3AD203B41FA5}">
                      <a16:colId xmlns:a16="http://schemas.microsoft.com/office/drawing/2014/main" val="2589123351"/>
                    </a:ext>
                  </a:extLst>
                </a:gridCol>
                <a:gridCol w="1016000">
                  <a:extLst>
                    <a:ext uri="{9D8B030D-6E8A-4147-A177-3AD203B41FA5}">
                      <a16:colId xmlns:a16="http://schemas.microsoft.com/office/drawing/2014/main" val="3675644826"/>
                    </a:ext>
                  </a:extLst>
                </a:gridCol>
                <a:gridCol w="1016000">
                  <a:extLst>
                    <a:ext uri="{9D8B030D-6E8A-4147-A177-3AD203B41FA5}">
                      <a16:colId xmlns:a16="http://schemas.microsoft.com/office/drawing/2014/main" val="87795688"/>
                    </a:ext>
                  </a:extLst>
                </a:gridCol>
                <a:gridCol w="1016000">
                  <a:extLst>
                    <a:ext uri="{9D8B030D-6E8A-4147-A177-3AD203B41FA5}">
                      <a16:colId xmlns:a16="http://schemas.microsoft.com/office/drawing/2014/main" val="4146692320"/>
                    </a:ext>
                  </a:extLst>
                </a:gridCol>
              </a:tblGrid>
              <a:tr h="370840">
                <a:tc>
                  <a:txBody>
                    <a:bodyPr/>
                    <a:lstStyle/>
                    <a:p>
                      <a:r>
                        <a:rPr lang="en-CN" dirty="0"/>
                        <a:t>x1</a:t>
                      </a:r>
                    </a:p>
                  </a:txBody>
                  <a:tcPr/>
                </a:tc>
                <a:tc>
                  <a:txBody>
                    <a:bodyPr/>
                    <a:lstStyle/>
                    <a:p>
                      <a:r>
                        <a:rPr lang="en-CN" dirty="0"/>
                        <a:t>x2</a:t>
                      </a:r>
                    </a:p>
                  </a:txBody>
                  <a:tcPr/>
                </a:tc>
                <a:tc>
                  <a:txBody>
                    <a:bodyPr/>
                    <a:lstStyle/>
                    <a:p>
                      <a:r>
                        <a:rPr lang="en-CN" dirty="0"/>
                        <a:t>x3</a:t>
                      </a:r>
                    </a:p>
                  </a:txBody>
                  <a:tcPr/>
                </a:tc>
                <a:tc>
                  <a:txBody>
                    <a:bodyPr/>
                    <a:lstStyle/>
                    <a:p>
                      <a:r>
                        <a:rPr lang="en-CN" dirty="0"/>
                        <a:t>x4</a:t>
                      </a:r>
                    </a:p>
                  </a:txBody>
                  <a:tcPr/>
                </a:tc>
                <a:tc>
                  <a:txBody>
                    <a:bodyPr/>
                    <a:lstStyle/>
                    <a:p>
                      <a:r>
                        <a:rPr lang="en-CN" dirty="0"/>
                        <a:t>x5</a:t>
                      </a:r>
                    </a:p>
                  </a:txBody>
                  <a:tcPr/>
                </a:tc>
                <a:tc>
                  <a:txBody>
                    <a:bodyPr/>
                    <a:lstStyle/>
                    <a:p>
                      <a:r>
                        <a:rPr lang="en-CN" dirty="0"/>
                        <a:t>x6</a:t>
                      </a:r>
                    </a:p>
                  </a:txBody>
                  <a:tcPr/>
                </a:tc>
                <a:extLst>
                  <a:ext uri="{0D108BD9-81ED-4DB2-BD59-A6C34878D82A}">
                    <a16:rowId xmlns:a16="http://schemas.microsoft.com/office/drawing/2014/main" val="1385387766"/>
                  </a:ext>
                </a:extLst>
              </a:tr>
              <a:tr h="370840">
                <a:tc>
                  <a:txBody>
                    <a:bodyPr/>
                    <a:lstStyle/>
                    <a:p>
                      <a:r>
                        <a:rPr lang="en-CN" dirty="0">
                          <a:solidFill>
                            <a:srgbClr val="EE008B"/>
                          </a:solidFill>
                        </a:rPr>
                        <a:t>p8</a:t>
                      </a:r>
                    </a:p>
                  </a:txBody>
                  <a:tcPr/>
                </a:tc>
                <a:tc>
                  <a:txBody>
                    <a:bodyPr/>
                    <a:lstStyle/>
                    <a:p>
                      <a:endParaRPr lang="en-CN" dirty="0">
                        <a:solidFill>
                          <a:srgbClr val="EE008B"/>
                        </a:solidFill>
                      </a:endParaRPr>
                    </a:p>
                  </a:txBody>
                  <a:tcPr/>
                </a:tc>
                <a:tc>
                  <a:txBody>
                    <a:bodyPr/>
                    <a:lstStyle/>
                    <a:p>
                      <a:r>
                        <a:rPr lang="en-CN" dirty="0">
                          <a:solidFill>
                            <a:srgbClr val="EE008B"/>
                          </a:solidFill>
                        </a:rPr>
                        <a:t>p10</a:t>
                      </a:r>
                    </a:p>
                  </a:txBody>
                  <a:tcPr/>
                </a:tc>
                <a:tc>
                  <a:txBody>
                    <a:bodyPr/>
                    <a:lstStyle/>
                    <a:p>
                      <a:r>
                        <a:rPr lang="en-CN" dirty="0">
                          <a:solidFill>
                            <a:srgbClr val="00B0F0"/>
                          </a:solidFill>
                        </a:rPr>
                        <a:t>p4</a:t>
                      </a:r>
                    </a:p>
                  </a:txBody>
                  <a:tcPr/>
                </a:tc>
                <a:tc>
                  <a:txBody>
                    <a:bodyPr/>
                    <a:lstStyle/>
                    <a:p>
                      <a:r>
                        <a:rPr lang="en-CN" dirty="0">
                          <a:solidFill>
                            <a:srgbClr val="00B0F0"/>
                          </a:solidFill>
                        </a:rPr>
                        <a:t>p5</a:t>
                      </a:r>
                    </a:p>
                  </a:txBody>
                  <a:tcPr/>
                </a:tc>
                <a:tc>
                  <a:txBody>
                    <a:bodyPr/>
                    <a:lstStyle/>
                    <a:p>
                      <a:r>
                        <a:rPr lang="en-CN" dirty="0">
                          <a:solidFill>
                            <a:srgbClr val="00B0F0"/>
                          </a:solidFill>
                        </a:rPr>
                        <a:t>p6</a:t>
                      </a:r>
                    </a:p>
                  </a:txBody>
                  <a:tcPr/>
                </a:tc>
                <a:extLst>
                  <a:ext uri="{0D108BD9-81ED-4DB2-BD59-A6C34878D82A}">
                    <a16:rowId xmlns:a16="http://schemas.microsoft.com/office/drawing/2014/main" val="1542347435"/>
                  </a:ext>
                </a:extLst>
              </a:tr>
            </a:tbl>
          </a:graphicData>
        </a:graphic>
      </p:graphicFrame>
      <p:sp>
        <p:nvSpPr>
          <p:cNvPr id="7" name="Content Placeholder 2">
            <a:extLst>
              <a:ext uri="{FF2B5EF4-FFF2-40B4-BE49-F238E27FC236}">
                <a16:creationId xmlns:a16="http://schemas.microsoft.com/office/drawing/2014/main" id="{76870F8A-46F1-D4A2-6AA1-E3B0D8D31BA4}"/>
              </a:ext>
            </a:extLst>
          </p:cNvPr>
          <p:cNvSpPr txBox="1">
            <a:spLocks/>
          </p:cNvSpPr>
          <p:nvPr/>
        </p:nvSpPr>
        <p:spPr bwMode="auto">
          <a:xfrm>
            <a:off x="1869602" y="6224400"/>
            <a:ext cx="1219198" cy="422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sz="1800" dirty="0">
                <a:solidFill>
                  <a:schemeClr val="accent6">
                    <a:lumMod val="40000"/>
                    <a:lumOff val="60000"/>
                  </a:schemeClr>
                </a:solidFill>
              </a:rPr>
              <a:t>p</a:t>
            </a:r>
            <a:r>
              <a:rPr lang="en-CN" sz="1800" dirty="0">
                <a:solidFill>
                  <a:schemeClr val="accent6">
                    <a:lumMod val="40000"/>
                    <a:lumOff val="60000"/>
                  </a:schemeClr>
                </a:solidFill>
              </a:rPr>
              <a:t>9</a:t>
            </a:r>
            <a:r>
              <a:rPr lang="en-CN" sz="1800" dirty="0">
                <a:solidFill>
                  <a:schemeClr val="accent6">
                    <a:lumMod val="40000"/>
                    <a:lumOff val="60000"/>
                  </a:schemeClr>
                </a:solidFill>
                <a:sym typeface="Wingdings" pitchFamily="2" charset="2"/>
              </a:rPr>
              <a:t></a:t>
            </a:r>
            <a:r>
              <a:rPr lang="en-CN" sz="1800" dirty="0">
                <a:solidFill>
                  <a:srgbClr val="EE008B"/>
                </a:solidFill>
                <a:sym typeface="Wingdings" pitchFamily="2" charset="2"/>
              </a:rPr>
              <a:t>p11</a:t>
            </a:r>
            <a:endParaRPr lang="en-CN" sz="1800" dirty="0">
              <a:solidFill>
                <a:srgbClr val="EE008B"/>
              </a:solidFill>
            </a:endParaRPr>
          </a:p>
        </p:txBody>
      </p:sp>
    </p:spTree>
    <p:extLst>
      <p:ext uri="{BB962C8B-B14F-4D97-AF65-F5344CB8AC3E}">
        <p14:creationId xmlns:p14="http://schemas.microsoft.com/office/powerpoint/2010/main" val="1472382267"/>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96CC-EA41-BA41-8FFB-CF0726D285B7}"/>
              </a:ext>
            </a:extLst>
          </p:cNvPr>
          <p:cNvSpPr>
            <a:spLocks noGrp="1"/>
          </p:cNvSpPr>
          <p:nvPr>
            <p:ph type="title"/>
          </p:nvPr>
        </p:nvSpPr>
        <p:spPr/>
        <p:txBody>
          <a:bodyPr/>
          <a:lstStyle/>
          <a:p>
            <a:r>
              <a:rPr lang="en-CN" dirty="0"/>
              <a:t>Register Renaming</a:t>
            </a:r>
          </a:p>
        </p:txBody>
      </p:sp>
      <p:sp>
        <p:nvSpPr>
          <p:cNvPr id="3" name="Content Placeholder 2">
            <a:extLst>
              <a:ext uri="{FF2B5EF4-FFF2-40B4-BE49-F238E27FC236}">
                <a16:creationId xmlns:a16="http://schemas.microsoft.com/office/drawing/2014/main" id="{E4FBCB72-D916-F04A-B456-F8E522725865}"/>
              </a:ext>
            </a:extLst>
          </p:cNvPr>
          <p:cNvSpPr>
            <a:spLocks noGrp="1"/>
          </p:cNvSpPr>
          <p:nvPr>
            <p:ph idx="1"/>
          </p:nvPr>
        </p:nvSpPr>
        <p:spPr/>
        <p:txBody>
          <a:bodyPr/>
          <a:lstStyle/>
          <a:p>
            <a:r>
              <a:rPr lang="en-US" dirty="0"/>
              <a:t>More examples:</a:t>
            </a:r>
            <a:endParaRPr lang="en-CN" dirty="0"/>
          </a:p>
          <a:p>
            <a:endParaRPr lang="en-CN" dirty="0"/>
          </a:p>
        </p:txBody>
      </p:sp>
      <p:sp>
        <p:nvSpPr>
          <p:cNvPr id="15" name="Content Placeholder 2">
            <a:extLst>
              <a:ext uri="{FF2B5EF4-FFF2-40B4-BE49-F238E27FC236}">
                <a16:creationId xmlns:a16="http://schemas.microsoft.com/office/drawing/2014/main" id="{2CB55F47-D5CB-F1EB-6E67-550370CE2837}"/>
              </a:ext>
            </a:extLst>
          </p:cNvPr>
          <p:cNvSpPr txBox="1">
            <a:spLocks/>
          </p:cNvSpPr>
          <p:nvPr/>
        </p:nvSpPr>
        <p:spPr bwMode="auto">
          <a:xfrm>
            <a:off x="802800"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endParaRPr lang="en-CN" kern="0" dirty="0"/>
          </a:p>
          <a:p>
            <a:pPr marL="0" indent="0">
              <a:buNone/>
            </a:pPr>
            <a:r>
              <a:rPr lang="en-US" kern="0" dirty="0" err="1"/>
              <a:t>mul</a:t>
            </a:r>
            <a:endParaRPr lang="en-CN" kern="0" dirty="0"/>
          </a:p>
          <a:p>
            <a:pPr marL="0" indent="0">
              <a:buNone/>
            </a:pPr>
            <a:r>
              <a:rPr lang="en-US" kern="0" dirty="0"/>
              <a:t>add</a:t>
            </a:r>
            <a:endParaRPr lang="en-CN" kern="0" dirty="0"/>
          </a:p>
          <a:p>
            <a:pPr marL="0" indent="0">
              <a:buNone/>
            </a:pPr>
            <a:r>
              <a:rPr lang="en-CN" kern="0" dirty="0"/>
              <a:t>mul</a:t>
            </a:r>
          </a:p>
          <a:p>
            <a:pPr marL="0" indent="0">
              <a:buNone/>
            </a:pPr>
            <a:r>
              <a:rPr lang="en-CN" kern="0" dirty="0"/>
              <a:t>add</a:t>
            </a:r>
          </a:p>
        </p:txBody>
      </p:sp>
      <p:sp>
        <p:nvSpPr>
          <p:cNvPr id="16" name="Content Placeholder 2">
            <a:extLst>
              <a:ext uri="{FF2B5EF4-FFF2-40B4-BE49-F238E27FC236}">
                <a16:creationId xmlns:a16="http://schemas.microsoft.com/office/drawing/2014/main" id="{83530BB3-7F51-AF89-74E2-3822DF64B2F2}"/>
              </a:ext>
            </a:extLst>
          </p:cNvPr>
          <p:cNvSpPr txBox="1">
            <a:spLocks/>
          </p:cNvSpPr>
          <p:nvPr/>
        </p:nvSpPr>
        <p:spPr bwMode="auto">
          <a:xfrm>
            <a:off x="1828800"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t>x2, x2, x2</a:t>
            </a:r>
          </a:p>
          <a:p>
            <a:pPr marL="0" indent="0">
              <a:buNone/>
            </a:pPr>
            <a:r>
              <a:rPr lang="en-US" kern="0" dirty="0"/>
              <a:t>x1, x1, x2</a:t>
            </a:r>
            <a:endParaRPr lang="en-CN" kern="0" dirty="0"/>
          </a:p>
          <a:p>
            <a:pPr marL="0" indent="0">
              <a:buNone/>
            </a:pPr>
            <a:r>
              <a:rPr lang="en-US" kern="0" dirty="0"/>
              <a:t>x</a:t>
            </a:r>
            <a:r>
              <a:rPr lang="en-CN" kern="0" dirty="0"/>
              <a:t>2, x4, x4</a:t>
            </a:r>
          </a:p>
          <a:p>
            <a:pPr marL="0" indent="0">
              <a:buNone/>
            </a:pPr>
            <a:r>
              <a:rPr lang="en-US" kern="0" dirty="0"/>
              <a:t>x3, x3, x2</a:t>
            </a:r>
            <a:endParaRPr lang="en-CN" kern="0" dirty="0"/>
          </a:p>
          <a:p>
            <a:pPr marL="0" indent="0">
              <a:buNone/>
            </a:pPr>
            <a:r>
              <a:rPr lang="en-US" kern="0" dirty="0"/>
              <a:t>x</a:t>
            </a:r>
            <a:r>
              <a:rPr lang="en-CN" kern="0" dirty="0"/>
              <a:t>2, x6, x6</a:t>
            </a:r>
          </a:p>
          <a:p>
            <a:pPr marL="0" indent="0">
              <a:buNone/>
            </a:pPr>
            <a:r>
              <a:rPr lang="en-US" kern="0" dirty="0"/>
              <a:t>x</a:t>
            </a:r>
            <a:r>
              <a:rPr lang="en-CN" kern="0" dirty="0"/>
              <a:t>5, x5, x2</a:t>
            </a:r>
          </a:p>
        </p:txBody>
      </p:sp>
      <p:sp>
        <p:nvSpPr>
          <p:cNvPr id="4" name="Content Placeholder 2">
            <a:extLst>
              <a:ext uri="{FF2B5EF4-FFF2-40B4-BE49-F238E27FC236}">
                <a16:creationId xmlns:a16="http://schemas.microsoft.com/office/drawing/2014/main" id="{89F240E7-C747-7E47-F153-4ECF9A42DAF3}"/>
              </a:ext>
            </a:extLst>
          </p:cNvPr>
          <p:cNvSpPr txBox="1">
            <a:spLocks/>
          </p:cNvSpPr>
          <p:nvPr/>
        </p:nvSpPr>
        <p:spPr bwMode="auto">
          <a:xfrm>
            <a:off x="5029202" y="2196000"/>
            <a:ext cx="22860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err="1"/>
              <a:t>mul</a:t>
            </a:r>
            <a:endParaRPr lang="en-US" kern="0" dirty="0"/>
          </a:p>
          <a:p>
            <a:pPr marL="0" indent="0">
              <a:buNone/>
            </a:pPr>
            <a:r>
              <a:rPr lang="en-US" kern="0" dirty="0"/>
              <a:t>add</a:t>
            </a:r>
          </a:p>
          <a:p>
            <a:pPr marL="0" indent="0">
              <a:buNone/>
            </a:pPr>
            <a:r>
              <a:rPr lang="en-US" kern="0" dirty="0" err="1"/>
              <a:t>mul</a:t>
            </a:r>
            <a:endParaRPr lang="en-US" kern="0" dirty="0"/>
          </a:p>
          <a:p>
            <a:pPr marL="0" indent="0">
              <a:buNone/>
            </a:pPr>
            <a:r>
              <a:rPr lang="en-US" kern="0" dirty="0"/>
              <a:t>add</a:t>
            </a:r>
          </a:p>
          <a:p>
            <a:pPr marL="0" indent="0">
              <a:buNone/>
            </a:pPr>
            <a:r>
              <a:rPr lang="en-US" kern="0" dirty="0" err="1"/>
              <a:t>mul</a:t>
            </a:r>
            <a:endParaRPr lang="en-US" kern="0" dirty="0"/>
          </a:p>
          <a:p>
            <a:pPr marL="0" indent="0">
              <a:buNone/>
            </a:pPr>
            <a:r>
              <a:rPr lang="en-US" kern="0" dirty="0"/>
              <a:t>add</a:t>
            </a:r>
          </a:p>
        </p:txBody>
      </p:sp>
      <p:sp>
        <p:nvSpPr>
          <p:cNvPr id="5" name="Content Placeholder 2">
            <a:extLst>
              <a:ext uri="{FF2B5EF4-FFF2-40B4-BE49-F238E27FC236}">
                <a16:creationId xmlns:a16="http://schemas.microsoft.com/office/drawing/2014/main" id="{DDC49ECA-6CD6-804C-8129-9876DB57E07F}"/>
              </a:ext>
            </a:extLst>
          </p:cNvPr>
          <p:cNvSpPr txBox="1">
            <a:spLocks/>
          </p:cNvSpPr>
          <p:nvPr/>
        </p:nvSpPr>
        <p:spPr bwMode="auto">
          <a:xfrm>
            <a:off x="6055202" y="2196000"/>
            <a:ext cx="3505200" cy="35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EE008B"/>
                </a:solidFill>
              </a:rPr>
              <a:t>p7</a:t>
            </a:r>
            <a:r>
              <a:rPr lang="en-US" kern="0" dirty="0"/>
              <a:t>, </a:t>
            </a:r>
            <a:r>
              <a:rPr lang="en-US" kern="0" dirty="0">
                <a:solidFill>
                  <a:srgbClr val="00B0F0"/>
                </a:solidFill>
              </a:rPr>
              <a:t>p2</a:t>
            </a:r>
            <a:r>
              <a:rPr lang="en-US" kern="0" dirty="0"/>
              <a:t>, </a:t>
            </a:r>
            <a:r>
              <a:rPr lang="en-US" kern="0" dirty="0">
                <a:solidFill>
                  <a:srgbClr val="00B0F0"/>
                </a:solidFill>
              </a:rPr>
              <a:t>p2</a:t>
            </a:r>
          </a:p>
          <a:p>
            <a:pPr marL="0" indent="0">
              <a:buNone/>
            </a:pPr>
            <a:r>
              <a:rPr lang="en-US" kern="0" dirty="0">
                <a:solidFill>
                  <a:srgbClr val="EE008B"/>
                </a:solidFill>
              </a:rPr>
              <a:t>p8</a:t>
            </a:r>
            <a:r>
              <a:rPr lang="en-US" kern="0" dirty="0"/>
              <a:t>, </a:t>
            </a:r>
            <a:r>
              <a:rPr lang="en-US" kern="0" dirty="0">
                <a:solidFill>
                  <a:srgbClr val="00B0F0"/>
                </a:solidFill>
              </a:rPr>
              <a:t>p1</a:t>
            </a:r>
            <a:r>
              <a:rPr lang="en-US" kern="0" dirty="0"/>
              <a:t>, </a:t>
            </a:r>
            <a:r>
              <a:rPr lang="en-US" kern="0" dirty="0">
                <a:solidFill>
                  <a:srgbClr val="EE008B"/>
                </a:solidFill>
              </a:rPr>
              <a:t>p7</a:t>
            </a:r>
          </a:p>
          <a:p>
            <a:pPr marL="0" indent="0">
              <a:buNone/>
            </a:pPr>
            <a:r>
              <a:rPr lang="en-US" kern="0" dirty="0">
                <a:solidFill>
                  <a:srgbClr val="EE008B"/>
                </a:solidFill>
              </a:rPr>
              <a:t>p9</a:t>
            </a:r>
            <a:r>
              <a:rPr lang="en-US" kern="0" dirty="0"/>
              <a:t>, </a:t>
            </a:r>
            <a:r>
              <a:rPr lang="en-US" kern="0" dirty="0">
                <a:solidFill>
                  <a:srgbClr val="00B0F0"/>
                </a:solidFill>
              </a:rPr>
              <a:t>p4</a:t>
            </a:r>
            <a:r>
              <a:rPr lang="en-US" kern="0" dirty="0"/>
              <a:t>, </a:t>
            </a:r>
            <a:r>
              <a:rPr lang="en-US" kern="0" dirty="0">
                <a:solidFill>
                  <a:srgbClr val="00B0F0"/>
                </a:solidFill>
              </a:rPr>
              <a:t>p4</a:t>
            </a:r>
            <a:endParaRPr lang="en-US" kern="0" dirty="0"/>
          </a:p>
          <a:p>
            <a:pPr marL="0" indent="0">
              <a:buNone/>
            </a:pPr>
            <a:r>
              <a:rPr lang="en-US" kern="0" dirty="0">
                <a:solidFill>
                  <a:srgbClr val="EE008B"/>
                </a:solidFill>
              </a:rPr>
              <a:t>p10</a:t>
            </a:r>
            <a:r>
              <a:rPr lang="en-US" kern="0" dirty="0"/>
              <a:t>, </a:t>
            </a:r>
            <a:r>
              <a:rPr lang="en-US" kern="0" dirty="0">
                <a:solidFill>
                  <a:srgbClr val="00B0F0"/>
                </a:solidFill>
              </a:rPr>
              <a:t>p3</a:t>
            </a:r>
            <a:r>
              <a:rPr lang="en-US" kern="0" dirty="0"/>
              <a:t>, </a:t>
            </a:r>
            <a:r>
              <a:rPr lang="en-US" kern="0" dirty="0">
                <a:solidFill>
                  <a:srgbClr val="EE008B"/>
                </a:solidFill>
              </a:rPr>
              <a:t>p9</a:t>
            </a:r>
          </a:p>
          <a:p>
            <a:pPr marL="0" indent="0">
              <a:buNone/>
            </a:pPr>
            <a:r>
              <a:rPr lang="en-US" kern="0" dirty="0">
                <a:solidFill>
                  <a:srgbClr val="EE008B"/>
                </a:solidFill>
              </a:rPr>
              <a:t>p11</a:t>
            </a:r>
            <a:r>
              <a:rPr lang="en-US" kern="0" dirty="0"/>
              <a:t>,</a:t>
            </a:r>
            <a:r>
              <a:rPr lang="en-US" kern="0" dirty="0">
                <a:solidFill>
                  <a:srgbClr val="EE008B"/>
                </a:solidFill>
              </a:rPr>
              <a:t> </a:t>
            </a:r>
            <a:r>
              <a:rPr lang="en-US" kern="0" dirty="0">
                <a:solidFill>
                  <a:srgbClr val="00B0F0"/>
                </a:solidFill>
              </a:rPr>
              <a:t>p6</a:t>
            </a:r>
            <a:r>
              <a:rPr lang="en-US" kern="0" dirty="0"/>
              <a:t>,</a:t>
            </a:r>
            <a:r>
              <a:rPr lang="en-US" kern="0" dirty="0">
                <a:solidFill>
                  <a:srgbClr val="EE008B"/>
                </a:solidFill>
              </a:rPr>
              <a:t> </a:t>
            </a:r>
            <a:r>
              <a:rPr lang="en-US" kern="0" dirty="0">
                <a:solidFill>
                  <a:srgbClr val="00B0F0"/>
                </a:solidFill>
              </a:rPr>
              <a:t>p6</a:t>
            </a:r>
          </a:p>
          <a:p>
            <a:pPr marL="0" indent="0">
              <a:buNone/>
            </a:pPr>
            <a:r>
              <a:rPr lang="en-US" kern="0" dirty="0">
                <a:solidFill>
                  <a:srgbClr val="EE008B"/>
                </a:solidFill>
              </a:rPr>
              <a:t>p12</a:t>
            </a:r>
            <a:r>
              <a:rPr lang="en-US" kern="0" dirty="0"/>
              <a:t>,</a:t>
            </a:r>
            <a:r>
              <a:rPr lang="en-US" kern="0" dirty="0">
                <a:solidFill>
                  <a:srgbClr val="EE008B"/>
                </a:solidFill>
              </a:rPr>
              <a:t> </a:t>
            </a:r>
            <a:r>
              <a:rPr lang="en-US" kern="0" dirty="0">
                <a:solidFill>
                  <a:srgbClr val="00B0F0"/>
                </a:solidFill>
              </a:rPr>
              <a:t>p5</a:t>
            </a:r>
            <a:r>
              <a:rPr lang="en-US" kern="0" dirty="0"/>
              <a:t>,</a:t>
            </a:r>
            <a:r>
              <a:rPr lang="en-US" kern="0" dirty="0">
                <a:solidFill>
                  <a:srgbClr val="EE008B"/>
                </a:solidFill>
              </a:rPr>
              <a:t> p11</a:t>
            </a:r>
            <a:r>
              <a:rPr lang="en-US" kern="0" dirty="0"/>
              <a:t>  </a:t>
            </a:r>
          </a:p>
        </p:txBody>
      </p:sp>
      <p:graphicFrame>
        <p:nvGraphicFramePr>
          <p:cNvPr id="6" name="Table 6">
            <a:extLst>
              <a:ext uri="{FF2B5EF4-FFF2-40B4-BE49-F238E27FC236}">
                <a16:creationId xmlns:a16="http://schemas.microsoft.com/office/drawing/2014/main" id="{568CF9A8-2A88-E7F2-38B8-0B1EC0237DFA}"/>
              </a:ext>
            </a:extLst>
          </p:cNvPr>
          <p:cNvGraphicFramePr>
            <a:graphicFrameLocks noGrp="1"/>
          </p:cNvGraphicFramePr>
          <p:nvPr/>
        </p:nvGraphicFramePr>
        <p:xfrm>
          <a:off x="914400" y="5843334"/>
          <a:ext cx="6096000" cy="741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513810575"/>
                    </a:ext>
                  </a:extLst>
                </a:gridCol>
                <a:gridCol w="1016000">
                  <a:extLst>
                    <a:ext uri="{9D8B030D-6E8A-4147-A177-3AD203B41FA5}">
                      <a16:colId xmlns:a16="http://schemas.microsoft.com/office/drawing/2014/main" val="2332940736"/>
                    </a:ext>
                  </a:extLst>
                </a:gridCol>
                <a:gridCol w="1016000">
                  <a:extLst>
                    <a:ext uri="{9D8B030D-6E8A-4147-A177-3AD203B41FA5}">
                      <a16:colId xmlns:a16="http://schemas.microsoft.com/office/drawing/2014/main" val="2589123351"/>
                    </a:ext>
                  </a:extLst>
                </a:gridCol>
                <a:gridCol w="1016000">
                  <a:extLst>
                    <a:ext uri="{9D8B030D-6E8A-4147-A177-3AD203B41FA5}">
                      <a16:colId xmlns:a16="http://schemas.microsoft.com/office/drawing/2014/main" val="3675644826"/>
                    </a:ext>
                  </a:extLst>
                </a:gridCol>
                <a:gridCol w="1016000">
                  <a:extLst>
                    <a:ext uri="{9D8B030D-6E8A-4147-A177-3AD203B41FA5}">
                      <a16:colId xmlns:a16="http://schemas.microsoft.com/office/drawing/2014/main" val="87795688"/>
                    </a:ext>
                  </a:extLst>
                </a:gridCol>
                <a:gridCol w="1016000">
                  <a:extLst>
                    <a:ext uri="{9D8B030D-6E8A-4147-A177-3AD203B41FA5}">
                      <a16:colId xmlns:a16="http://schemas.microsoft.com/office/drawing/2014/main" val="4146692320"/>
                    </a:ext>
                  </a:extLst>
                </a:gridCol>
              </a:tblGrid>
              <a:tr h="370840">
                <a:tc>
                  <a:txBody>
                    <a:bodyPr/>
                    <a:lstStyle/>
                    <a:p>
                      <a:r>
                        <a:rPr lang="en-CN" dirty="0"/>
                        <a:t>x1</a:t>
                      </a:r>
                    </a:p>
                  </a:txBody>
                  <a:tcPr/>
                </a:tc>
                <a:tc>
                  <a:txBody>
                    <a:bodyPr/>
                    <a:lstStyle/>
                    <a:p>
                      <a:r>
                        <a:rPr lang="en-CN" dirty="0"/>
                        <a:t>x2</a:t>
                      </a:r>
                    </a:p>
                  </a:txBody>
                  <a:tcPr/>
                </a:tc>
                <a:tc>
                  <a:txBody>
                    <a:bodyPr/>
                    <a:lstStyle/>
                    <a:p>
                      <a:r>
                        <a:rPr lang="en-CN" dirty="0"/>
                        <a:t>x3</a:t>
                      </a:r>
                    </a:p>
                  </a:txBody>
                  <a:tcPr/>
                </a:tc>
                <a:tc>
                  <a:txBody>
                    <a:bodyPr/>
                    <a:lstStyle/>
                    <a:p>
                      <a:r>
                        <a:rPr lang="en-CN" dirty="0"/>
                        <a:t>x4</a:t>
                      </a:r>
                    </a:p>
                  </a:txBody>
                  <a:tcPr/>
                </a:tc>
                <a:tc>
                  <a:txBody>
                    <a:bodyPr/>
                    <a:lstStyle/>
                    <a:p>
                      <a:r>
                        <a:rPr lang="en-CN" dirty="0"/>
                        <a:t>x5</a:t>
                      </a:r>
                    </a:p>
                  </a:txBody>
                  <a:tcPr/>
                </a:tc>
                <a:tc>
                  <a:txBody>
                    <a:bodyPr/>
                    <a:lstStyle/>
                    <a:p>
                      <a:r>
                        <a:rPr lang="en-CN" dirty="0"/>
                        <a:t>x6</a:t>
                      </a:r>
                    </a:p>
                  </a:txBody>
                  <a:tcPr/>
                </a:tc>
                <a:extLst>
                  <a:ext uri="{0D108BD9-81ED-4DB2-BD59-A6C34878D82A}">
                    <a16:rowId xmlns:a16="http://schemas.microsoft.com/office/drawing/2014/main" val="1385387766"/>
                  </a:ext>
                </a:extLst>
              </a:tr>
              <a:tr h="370840">
                <a:tc>
                  <a:txBody>
                    <a:bodyPr/>
                    <a:lstStyle/>
                    <a:p>
                      <a:r>
                        <a:rPr lang="en-CN" dirty="0">
                          <a:solidFill>
                            <a:srgbClr val="EE008B"/>
                          </a:solidFill>
                        </a:rPr>
                        <a:t>p8</a:t>
                      </a:r>
                    </a:p>
                  </a:txBody>
                  <a:tcPr/>
                </a:tc>
                <a:tc>
                  <a:txBody>
                    <a:bodyPr/>
                    <a:lstStyle/>
                    <a:p>
                      <a:r>
                        <a:rPr lang="en-CN" dirty="0">
                          <a:solidFill>
                            <a:srgbClr val="EE008B"/>
                          </a:solidFill>
                        </a:rPr>
                        <a:t>p11</a:t>
                      </a:r>
                    </a:p>
                  </a:txBody>
                  <a:tcPr/>
                </a:tc>
                <a:tc>
                  <a:txBody>
                    <a:bodyPr/>
                    <a:lstStyle/>
                    <a:p>
                      <a:r>
                        <a:rPr lang="en-CN" dirty="0">
                          <a:solidFill>
                            <a:srgbClr val="EE008B"/>
                          </a:solidFill>
                        </a:rPr>
                        <a:t>p10</a:t>
                      </a:r>
                    </a:p>
                  </a:txBody>
                  <a:tcPr/>
                </a:tc>
                <a:tc>
                  <a:txBody>
                    <a:bodyPr/>
                    <a:lstStyle/>
                    <a:p>
                      <a:r>
                        <a:rPr lang="en-CN" dirty="0">
                          <a:solidFill>
                            <a:srgbClr val="00B0F0"/>
                          </a:solidFill>
                        </a:rPr>
                        <a:t>p4</a:t>
                      </a:r>
                    </a:p>
                  </a:txBody>
                  <a:tcPr/>
                </a:tc>
                <a:tc>
                  <a:txBody>
                    <a:bodyPr/>
                    <a:lstStyle/>
                    <a:p>
                      <a:r>
                        <a:rPr lang="en-CN" dirty="0">
                          <a:solidFill>
                            <a:srgbClr val="EE008B"/>
                          </a:solidFill>
                        </a:rPr>
                        <a:t>p12</a:t>
                      </a:r>
                    </a:p>
                  </a:txBody>
                  <a:tcPr/>
                </a:tc>
                <a:tc>
                  <a:txBody>
                    <a:bodyPr/>
                    <a:lstStyle/>
                    <a:p>
                      <a:r>
                        <a:rPr lang="en-CN" dirty="0">
                          <a:solidFill>
                            <a:srgbClr val="00B0F0"/>
                          </a:solidFill>
                        </a:rPr>
                        <a:t>p6</a:t>
                      </a:r>
                    </a:p>
                  </a:txBody>
                  <a:tcPr/>
                </a:tc>
                <a:extLst>
                  <a:ext uri="{0D108BD9-81ED-4DB2-BD59-A6C34878D82A}">
                    <a16:rowId xmlns:a16="http://schemas.microsoft.com/office/drawing/2014/main" val="1542347435"/>
                  </a:ext>
                </a:extLst>
              </a:tr>
            </a:tbl>
          </a:graphicData>
        </a:graphic>
      </p:graphicFrame>
    </p:spTree>
    <p:extLst>
      <p:ext uri="{BB962C8B-B14F-4D97-AF65-F5344CB8AC3E}">
        <p14:creationId xmlns:p14="http://schemas.microsoft.com/office/powerpoint/2010/main" val="1322256354"/>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br>
              <a:rPr lang="en-US" altLang="zh-CN" dirty="0"/>
            </a:br>
            <a:r>
              <a:rPr lang="en-US" altLang="zh-CN" dirty="0"/>
              <a:t>in-order vs out-of-order!</a:t>
            </a:r>
          </a:p>
        </p:txBody>
      </p:sp>
      <p:sp>
        <p:nvSpPr>
          <p:cNvPr id="3" name="Rectangle 4">
            <a:extLst>
              <a:ext uri="{FF2B5EF4-FFF2-40B4-BE49-F238E27FC236}">
                <a16:creationId xmlns:a16="http://schemas.microsoft.com/office/drawing/2014/main" id="{AB8B328F-85FD-5143-97A8-1654E141B80B}"/>
              </a:ext>
            </a:extLst>
          </p:cNvPr>
          <p:cNvSpPr>
            <a:spLocks noChangeArrowheads="1"/>
          </p:cNvSpPr>
          <p:nvPr/>
        </p:nvSpPr>
        <p:spPr bwMode="auto">
          <a:xfrm>
            <a:off x="0" y="3733800"/>
            <a:ext cx="929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a:buNone/>
            </a:pPr>
            <a:r>
              <a:rPr lang="en-US" dirty="0">
                <a:solidFill>
                  <a:srgbClr val="EE008B"/>
                </a:solidFill>
              </a:rPr>
              <a:t>f</a:t>
            </a:r>
            <a:r>
              <a:rPr lang="en-CN" dirty="0">
                <a:solidFill>
                  <a:srgbClr val="EE008B"/>
                </a:solidFill>
              </a:rPr>
              <a:t>or in-order execution, all instructions after a stalled instruction cannot proceed</a:t>
            </a:r>
          </a:p>
        </p:txBody>
      </p:sp>
    </p:spTree>
    <p:extLst>
      <p:ext uri="{BB962C8B-B14F-4D97-AF65-F5344CB8AC3E}">
        <p14:creationId xmlns:p14="http://schemas.microsoft.com/office/powerpoint/2010/main" val="6843141"/>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br>
              <a:rPr lang="en-US" altLang="zh-CN" dirty="0"/>
            </a:br>
            <a:r>
              <a:rPr lang="en-US" altLang="zh-CN" dirty="0"/>
              <a:t>how to </a:t>
            </a:r>
            <a:r>
              <a:rPr lang="en-US" altLang="zh-CN" dirty="0" err="1"/>
              <a:t>tomasulo</a:t>
            </a:r>
            <a:r>
              <a:rPr lang="en-US" altLang="zh-CN" dirty="0"/>
              <a:t>?</a:t>
            </a:r>
          </a:p>
        </p:txBody>
      </p:sp>
    </p:spTree>
    <p:extLst>
      <p:ext uri="{BB962C8B-B14F-4D97-AF65-F5344CB8AC3E}">
        <p14:creationId xmlns:p14="http://schemas.microsoft.com/office/powerpoint/2010/main" val="3326513107"/>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Tree>
    <p:extLst>
      <p:ext uri="{BB962C8B-B14F-4D97-AF65-F5344CB8AC3E}">
        <p14:creationId xmlns:p14="http://schemas.microsoft.com/office/powerpoint/2010/main" val="1678318008"/>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B4E50F-66E0-0147-96D4-71C7215ED266}"/>
              </a:ext>
            </a:extLst>
          </p:cNvPr>
          <p:cNvPicPr>
            <a:picLocks noChangeAspect="1"/>
          </p:cNvPicPr>
          <p:nvPr/>
        </p:nvPicPr>
        <p:blipFill>
          <a:blip r:embed="rId3"/>
          <a:stretch>
            <a:fillRect/>
          </a:stretch>
        </p:blipFill>
        <p:spPr>
          <a:xfrm>
            <a:off x="409222" y="0"/>
            <a:ext cx="8325556" cy="6858000"/>
          </a:xfrm>
          <a:prstGeom prst="rect">
            <a:avLst/>
          </a:prstGeom>
        </p:spPr>
      </p:pic>
      <p:sp>
        <p:nvSpPr>
          <p:cNvPr id="6" name="椭圆 8">
            <a:extLst>
              <a:ext uri="{FF2B5EF4-FFF2-40B4-BE49-F238E27FC236}">
                <a16:creationId xmlns:a16="http://schemas.microsoft.com/office/drawing/2014/main" id="{61832919-E9E2-BDEA-2EE6-3C785822891E}"/>
              </a:ext>
            </a:extLst>
          </p:cNvPr>
          <p:cNvSpPr/>
          <p:nvPr/>
        </p:nvSpPr>
        <p:spPr>
          <a:xfrm>
            <a:off x="4114800" y="2286000"/>
            <a:ext cx="1524000" cy="533400"/>
          </a:xfrm>
          <a:prstGeom prst="ellipse">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srgbClr val="00B0F0"/>
              </a:solidFill>
            </a:endParaRPr>
          </a:p>
        </p:txBody>
      </p:sp>
      <p:sp>
        <p:nvSpPr>
          <p:cNvPr id="8" name="Content Placeholder 2">
            <a:extLst>
              <a:ext uri="{FF2B5EF4-FFF2-40B4-BE49-F238E27FC236}">
                <a16:creationId xmlns:a16="http://schemas.microsoft.com/office/drawing/2014/main" id="{682F2F8C-359A-A408-E1D8-FA3ABBEE68A5}"/>
              </a:ext>
            </a:extLst>
          </p:cNvPr>
          <p:cNvSpPr txBox="1">
            <a:spLocks/>
          </p:cNvSpPr>
          <p:nvPr/>
        </p:nvSpPr>
        <p:spPr bwMode="auto">
          <a:xfrm>
            <a:off x="0" y="4686300"/>
            <a:ext cx="6934200" cy="99059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FontTx/>
              <a:buNone/>
            </a:pPr>
            <a:r>
              <a:rPr lang="en-US" sz="2800" b="1" kern="0" dirty="0">
                <a:solidFill>
                  <a:srgbClr val="EE008B"/>
                </a:solidFill>
              </a:rPr>
              <a:t>execute</a:t>
            </a:r>
            <a:r>
              <a:rPr lang="en-US" sz="2800" kern="0" dirty="0">
                <a:solidFill>
                  <a:srgbClr val="EE008B"/>
                </a:solidFill>
              </a:rPr>
              <a:t> upon FP units and operands are available;</a:t>
            </a:r>
          </a:p>
        </p:txBody>
      </p:sp>
      <p:sp>
        <p:nvSpPr>
          <p:cNvPr id="9" name="Content Placeholder 2">
            <a:extLst>
              <a:ext uri="{FF2B5EF4-FFF2-40B4-BE49-F238E27FC236}">
                <a16:creationId xmlns:a16="http://schemas.microsoft.com/office/drawing/2014/main" id="{9A1F3191-B2FC-34A2-754E-E53D2784A5DA}"/>
              </a:ext>
            </a:extLst>
          </p:cNvPr>
          <p:cNvSpPr txBox="1">
            <a:spLocks/>
          </p:cNvSpPr>
          <p:nvPr/>
        </p:nvSpPr>
        <p:spPr bwMode="auto">
          <a:xfrm>
            <a:off x="0" y="1257300"/>
            <a:ext cx="4343400" cy="99059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FontTx/>
              <a:buNone/>
            </a:pPr>
            <a:r>
              <a:rPr lang="en-US" sz="2800" b="1" dirty="0">
                <a:solidFill>
                  <a:srgbClr val="00B0F0"/>
                </a:solidFill>
              </a:rPr>
              <a:t>issue</a:t>
            </a:r>
            <a:r>
              <a:rPr lang="en-US" sz="2800" dirty="0">
                <a:solidFill>
                  <a:srgbClr val="00B0F0"/>
                </a:solidFill>
              </a:rPr>
              <a:t> an instruction </a:t>
            </a:r>
            <a:r>
              <a:rPr lang="zh-CN" altLang="en-US" sz="2800" dirty="0">
                <a:solidFill>
                  <a:srgbClr val="00B0F0"/>
                </a:solidFill>
              </a:rPr>
              <a:t>                      </a:t>
            </a:r>
            <a:r>
              <a:rPr lang="en-US" sz="2800" dirty="0">
                <a:solidFill>
                  <a:srgbClr val="00B0F0"/>
                </a:solidFill>
              </a:rPr>
              <a:t>if no structural hazard;</a:t>
            </a:r>
          </a:p>
        </p:txBody>
      </p:sp>
      <p:sp>
        <p:nvSpPr>
          <p:cNvPr id="7" name="椭圆 8">
            <a:extLst>
              <a:ext uri="{FF2B5EF4-FFF2-40B4-BE49-F238E27FC236}">
                <a16:creationId xmlns:a16="http://schemas.microsoft.com/office/drawing/2014/main" id="{426BC210-FB3C-0517-4925-848928560881}"/>
              </a:ext>
            </a:extLst>
          </p:cNvPr>
          <p:cNvSpPr/>
          <p:nvPr/>
        </p:nvSpPr>
        <p:spPr>
          <a:xfrm>
            <a:off x="0" y="5600700"/>
            <a:ext cx="8077200" cy="937129"/>
          </a:xfrm>
          <a:prstGeom prst="ellipse">
            <a:avLst/>
          </a:prstGeom>
          <a:noFill/>
          <a:ln w="57150">
            <a:solidFill>
              <a:srgbClr val="EE008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srgbClr val="EE008B"/>
              </a:solidFill>
            </a:endParaRPr>
          </a:p>
        </p:txBody>
      </p:sp>
      <p:sp>
        <p:nvSpPr>
          <p:cNvPr id="10" name="Content Placeholder 2">
            <a:extLst>
              <a:ext uri="{FF2B5EF4-FFF2-40B4-BE49-F238E27FC236}">
                <a16:creationId xmlns:a16="http://schemas.microsoft.com/office/drawing/2014/main" id="{5116DA6B-71DA-ADB2-2C6D-25DE18F4C3F6}"/>
              </a:ext>
            </a:extLst>
          </p:cNvPr>
          <p:cNvSpPr>
            <a:spLocks noGrp="1"/>
          </p:cNvSpPr>
          <p:nvPr>
            <p:ph idx="1"/>
          </p:nvPr>
        </p:nvSpPr>
        <p:spPr>
          <a:xfrm>
            <a:off x="0" y="1"/>
            <a:ext cx="9144000" cy="990599"/>
          </a:xfrm>
          <a:noFill/>
        </p:spPr>
        <p:txBody>
          <a:bodyPr/>
          <a:lstStyle/>
          <a:p>
            <a:pPr marL="0" indent="0">
              <a:buNone/>
            </a:pPr>
            <a:r>
              <a:rPr lang="en-US" sz="2800" b="1" dirty="0">
                <a:solidFill>
                  <a:srgbClr val="92D050"/>
                </a:solidFill>
              </a:rPr>
              <a:t>write</a:t>
            </a:r>
            <a:r>
              <a:rPr lang="zh-CN" altLang="en-US" sz="2800" dirty="0">
                <a:solidFill>
                  <a:srgbClr val="92D050"/>
                </a:solidFill>
              </a:rPr>
              <a:t> </a:t>
            </a:r>
            <a:r>
              <a:rPr lang="en-US" sz="2800" dirty="0">
                <a:solidFill>
                  <a:srgbClr val="92D050"/>
                </a:solidFill>
              </a:rPr>
              <a:t>results on </a:t>
            </a:r>
            <a:r>
              <a:rPr lang="en-US" sz="2800" b="1" dirty="0">
                <a:solidFill>
                  <a:srgbClr val="92D050"/>
                </a:solidFill>
              </a:rPr>
              <a:t>CDB</a:t>
            </a:r>
            <a:r>
              <a:rPr lang="en-US" sz="2800" dirty="0">
                <a:solidFill>
                  <a:srgbClr val="92D050"/>
                </a:solidFill>
              </a:rPr>
              <a:t>, which </a:t>
            </a:r>
            <a:r>
              <a:rPr lang="en-US" sz="2800" b="1" dirty="0">
                <a:solidFill>
                  <a:srgbClr val="92D050"/>
                </a:solidFill>
              </a:rPr>
              <a:t>broadcasts</a:t>
            </a:r>
            <a:r>
              <a:rPr lang="en-US" sz="2800" dirty="0">
                <a:solidFill>
                  <a:srgbClr val="92D050"/>
                </a:solidFill>
              </a:rPr>
              <a:t> results to FP registers, reservation stations, store buffers</a:t>
            </a:r>
          </a:p>
          <a:p>
            <a:pPr marL="0" indent="0">
              <a:buNone/>
            </a:pPr>
            <a:endParaRPr lang="en-US" sz="2800" dirty="0">
              <a:solidFill>
                <a:srgbClr val="92D050"/>
              </a:solidFill>
            </a:endParaRPr>
          </a:p>
        </p:txBody>
      </p:sp>
      <p:sp>
        <p:nvSpPr>
          <p:cNvPr id="11" name="椭圆 8">
            <a:extLst>
              <a:ext uri="{FF2B5EF4-FFF2-40B4-BE49-F238E27FC236}">
                <a16:creationId xmlns:a16="http://schemas.microsoft.com/office/drawing/2014/main" id="{8EFABFDF-0296-4363-F17E-CF0AFE1AC76E}"/>
              </a:ext>
            </a:extLst>
          </p:cNvPr>
          <p:cNvSpPr/>
          <p:nvPr/>
        </p:nvSpPr>
        <p:spPr>
          <a:xfrm>
            <a:off x="4191000" y="6400800"/>
            <a:ext cx="3200400" cy="434897"/>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srgbClr val="00B0F0"/>
              </a:solidFill>
            </a:endParaRPr>
          </a:p>
        </p:txBody>
      </p:sp>
    </p:spTree>
    <p:extLst>
      <p:ext uri="{BB962C8B-B14F-4D97-AF65-F5344CB8AC3E}">
        <p14:creationId xmlns:p14="http://schemas.microsoft.com/office/powerpoint/2010/main" val="3093026542"/>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9F9B9-7C12-9F47-A342-03FD969EC723}"/>
              </a:ext>
            </a:extLst>
          </p:cNvPr>
          <p:cNvSpPr>
            <a:spLocks noGrp="1"/>
          </p:cNvSpPr>
          <p:nvPr>
            <p:ph type="title"/>
          </p:nvPr>
        </p:nvSpPr>
        <p:spPr/>
        <p:txBody>
          <a:bodyPr/>
          <a:lstStyle/>
          <a:p>
            <a:r>
              <a:rPr lang="en-CN" dirty="0"/>
              <a:t>Tomasulo’s Algorithm</a:t>
            </a:r>
          </a:p>
        </p:txBody>
      </p:sp>
      <p:sp>
        <p:nvSpPr>
          <p:cNvPr id="3" name="Content Placeholder 2">
            <a:extLst>
              <a:ext uri="{FF2B5EF4-FFF2-40B4-BE49-F238E27FC236}">
                <a16:creationId xmlns:a16="http://schemas.microsoft.com/office/drawing/2014/main" id="{65E4B652-E264-CF46-9D94-B68C5D81E004}"/>
              </a:ext>
            </a:extLst>
          </p:cNvPr>
          <p:cNvSpPr>
            <a:spLocks noGrp="1"/>
          </p:cNvSpPr>
          <p:nvPr>
            <p:ph idx="1"/>
          </p:nvPr>
        </p:nvSpPr>
        <p:spPr>
          <a:xfrm>
            <a:off x="457200" y="1600200"/>
            <a:ext cx="8686800" cy="4525963"/>
          </a:xfrm>
        </p:spPr>
        <p:txBody>
          <a:bodyPr/>
          <a:lstStyle/>
          <a:p>
            <a:r>
              <a:rPr lang="en-CN" dirty="0"/>
              <a:t>Issue</a:t>
            </a:r>
          </a:p>
          <a:p>
            <a:r>
              <a:rPr lang="en-CN" dirty="0"/>
              <a:t>Execute</a:t>
            </a:r>
          </a:p>
          <a:p>
            <a:r>
              <a:rPr lang="en-CN" dirty="0"/>
              <a:t>Write result</a:t>
            </a:r>
          </a:p>
        </p:txBody>
      </p:sp>
    </p:spTree>
    <p:extLst>
      <p:ext uri="{BB962C8B-B14F-4D97-AF65-F5344CB8AC3E}">
        <p14:creationId xmlns:p14="http://schemas.microsoft.com/office/powerpoint/2010/main" val="161278156"/>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9F9B9-7C12-9F47-A342-03FD969EC723}"/>
              </a:ext>
            </a:extLst>
          </p:cNvPr>
          <p:cNvSpPr>
            <a:spLocks noGrp="1"/>
          </p:cNvSpPr>
          <p:nvPr>
            <p:ph type="title"/>
          </p:nvPr>
        </p:nvSpPr>
        <p:spPr/>
        <p:txBody>
          <a:bodyPr/>
          <a:lstStyle/>
          <a:p>
            <a:r>
              <a:rPr lang="en-CN" dirty="0"/>
              <a:t>Tomasulo’s Algorithm</a:t>
            </a:r>
          </a:p>
        </p:txBody>
      </p:sp>
      <p:sp>
        <p:nvSpPr>
          <p:cNvPr id="3" name="Content Placeholder 2">
            <a:extLst>
              <a:ext uri="{FF2B5EF4-FFF2-40B4-BE49-F238E27FC236}">
                <a16:creationId xmlns:a16="http://schemas.microsoft.com/office/drawing/2014/main" id="{65E4B652-E264-CF46-9D94-B68C5D81E004}"/>
              </a:ext>
            </a:extLst>
          </p:cNvPr>
          <p:cNvSpPr>
            <a:spLocks noGrp="1"/>
          </p:cNvSpPr>
          <p:nvPr>
            <p:ph idx="1"/>
          </p:nvPr>
        </p:nvSpPr>
        <p:spPr>
          <a:xfrm>
            <a:off x="457200" y="1600200"/>
            <a:ext cx="8686800" cy="4525963"/>
          </a:xfrm>
        </p:spPr>
        <p:txBody>
          <a:bodyPr/>
          <a:lstStyle/>
          <a:p>
            <a:r>
              <a:rPr lang="en-CN" dirty="0">
                <a:solidFill>
                  <a:srgbClr val="00B0F0"/>
                </a:solidFill>
              </a:rPr>
              <a:t>Issue/Dispatch                                  </a:t>
            </a:r>
            <a:r>
              <a:rPr lang="en-CN" dirty="0"/>
              <a:t>get next instr from instr queue head upon empty reservation-station/buffer; rename registers if necessary; </a:t>
            </a:r>
          </a:p>
          <a:p>
            <a:r>
              <a:rPr lang="en-CN" dirty="0"/>
              <a:t>Execute</a:t>
            </a:r>
          </a:p>
          <a:p>
            <a:r>
              <a:rPr lang="en-CN" dirty="0"/>
              <a:t>Write result</a:t>
            </a:r>
          </a:p>
        </p:txBody>
      </p:sp>
    </p:spTree>
    <p:extLst>
      <p:ext uri="{BB962C8B-B14F-4D97-AF65-F5344CB8AC3E}">
        <p14:creationId xmlns:p14="http://schemas.microsoft.com/office/powerpoint/2010/main" val="24595121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1" name="Rectangle 2">
            <a:extLst>
              <a:ext uri="{FF2B5EF4-FFF2-40B4-BE49-F238E27FC236}">
                <a16:creationId xmlns:a16="http://schemas.microsoft.com/office/drawing/2014/main" id="{6E61B638-FCB9-4849-8D10-D1536FC1CB33}"/>
              </a:ext>
            </a:extLst>
          </p:cNvPr>
          <p:cNvSpPr>
            <a:spLocks noGrp="1" noChangeArrowheads="1"/>
          </p:cNvSpPr>
          <p:nvPr>
            <p:ph type="title"/>
          </p:nvPr>
        </p:nvSpPr>
        <p:spPr/>
        <p:txBody>
          <a:bodyPr/>
          <a:lstStyle/>
          <a:p>
            <a:pPr eaLnBrk="1" hangingPunct="1"/>
            <a:r>
              <a:rPr lang="en-US" altLang="zh-CN"/>
              <a:t>Write Strategy</a:t>
            </a:r>
          </a:p>
        </p:txBody>
      </p:sp>
      <p:sp>
        <p:nvSpPr>
          <p:cNvPr id="144386" name="Rectangle 3">
            <a:extLst>
              <a:ext uri="{FF2B5EF4-FFF2-40B4-BE49-F238E27FC236}">
                <a16:creationId xmlns:a16="http://schemas.microsoft.com/office/drawing/2014/main" id="{AF38497F-EFE4-7D41-9E42-CC3A50BB0FB8}"/>
              </a:ext>
            </a:extLst>
          </p:cNvPr>
          <p:cNvSpPr>
            <a:spLocks noGrp="1" noChangeArrowheads="1"/>
          </p:cNvSpPr>
          <p:nvPr>
            <p:ph type="body" idx="1"/>
          </p:nvPr>
        </p:nvSpPr>
        <p:spPr/>
        <p:txBody>
          <a:bodyPr/>
          <a:lstStyle/>
          <a:p>
            <a:pPr marL="0" indent="0" eaLnBrk="1" hangingPunct="1">
              <a:lnSpc>
                <a:spcPct val="90000"/>
              </a:lnSpc>
              <a:buFontTx/>
              <a:buNone/>
              <a:defRPr/>
            </a:pPr>
            <a:r>
              <a:rPr lang="en-US" altLang="zh-CN" dirty="0">
                <a:solidFill>
                  <a:srgbClr val="00B0F0"/>
                </a:solidFill>
              </a:rPr>
              <a:t>Options on a </a:t>
            </a:r>
            <a:r>
              <a:rPr lang="en-US" altLang="zh-CN" dirty="0">
                <a:solidFill>
                  <a:srgbClr val="92D050"/>
                </a:solidFill>
              </a:rPr>
              <a:t>write hit</a:t>
            </a:r>
            <a:endParaRPr lang="en-US" altLang="zh-CN" b="1" dirty="0">
              <a:solidFill>
                <a:srgbClr val="92D050"/>
              </a:solidFill>
            </a:endParaRPr>
          </a:p>
          <a:p>
            <a:pPr eaLnBrk="1" hangingPunct="1">
              <a:lnSpc>
                <a:spcPct val="90000"/>
              </a:lnSpc>
              <a:defRPr/>
            </a:pPr>
            <a:r>
              <a:rPr lang="en-US" altLang="zh-CN" b="1" dirty="0"/>
              <a:t>Write-through</a:t>
            </a:r>
          </a:p>
          <a:p>
            <a:pPr eaLnBrk="1" hangingPunct="1">
              <a:lnSpc>
                <a:spcPct val="90000"/>
              </a:lnSpc>
              <a:buFontTx/>
              <a:buNone/>
              <a:defRPr/>
            </a:pPr>
            <a:r>
              <a:rPr lang="en-US" altLang="zh-CN" dirty="0"/>
              <a:t>	info is written to both the block in the cache and to the block in the lower-level memory</a:t>
            </a:r>
          </a:p>
          <a:p>
            <a:pPr eaLnBrk="1" hangingPunct="1">
              <a:lnSpc>
                <a:spcPct val="90000"/>
              </a:lnSpc>
              <a:defRPr/>
            </a:pPr>
            <a:r>
              <a:rPr lang="en-US" altLang="zh-CN" b="1" dirty="0">
                <a:solidFill>
                  <a:srgbClr val="00B0F0"/>
                </a:solidFill>
              </a:rPr>
              <a:t>Write-back</a:t>
            </a:r>
          </a:p>
          <a:p>
            <a:pPr eaLnBrk="1" hangingPunct="1">
              <a:lnSpc>
                <a:spcPct val="90000"/>
              </a:lnSpc>
              <a:buFontTx/>
              <a:buNone/>
              <a:defRPr/>
            </a:pPr>
            <a:r>
              <a:rPr lang="en-US" altLang="zh-CN" dirty="0"/>
              <a:t>	info is written only to the block in the cache;</a:t>
            </a:r>
          </a:p>
          <a:p>
            <a:pPr eaLnBrk="1" hangingPunct="1">
              <a:lnSpc>
                <a:spcPct val="90000"/>
              </a:lnSpc>
              <a:buFontTx/>
              <a:buNone/>
              <a:defRPr/>
            </a:pPr>
            <a:r>
              <a:rPr lang="en-US" altLang="zh-CN" dirty="0"/>
              <a:t>	</a:t>
            </a:r>
            <a:r>
              <a:rPr lang="en-US" altLang="zh-CN" dirty="0">
                <a:solidFill>
                  <a:srgbClr val="00B0F0"/>
                </a:solidFill>
              </a:rPr>
              <a:t>to the main memory only when the modified cache block is replaced;</a:t>
            </a:r>
          </a:p>
        </p:txBody>
      </p:sp>
      <p:sp>
        <p:nvSpPr>
          <p:cNvPr id="266243" name="Rectangle 3">
            <a:extLst>
              <a:ext uri="{FF2B5EF4-FFF2-40B4-BE49-F238E27FC236}">
                <a16:creationId xmlns:a16="http://schemas.microsoft.com/office/drawing/2014/main" id="{CBD9A96B-42FF-794F-8DA3-142F259A2A1E}"/>
              </a:ext>
            </a:extLst>
          </p:cNvPr>
          <p:cNvSpPr>
            <a:spLocks noChangeArrowheads="1"/>
          </p:cNvSpPr>
          <p:nvPr/>
        </p:nvSpPr>
        <p:spPr bwMode="auto">
          <a:xfrm>
            <a:off x="2362200" y="5105400"/>
            <a:ext cx="67818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require an extra dirty bit (or modify bit) to track modified block;</a:t>
            </a:r>
          </a:p>
        </p:txBody>
      </p:sp>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9F9B9-7C12-9F47-A342-03FD969EC723}"/>
              </a:ext>
            </a:extLst>
          </p:cNvPr>
          <p:cNvSpPr>
            <a:spLocks noGrp="1"/>
          </p:cNvSpPr>
          <p:nvPr>
            <p:ph type="title"/>
          </p:nvPr>
        </p:nvSpPr>
        <p:spPr/>
        <p:txBody>
          <a:bodyPr/>
          <a:lstStyle/>
          <a:p>
            <a:r>
              <a:rPr lang="en-CN" dirty="0"/>
              <a:t>Tomasulo’s Algorithm</a:t>
            </a:r>
          </a:p>
        </p:txBody>
      </p:sp>
      <p:sp>
        <p:nvSpPr>
          <p:cNvPr id="3" name="Content Placeholder 2">
            <a:extLst>
              <a:ext uri="{FF2B5EF4-FFF2-40B4-BE49-F238E27FC236}">
                <a16:creationId xmlns:a16="http://schemas.microsoft.com/office/drawing/2014/main" id="{65E4B652-E264-CF46-9D94-B68C5D81E004}"/>
              </a:ext>
            </a:extLst>
          </p:cNvPr>
          <p:cNvSpPr>
            <a:spLocks noGrp="1"/>
          </p:cNvSpPr>
          <p:nvPr>
            <p:ph idx="1"/>
          </p:nvPr>
        </p:nvSpPr>
        <p:spPr>
          <a:xfrm>
            <a:off x="457200" y="1600200"/>
            <a:ext cx="8839200" cy="4525963"/>
          </a:xfrm>
        </p:spPr>
        <p:txBody>
          <a:bodyPr/>
          <a:lstStyle/>
          <a:p>
            <a:r>
              <a:rPr lang="en-CN" dirty="0"/>
              <a:t>Issue                                 </a:t>
            </a:r>
          </a:p>
          <a:p>
            <a:r>
              <a:rPr lang="en-CN" dirty="0">
                <a:solidFill>
                  <a:srgbClr val="00B0F0"/>
                </a:solidFill>
              </a:rPr>
              <a:t>Execute                                              </a:t>
            </a:r>
            <a:r>
              <a:rPr lang="en-CN" dirty="0"/>
              <a:t>when all operands are available, execute the operation at functional unit; </a:t>
            </a:r>
            <a:r>
              <a:rPr lang="en-CN" dirty="0">
                <a:solidFill>
                  <a:srgbClr val="EE008B"/>
                </a:solidFill>
              </a:rPr>
              <a:t>no instr is allowed to execute until a branch that preceds the instruction in program order has completed;</a:t>
            </a:r>
          </a:p>
          <a:p>
            <a:r>
              <a:rPr lang="en-CN" dirty="0"/>
              <a:t>Write result</a:t>
            </a:r>
          </a:p>
        </p:txBody>
      </p:sp>
    </p:spTree>
    <p:extLst>
      <p:ext uri="{BB962C8B-B14F-4D97-AF65-F5344CB8AC3E}">
        <p14:creationId xmlns:p14="http://schemas.microsoft.com/office/powerpoint/2010/main" val="446021391"/>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9F9B9-7C12-9F47-A342-03FD969EC723}"/>
              </a:ext>
            </a:extLst>
          </p:cNvPr>
          <p:cNvSpPr>
            <a:spLocks noGrp="1"/>
          </p:cNvSpPr>
          <p:nvPr>
            <p:ph type="title"/>
          </p:nvPr>
        </p:nvSpPr>
        <p:spPr/>
        <p:txBody>
          <a:bodyPr/>
          <a:lstStyle/>
          <a:p>
            <a:r>
              <a:rPr lang="en-CN" dirty="0"/>
              <a:t>Tomasulo’s Algorithm</a:t>
            </a:r>
          </a:p>
        </p:txBody>
      </p:sp>
      <p:sp>
        <p:nvSpPr>
          <p:cNvPr id="3" name="Content Placeholder 2">
            <a:extLst>
              <a:ext uri="{FF2B5EF4-FFF2-40B4-BE49-F238E27FC236}">
                <a16:creationId xmlns:a16="http://schemas.microsoft.com/office/drawing/2014/main" id="{65E4B652-E264-CF46-9D94-B68C5D81E004}"/>
              </a:ext>
            </a:extLst>
          </p:cNvPr>
          <p:cNvSpPr>
            <a:spLocks noGrp="1"/>
          </p:cNvSpPr>
          <p:nvPr>
            <p:ph idx="1"/>
          </p:nvPr>
        </p:nvSpPr>
        <p:spPr>
          <a:xfrm>
            <a:off x="457200" y="1600200"/>
            <a:ext cx="8839200" cy="4525963"/>
          </a:xfrm>
        </p:spPr>
        <p:txBody>
          <a:bodyPr/>
          <a:lstStyle/>
          <a:p>
            <a:r>
              <a:rPr lang="en-CN" dirty="0"/>
              <a:t>Issue                                 </a:t>
            </a:r>
          </a:p>
          <a:p>
            <a:r>
              <a:rPr lang="en-CN" dirty="0"/>
              <a:t>Execute</a:t>
            </a:r>
          </a:p>
          <a:p>
            <a:r>
              <a:rPr lang="en-CN" dirty="0">
                <a:solidFill>
                  <a:srgbClr val="00B0F0"/>
                </a:solidFill>
              </a:rPr>
              <a:t>Write result                                       </a:t>
            </a:r>
            <a:r>
              <a:rPr lang="en-CN" dirty="0"/>
              <a:t>when the result is available, write it on CDB, which broadcasts it to registers, reservation stations, and store buffers</a:t>
            </a:r>
          </a:p>
        </p:txBody>
      </p:sp>
    </p:spTree>
    <p:extLst>
      <p:ext uri="{BB962C8B-B14F-4D97-AF65-F5344CB8AC3E}">
        <p14:creationId xmlns:p14="http://schemas.microsoft.com/office/powerpoint/2010/main" val="523400706"/>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0E47B-CD84-4D4E-A983-8B15CCF3E146}"/>
              </a:ext>
            </a:extLst>
          </p:cNvPr>
          <p:cNvSpPr>
            <a:spLocks noGrp="1"/>
          </p:cNvSpPr>
          <p:nvPr>
            <p:ph type="title"/>
          </p:nvPr>
        </p:nvSpPr>
        <p:spPr/>
        <p:txBody>
          <a:bodyPr/>
          <a:lstStyle/>
          <a:p>
            <a:r>
              <a:rPr lang="en-CN" dirty="0"/>
              <a:t>Reservation Station Status</a:t>
            </a:r>
          </a:p>
        </p:txBody>
      </p:sp>
      <p:sp>
        <p:nvSpPr>
          <p:cNvPr id="3" name="Content Placeholder 2">
            <a:extLst>
              <a:ext uri="{FF2B5EF4-FFF2-40B4-BE49-F238E27FC236}">
                <a16:creationId xmlns:a16="http://schemas.microsoft.com/office/drawing/2014/main" id="{E9F56D84-7CB1-0B41-806A-97DB56E33AF9}"/>
              </a:ext>
            </a:extLst>
          </p:cNvPr>
          <p:cNvSpPr>
            <a:spLocks noGrp="1"/>
          </p:cNvSpPr>
          <p:nvPr>
            <p:ph idx="1"/>
          </p:nvPr>
        </p:nvSpPr>
        <p:spPr/>
        <p:txBody>
          <a:bodyPr/>
          <a:lstStyle/>
          <a:p>
            <a:r>
              <a:rPr lang="en-US" dirty="0"/>
              <a:t>S</a:t>
            </a:r>
            <a:r>
              <a:rPr lang="en-CN" dirty="0"/>
              <a:t>even fields:</a:t>
            </a:r>
          </a:p>
        </p:txBody>
      </p:sp>
      <p:pic>
        <p:nvPicPr>
          <p:cNvPr id="4" name="Picture 3">
            <a:extLst>
              <a:ext uri="{FF2B5EF4-FFF2-40B4-BE49-F238E27FC236}">
                <a16:creationId xmlns:a16="http://schemas.microsoft.com/office/drawing/2014/main" id="{7F35B5A3-1B35-824D-B541-692793E5AE72}"/>
              </a:ext>
            </a:extLst>
          </p:cNvPr>
          <p:cNvPicPr>
            <a:picLocks noChangeAspect="1"/>
          </p:cNvPicPr>
          <p:nvPr/>
        </p:nvPicPr>
        <p:blipFill>
          <a:blip r:embed="rId2"/>
          <a:stretch>
            <a:fillRect/>
          </a:stretch>
        </p:blipFill>
        <p:spPr>
          <a:xfrm>
            <a:off x="0" y="2186949"/>
            <a:ext cx="9144000" cy="4671051"/>
          </a:xfrm>
          <a:prstGeom prst="rect">
            <a:avLst/>
          </a:prstGeom>
        </p:spPr>
      </p:pic>
    </p:spTree>
    <p:extLst>
      <p:ext uri="{BB962C8B-B14F-4D97-AF65-F5344CB8AC3E}">
        <p14:creationId xmlns:p14="http://schemas.microsoft.com/office/powerpoint/2010/main" val="3715570413"/>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0E47B-CD84-4D4E-A983-8B15CCF3E146}"/>
              </a:ext>
            </a:extLst>
          </p:cNvPr>
          <p:cNvSpPr>
            <a:spLocks noGrp="1"/>
          </p:cNvSpPr>
          <p:nvPr>
            <p:ph type="title"/>
          </p:nvPr>
        </p:nvSpPr>
        <p:spPr/>
        <p:txBody>
          <a:bodyPr/>
          <a:lstStyle/>
          <a:p>
            <a:r>
              <a:rPr lang="en-CN" dirty="0"/>
              <a:t>Reservation Station Status</a:t>
            </a:r>
          </a:p>
        </p:txBody>
      </p:sp>
      <p:sp>
        <p:nvSpPr>
          <p:cNvPr id="3" name="Content Placeholder 2">
            <a:extLst>
              <a:ext uri="{FF2B5EF4-FFF2-40B4-BE49-F238E27FC236}">
                <a16:creationId xmlns:a16="http://schemas.microsoft.com/office/drawing/2014/main" id="{E9F56D84-7CB1-0B41-806A-97DB56E33AF9}"/>
              </a:ext>
            </a:extLst>
          </p:cNvPr>
          <p:cNvSpPr>
            <a:spLocks noGrp="1"/>
          </p:cNvSpPr>
          <p:nvPr>
            <p:ph idx="1"/>
          </p:nvPr>
        </p:nvSpPr>
        <p:spPr/>
        <p:txBody>
          <a:bodyPr/>
          <a:lstStyle/>
          <a:p>
            <a:r>
              <a:rPr lang="en-US" dirty="0"/>
              <a:t>S</a:t>
            </a:r>
            <a:r>
              <a:rPr lang="en-CN" dirty="0"/>
              <a:t>even fields:</a:t>
            </a:r>
          </a:p>
        </p:txBody>
      </p:sp>
      <p:pic>
        <p:nvPicPr>
          <p:cNvPr id="4" name="Picture 3">
            <a:extLst>
              <a:ext uri="{FF2B5EF4-FFF2-40B4-BE49-F238E27FC236}">
                <a16:creationId xmlns:a16="http://schemas.microsoft.com/office/drawing/2014/main" id="{7F35B5A3-1B35-824D-B541-692793E5AE72}"/>
              </a:ext>
            </a:extLst>
          </p:cNvPr>
          <p:cNvPicPr>
            <a:picLocks noChangeAspect="1"/>
          </p:cNvPicPr>
          <p:nvPr/>
        </p:nvPicPr>
        <p:blipFill>
          <a:blip r:embed="rId2"/>
          <a:stretch>
            <a:fillRect/>
          </a:stretch>
        </p:blipFill>
        <p:spPr>
          <a:xfrm>
            <a:off x="0" y="2186949"/>
            <a:ext cx="9144000" cy="4671051"/>
          </a:xfrm>
          <a:prstGeom prst="rect">
            <a:avLst/>
          </a:prstGeom>
        </p:spPr>
      </p:pic>
      <p:sp>
        <p:nvSpPr>
          <p:cNvPr id="5" name="AutoShape 5">
            <a:extLst>
              <a:ext uri="{FF2B5EF4-FFF2-40B4-BE49-F238E27FC236}">
                <a16:creationId xmlns:a16="http://schemas.microsoft.com/office/drawing/2014/main" id="{3EB2D967-7276-9A40-B868-FFB46CFD1F65}"/>
              </a:ext>
            </a:extLst>
          </p:cNvPr>
          <p:cNvSpPr>
            <a:spLocks noChangeArrowheads="1"/>
          </p:cNvSpPr>
          <p:nvPr/>
        </p:nvSpPr>
        <p:spPr bwMode="auto">
          <a:xfrm>
            <a:off x="0" y="4991100"/>
            <a:ext cx="9144000" cy="10287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6" name="Content Placeholder 2">
            <a:extLst>
              <a:ext uri="{FF2B5EF4-FFF2-40B4-BE49-F238E27FC236}">
                <a16:creationId xmlns:a16="http://schemas.microsoft.com/office/drawing/2014/main" id="{39C7EAC7-5558-4A4A-9625-970C9E357AE6}"/>
              </a:ext>
            </a:extLst>
          </p:cNvPr>
          <p:cNvSpPr txBox="1">
            <a:spLocks/>
          </p:cNvSpPr>
          <p:nvPr/>
        </p:nvSpPr>
        <p:spPr bwMode="auto">
          <a:xfrm>
            <a:off x="4648201" y="4457700"/>
            <a:ext cx="4495799" cy="571500"/>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r">
              <a:buFontTx/>
              <a:buNone/>
            </a:pPr>
            <a:r>
              <a:rPr lang="en-US" sz="2800" b="1" kern="0" dirty="0">
                <a:solidFill>
                  <a:srgbClr val="00B0F0"/>
                </a:solidFill>
              </a:rPr>
              <a:t>for load/store buffer</a:t>
            </a:r>
          </a:p>
          <a:p>
            <a:pPr marL="0" indent="0" algn="r">
              <a:buFontTx/>
              <a:buNone/>
            </a:pPr>
            <a:endParaRPr lang="en-US" sz="2800" kern="0" dirty="0">
              <a:solidFill>
                <a:srgbClr val="00B0F0"/>
              </a:solidFill>
            </a:endParaRPr>
          </a:p>
        </p:txBody>
      </p:sp>
    </p:spTree>
    <p:extLst>
      <p:ext uri="{BB962C8B-B14F-4D97-AF65-F5344CB8AC3E}">
        <p14:creationId xmlns:p14="http://schemas.microsoft.com/office/powerpoint/2010/main" val="3598267371"/>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0FFF9-C7B1-C849-AD14-8ACA3CABF441}"/>
              </a:ext>
            </a:extLst>
          </p:cNvPr>
          <p:cNvSpPr>
            <a:spLocks noGrp="1"/>
          </p:cNvSpPr>
          <p:nvPr>
            <p:ph type="title"/>
          </p:nvPr>
        </p:nvSpPr>
        <p:spPr/>
        <p:txBody>
          <a:bodyPr/>
          <a:lstStyle/>
          <a:p>
            <a:r>
              <a:rPr lang="en-CN" dirty="0"/>
              <a:t>Register</a:t>
            </a:r>
            <a:r>
              <a:rPr lang="zh-CN" altLang="en-US" dirty="0"/>
              <a:t> </a:t>
            </a:r>
            <a:r>
              <a:rPr lang="en-US" altLang="zh-CN" dirty="0"/>
              <a:t>File</a:t>
            </a:r>
            <a:r>
              <a:rPr lang="zh-CN" altLang="en-US" dirty="0"/>
              <a:t> </a:t>
            </a:r>
            <a:r>
              <a:rPr lang="en-US" altLang="zh-CN" dirty="0"/>
              <a:t>Status</a:t>
            </a:r>
            <a:endParaRPr lang="en-CN" dirty="0"/>
          </a:p>
        </p:txBody>
      </p:sp>
      <p:sp>
        <p:nvSpPr>
          <p:cNvPr id="3" name="Content Placeholder 2">
            <a:extLst>
              <a:ext uri="{FF2B5EF4-FFF2-40B4-BE49-F238E27FC236}">
                <a16:creationId xmlns:a16="http://schemas.microsoft.com/office/drawing/2014/main" id="{A912900B-8CE5-384B-87C2-B660810E7BDB}"/>
              </a:ext>
            </a:extLst>
          </p:cNvPr>
          <p:cNvSpPr>
            <a:spLocks noGrp="1"/>
          </p:cNvSpPr>
          <p:nvPr>
            <p:ph idx="1"/>
          </p:nvPr>
        </p:nvSpPr>
        <p:spPr/>
        <p:txBody>
          <a:bodyPr/>
          <a:lstStyle/>
          <a:p>
            <a:r>
              <a:rPr lang="en-CN" dirty="0"/>
              <a:t>One field                                          </a:t>
            </a:r>
            <a:r>
              <a:rPr lang="en-CN" dirty="0">
                <a:solidFill>
                  <a:srgbClr val="00B0F0"/>
                </a:solidFill>
              </a:rPr>
              <a:t>Qi</a:t>
            </a:r>
            <a:r>
              <a:rPr lang="en-CN" dirty="0"/>
              <a:t>: number of the researvation station that contains the operation whose result should be stored into this register;                                            set to blank or 0 if no currently active instruction is computing a result destined for this register </a:t>
            </a:r>
            <a:r>
              <a:rPr lang="en-CN" dirty="0">
                <a:sym typeface="Wingdings" pitchFamily="2" charset="2"/>
              </a:rPr>
              <a:t> the value is simply the register contents</a:t>
            </a:r>
            <a:r>
              <a:rPr lang="en-CN" dirty="0"/>
              <a:t>                  </a:t>
            </a:r>
          </a:p>
        </p:txBody>
      </p:sp>
    </p:spTree>
    <p:extLst>
      <p:ext uri="{BB962C8B-B14F-4D97-AF65-F5344CB8AC3E}">
        <p14:creationId xmlns:p14="http://schemas.microsoft.com/office/powerpoint/2010/main" val="3815174164"/>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60F9-E6FC-774C-8681-A1F4DCFDF042}"/>
              </a:ext>
            </a:extLst>
          </p:cNvPr>
          <p:cNvSpPr>
            <a:spLocks noGrp="1"/>
          </p:cNvSpPr>
          <p:nvPr>
            <p:ph type="title"/>
          </p:nvPr>
        </p:nvSpPr>
        <p:spPr/>
        <p:txBody>
          <a:bodyPr/>
          <a:lstStyle/>
          <a:p>
            <a:r>
              <a:rPr lang="en-CN" dirty="0"/>
              <a:t>Load/Store Buffer Status</a:t>
            </a:r>
          </a:p>
        </p:txBody>
      </p:sp>
      <p:sp>
        <p:nvSpPr>
          <p:cNvPr id="3" name="Content Placeholder 2">
            <a:extLst>
              <a:ext uri="{FF2B5EF4-FFF2-40B4-BE49-F238E27FC236}">
                <a16:creationId xmlns:a16="http://schemas.microsoft.com/office/drawing/2014/main" id="{1B45CCAD-2114-F742-8FAD-DE376E3FBE80}"/>
              </a:ext>
            </a:extLst>
          </p:cNvPr>
          <p:cNvSpPr>
            <a:spLocks noGrp="1"/>
          </p:cNvSpPr>
          <p:nvPr>
            <p:ph idx="1"/>
          </p:nvPr>
        </p:nvSpPr>
        <p:spPr/>
        <p:txBody>
          <a:bodyPr/>
          <a:lstStyle/>
          <a:p>
            <a:r>
              <a:rPr lang="en-US" dirty="0"/>
              <a:t>O</a:t>
            </a:r>
            <a:r>
              <a:rPr lang="en-CN" dirty="0"/>
              <a:t>ne field                                            </a:t>
            </a:r>
            <a:r>
              <a:rPr lang="en-CN" dirty="0">
                <a:solidFill>
                  <a:srgbClr val="00B0F0"/>
                </a:solidFill>
              </a:rPr>
              <a:t>A</a:t>
            </a:r>
            <a:r>
              <a:rPr lang="en-CN" dirty="0"/>
              <a:t>:</a:t>
            </a:r>
            <a:r>
              <a:rPr lang="zh-CN" altLang="en-US" dirty="0"/>
              <a:t> </a:t>
            </a:r>
            <a:r>
              <a:rPr lang="en-US" altLang="zh-CN" dirty="0"/>
              <a:t>hold the result of the effective address once the first step of execution has been completed; </a:t>
            </a:r>
            <a:r>
              <a:rPr lang="zh-CN" altLang="en-US" dirty="0"/>
              <a:t>                         </a:t>
            </a:r>
            <a:r>
              <a:rPr lang="en-US" altLang="zh-CN" dirty="0"/>
              <a:t>as for load/store, effective address is computed in the execution stage</a:t>
            </a:r>
            <a:endParaRPr lang="en-CN" dirty="0"/>
          </a:p>
        </p:txBody>
      </p:sp>
    </p:spTree>
    <p:extLst>
      <p:ext uri="{BB962C8B-B14F-4D97-AF65-F5344CB8AC3E}">
        <p14:creationId xmlns:p14="http://schemas.microsoft.com/office/powerpoint/2010/main" val="778841698"/>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1</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st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completed and written </a:t>
            </a:r>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2</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nd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executed</a:t>
            </a:r>
          </a:p>
        </p:txBody>
      </p:sp>
    </p:spTree>
    <p:extLst>
      <p:ext uri="{BB962C8B-B14F-4D97-AF65-F5344CB8AC3E}">
        <p14:creationId xmlns:p14="http://schemas.microsoft.com/office/powerpoint/2010/main" val="86512691"/>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1</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st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completed and written </a:t>
            </a:r>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2</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nd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executed</a:t>
            </a:r>
          </a:p>
        </p:txBody>
      </p:sp>
      <p:sp>
        <p:nvSpPr>
          <p:cNvPr id="9" name="Rectangle 4">
            <a:extLst>
              <a:ext uri="{FF2B5EF4-FFF2-40B4-BE49-F238E27FC236}">
                <a16:creationId xmlns:a16="http://schemas.microsoft.com/office/drawing/2014/main" id="{B59F63A4-521C-A44A-B274-FE5B18A9EB0C}"/>
              </a:ext>
            </a:extLst>
          </p:cNvPr>
          <p:cNvSpPr>
            <a:spLocks noChangeArrowheads="1"/>
          </p:cNvSpPr>
          <p:nvPr/>
        </p:nvSpPr>
        <p:spPr bwMode="auto">
          <a:xfrm>
            <a:off x="7225990" y="2293940"/>
            <a:ext cx="146081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f6 ready</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0" name="Rectangle 4">
            <a:extLst>
              <a:ext uri="{FF2B5EF4-FFF2-40B4-BE49-F238E27FC236}">
                <a16:creationId xmlns:a16="http://schemas.microsoft.com/office/drawing/2014/main" id="{ED3D63BC-5AFC-E84E-9127-9F52472E93C9}"/>
              </a:ext>
            </a:extLst>
          </p:cNvPr>
          <p:cNvSpPr>
            <a:spLocks noChangeArrowheads="1"/>
          </p:cNvSpPr>
          <p:nvPr/>
        </p:nvSpPr>
        <p:spPr bwMode="auto">
          <a:xfrm>
            <a:off x="7225200" y="2580483"/>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f2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spTree>
    <p:extLst>
      <p:ext uri="{BB962C8B-B14F-4D97-AF65-F5344CB8AC3E}">
        <p14:creationId xmlns:p14="http://schemas.microsoft.com/office/powerpoint/2010/main" val="2403834420"/>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1</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st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completed and written </a:t>
            </a:r>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2</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nd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executed</a:t>
            </a:r>
          </a:p>
        </p:txBody>
      </p:sp>
      <p:sp>
        <p:nvSpPr>
          <p:cNvPr id="9" name="Rectangle 4">
            <a:extLst>
              <a:ext uri="{FF2B5EF4-FFF2-40B4-BE49-F238E27FC236}">
                <a16:creationId xmlns:a16="http://schemas.microsoft.com/office/drawing/2014/main" id="{B59F63A4-521C-A44A-B274-FE5B18A9EB0C}"/>
              </a:ext>
            </a:extLst>
          </p:cNvPr>
          <p:cNvSpPr>
            <a:spLocks noChangeArrowheads="1"/>
          </p:cNvSpPr>
          <p:nvPr/>
        </p:nvSpPr>
        <p:spPr bwMode="auto">
          <a:xfrm>
            <a:off x="7225990" y="2293940"/>
            <a:ext cx="146081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f6 ready</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0" name="Rectangle 4">
            <a:extLst>
              <a:ext uri="{FF2B5EF4-FFF2-40B4-BE49-F238E27FC236}">
                <a16:creationId xmlns:a16="http://schemas.microsoft.com/office/drawing/2014/main" id="{ED3D63BC-5AFC-E84E-9127-9F52472E93C9}"/>
              </a:ext>
            </a:extLst>
          </p:cNvPr>
          <p:cNvSpPr>
            <a:spLocks noChangeArrowheads="1"/>
          </p:cNvSpPr>
          <p:nvPr/>
        </p:nvSpPr>
        <p:spPr bwMode="auto">
          <a:xfrm>
            <a:off x="7225200" y="2580483"/>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f2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sp>
        <p:nvSpPr>
          <p:cNvPr id="11" name="Rectangle 4">
            <a:extLst>
              <a:ext uri="{FF2B5EF4-FFF2-40B4-BE49-F238E27FC236}">
                <a16:creationId xmlns:a16="http://schemas.microsoft.com/office/drawing/2014/main" id="{8D8CE0B3-DF74-0046-864A-9B596195EE8E}"/>
              </a:ext>
            </a:extLst>
          </p:cNvPr>
          <p:cNvSpPr>
            <a:spLocks noChangeArrowheads="1"/>
          </p:cNvSpPr>
          <p:nvPr/>
        </p:nvSpPr>
        <p:spPr bwMode="auto">
          <a:xfrm>
            <a:off x="0" y="5274935"/>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err="1">
                <a:ln>
                  <a:noFill/>
                </a:ln>
                <a:solidFill>
                  <a:srgbClr val="FFC000"/>
                </a:solidFill>
                <a:effectLst/>
                <a:uLnTx/>
                <a:uFillTx/>
                <a:latin typeface="Verdana" panose="020B0604030504040204" pitchFamily="34" charset="0"/>
                <a:ea typeface="宋体" panose="02010600030101010101" pitchFamily="2" charset="-122"/>
                <a:cs typeface="+mn-cs"/>
              </a:rPr>
              <a:t>fmul</a:t>
            </a:r>
            <a:r>
              <a:rPr lang="en-US" altLang="zh-CN" sz="3600" b="1" dirty="0">
                <a:solidFill>
                  <a:srgbClr val="FFC000"/>
                </a:solidFill>
              </a:rPr>
              <a:t>/</a:t>
            </a:r>
            <a:r>
              <a:rPr lang="en-US" altLang="zh-CN" sz="3600" b="1" dirty="0" err="1">
                <a:solidFill>
                  <a:srgbClr val="FFC000"/>
                </a:solidFill>
              </a:rPr>
              <a:t>fsub</a:t>
            </a:r>
            <a:r>
              <a:rPr lang="en-US" altLang="zh-CN" sz="3600" b="1" dirty="0">
                <a:solidFill>
                  <a:srgbClr val="FFC000"/>
                </a:solidFill>
              </a:rPr>
              <a:t>/</a:t>
            </a:r>
            <a:r>
              <a:rPr lang="en-US" altLang="zh-CN" sz="3600" b="1" dirty="0" err="1">
                <a:solidFill>
                  <a:srgbClr val="FFC000"/>
                </a:solidFill>
              </a:rPr>
              <a:t>fadd</a:t>
            </a:r>
            <a:r>
              <a:rPr kumimoji="0" lang="en-US" altLang="zh-CN" sz="36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rPr>
              <a:t> cannot execute</a:t>
            </a:r>
          </a:p>
        </p:txBody>
      </p:sp>
      <p:cxnSp>
        <p:nvCxnSpPr>
          <p:cNvPr id="14" name="直接连接符 7">
            <a:extLst>
              <a:ext uri="{FF2B5EF4-FFF2-40B4-BE49-F238E27FC236}">
                <a16:creationId xmlns:a16="http://schemas.microsoft.com/office/drawing/2014/main" id="{FFC6AD2B-5223-5F47-9A60-17F5A741E0B8}"/>
              </a:ext>
            </a:extLst>
          </p:cNvPr>
          <p:cNvCxnSpPr/>
          <p:nvPr/>
        </p:nvCxnSpPr>
        <p:spPr>
          <a:xfrm>
            <a:off x="1219200" y="3200400"/>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 name="直接连接符 7">
            <a:extLst>
              <a:ext uri="{FF2B5EF4-FFF2-40B4-BE49-F238E27FC236}">
                <a16:creationId xmlns:a16="http://schemas.microsoft.com/office/drawing/2014/main" id="{4725547C-0A4F-4745-BDB0-7675EFFA65D5}"/>
              </a:ext>
            </a:extLst>
          </p:cNvPr>
          <p:cNvCxnSpPr/>
          <p:nvPr/>
        </p:nvCxnSpPr>
        <p:spPr>
          <a:xfrm>
            <a:off x="1219200" y="3503612"/>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 name="直接连接符 7">
            <a:extLst>
              <a:ext uri="{FF2B5EF4-FFF2-40B4-BE49-F238E27FC236}">
                <a16:creationId xmlns:a16="http://schemas.microsoft.com/office/drawing/2014/main" id="{A3B7644A-7CAB-844E-93DC-1C73E5928599}"/>
              </a:ext>
            </a:extLst>
          </p:cNvPr>
          <p:cNvCxnSpPr/>
          <p:nvPr/>
        </p:nvCxnSpPr>
        <p:spPr>
          <a:xfrm>
            <a:off x="1572600" y="4113212"/>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6262696"/>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1</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st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completed and written </a:t>
            </a:r>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2</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nd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executed</a:t>
            </a:r>
          </a:p>
        </p:txBody>
      </p:sp>
      <p:sp>
        <p:nvSpPr>
          <p:cNvPr id="9" name="Rectangle 4">
            <a:extLst>
              <a:ext uri="{FF2B5EF4-FFF2-40B4-BE49-F238E27FC236}">
                <a16:creationId xmlns:a16="http://schemas.microsoft.com/office/drawing/2014/main" id="{B59F63A4-521C-A44A-B274-FE5B18A9EB0C}"/>
              </a:ext>
            </a:extLst>
          </p:cNvPr>
          <p:cNvSpPr>
            <a:spLocks noChangeArrowheads="1"/>
          </p:cNvSpPr>
          <p:nvPr/>
        </p:nvSpPr>
        <p:spPr bwMode="auto">
          <a:xfrm>
            <a:off x="7225990" y="2293940"/>
            <a:ext cx="146081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f6 ready</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0" name="Rectangle 4">
            <a:extLst>
              <a:ext uri="{FF2B5EF4-FFF2-40B4-BE49-F238E27FC236}">
                <a16:creationId xmlns:a16="http://schemas.microsoft.com/office/drawing/2014/main" id="{ED3D63BC-5AFC-E84E-9127-9F52472E93C9}"/>
              </a:ext>
            </a:extLst>
          </p:cNvPr>
          <p:cNvSpPr>
            <a:spLocks noChangeArrowheads="1"/>
          </p:cNvSpPr>
          <p:nvPr/>
        </p:nvSpPr>
        <p:spPr bwMode="auto">
          <a:xfrm>
            <a:off x="7225200" y="2580483"/>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f2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sp>
        <p:nvSpPr>
          <p:cNvPr id="11" name="Rectangle 4">
            <a:extLst>
              <a:ext uri="{FF2B5EF4-FFF2-40B4-BE49-F238E27FC236}">
                <a16:creationId xmlns:a16="http://schemas.microsoft.com/office/drawing/2014/main" id="{8D8CE0B3-DF74-0046-864A-9B596195EE8E}"/>
              </a:ext>
            </a:extLst>
          </p:cNvPr>
          <p:cNvSpPr>
            <a:spLocks noChangeArrowheads="1"/>
          </p:cNvSpPr>
          <p:nvPr/>
        </p:nvSpPr>
        <p:spPr bwMode="auto">
          <a:xfrm>
            <a:off x="0" y="5274935"/>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err="1">
                <a:ln>
                  <a:noFill/>
                </a:ln>
                <a:solidFill>
                  <a:srgbClr val="FFC000"/>
                </a:solidFill>
                <a:effectLst/>
                <a:uLnTx/>
                <a:uFillTx/>
                <a:latin typeface="Verdana" panose="020B0604030504040204" pitchFamily="34" charset="0"/>
                <a:ea typeface="宋体" panose="02010600030101010101" pitchFamily="2" charset="-122"/>
                <a:cs typeface="+mn-cs"/>
              </a:rPr>
              <a:t>fmul</a:t>
            </a:r>
            <a:r>
              <a:rPr lang="en-US" altLang="zh-CN" sz="3600" b="1" dirty="0">
                <a:solidFill>
                  <a:srgbClr val="FFC000"/>
                </a:solidFill>
              </a:rPr>
              <a:t>/</a:t>
            </a:r>
            <a:r>
              <a:rPr lang="en-US" altLang="zh-CN" sz="3600" b="1" dirty="0" err="1">
                <a:solidFill>
                  <a:srgbClr val="FFC000"/>
                </a:solidFill>
              </a:rPr>
              <a:t>fsub</a:t>
            </a:r>
            <a:r>
              <a:rPr lang="en-US" altLang="zh-CN" sz="3600" b="1" dirty="0">
                <a:solidFill>
                  <a:srgbClr val="FFC000"/>
                </a:solidFill>
              </a:rPr>
              <a:t>/</a:t>
            </a:r>
            <a:r>
              <a:rPr lang="en-US" altLang="zh-CN" sz="3600" b="1" dirty="0" err="1">
                <a:solidFill>
                  <a:srgbClr val="FFC000"/>
                </a:solidFill>
              </a:rPr>
              <a:t>fadd</a:t>
            </a:r>
            <a:r>
              <a:rPr kumimoji="0" lang="en-US" altLang="zh-CN" sz="36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rPr>
              <a:t> cannot execute</a:t>
            </a:r>
          </a:p>
        </p:txBody>
      </p:sp>
      <p:cxnSp>
        <p:nvCxnSpPr>
          <p:cNvPr id="14" name="直接连接符 7">
            <a:extLst>
              <a:ext uri="{FF2B5EF4-FFF2-40B4-BE49-F238E27FC236}">
                <a16:creationId xmlns:a16="http://schemas.microsoft.com/office/drawing/2014/main" id="{FFC6AD2B-5223-5F47-9A60-17F5A741E0B8}"/>
              </a:ext>
            </a:extLst>
          </p:cNvPr>
          <p:cNvCxnSpPr/>
          <p:nvPr/>
        </p:nvCxnSpPr>
        <p:spPr>
          <a:xfrm>
            <a:off x="1219200" y="3200400"/>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 name="直接连接符 7">
            <a:extLst>
              <a:ext uri="{FF2B5EF4-FFF2-40B4-BE49-F238E27FC236}">
                <a16:creationId xmlns:a16="http://schemas.microsoft.com/office/drawing/2014/main" id="{4725547C-0A4F-4745-BDB0-7675EFFA65D5}"/>
              </a:ext>
            </a:extLst>
          </p:cNvPr>
          <p:cNvCxnSpPr/>
          <p:nvPr/>
        </p:nvCxnSpPr>
        <p:spPr>
          <a:xfrm>
            <a:off x="1219200" y="3503612"/>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 name="直接连接符 7">
            <a:extLst>
              <a:ext uri="{FF2B5EF4-FFF2-40B4-BE49-F238E27FC236}">
                <a16:creationId xmlns:a16="http://schemas.microsoft.com/office/drawing/2014/main" id="{A3B7644A-7CAB-844E-93DC-1C73E5928599}"/>
              </a:ext>
            </a:extLst>
          </p:cNvPr>
          <p:cNvCxnSpPr/>
          <p:nvPr/>
        </p:nvCxnSpPr>
        <p:spPr>
          <a:xfrm>
            <a:off x="1572600" y="4113212"/>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
        <p:nvSpPr>
          <p:cNvPr id="18" name="Rectangle 4">
            <a:extLst>
              <a:ext uri="{FF2B5EF4-FFF2-40B4-BE49-F238E27FC236}">
                <a16:creationId xmlns:a16="http://schemas.microsoft.com/office/drawing/2014/main" id="{D03CEF9B-B272-7749-8BAD-23E92F63D0F9}"/>
              </a:ext>
            </a:extLst>
          </p:cNvPr>
          <p:cNvSpPr>
            <a:spLocks noChangeArrowheads="1"/>
          </p:cNvSpPr>
          <p:nvPr/>
        </p:nvSpPr>
        <p:spPr bwMode="auto">
          <a:xfrm>
            <a:off x="7225200" y="2903540"/>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f0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spTree>
    <p:extLst>
      <p:ext uri="{BB962C8B-B14F-4D97-AF65-F5344CB8AC3E}">
        <p14:creationId xmlns:p14="http://schemas.microsoft.com/office/powerpoint/2010/main" val="3512206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89" name="Rectangle 2">
            <a:extLst>
              <a:ext uri="{FF2B5EF4-FFF2-40B4-BE49-F238E27FC236}">
                <a16:creationId xmlns:a16="http://schemas.microsoft.com/office/drawing/2014/main" id="{E169B797-7EA3-E34A-992A-A370CC7038AD}"/>
              </a:ext>
            </a:extLst>
          </p:cNvPr>
          <p:cNvSpPr>
            <a:spLocks noGrp="1" noChangeArrowheads="1"/>
          </p:cNvSpPr>
          <p:nvPr>
            <p:ph type="title"/>
          </p:nvPr>
        </p:nvSpPr>
        <p:spPr/>
        <p:txBody>
          <a:bodyPr/>
          <a:lstStyle/>
          <a:p>
            <a:pPr eaLnBrk="1" hangingPunct="1"/>
            <a:r>
              <a:rPr lang="en-US" altLang="zh-CN"/>
              <a:t>Write Strategy</a:t>
            </a:r>
          </a:p>
        </p:txBody>
      </p:sp>
      <p:sp>
        <p:nvSpPr>
          <p:cNvPr id="144386" name="Rectangle 3">
            <a:extLst>
              <a:ext uri="{FF2B5EF4-FFF2-40B4-BE49-F238E27FC236}">
                <a16:creationId xmlns:a16="http://schemas.microsoft.com/office/drawing/2014/main" id="{40830E32-3D75-414D-A764-281789D8167C}"/>
              </a:ext>
            </a:extLst>
          </p:cNvPr>
          <p:cNvSpPr>
            <a:spLocks noGrp="1" noChangeArrowheads="1"/>
          </p:cNvSpPr>
          <p:nvPr>
            <p:ph type="body" idx="1"/>
          </p:nvPr>
        </p:nvSpPr>
        <p:spPr/>
        <p:txBody>
          <a:bodyPr/>
          <a:lstStyle/>
          <a:p>
            <a:pPr marL="0" indent="0" eaLnBrk="1" hangingPunct="1">
              <a:lnSpc>
                <a:spcPct val="90000"/>
              </a:lnSpc>
              <a:buFontTx/>
              <a:buNone/>
              <a:defRPr/>
            </a:pPr>
            <a:r>
              <a:rPr lang="en-US" altLang="zh-CN" dirty="0">
                <a:solidFill>
                  <a:srgbClr val="00B0F0"/>
                </a:solidFill>
              </a:rPr>
              <a:t>Options on a </a:t>
            </a:r>
            <a:r>
              <a:rPr lang="en-US" altLang="zh-CN" dirty="0">
                <a:solidFill>
                  <a:srgbClr val="92D050"/>
                </a:solidFill>
              </a:rPr>
              <a:t>write hit</a:t>
            </a:r>
            <a:endParaRPr lang="en-US" altLang="zh-CN" b="1" dirty="0">
              <a:solidFill>
                <a:srgbClr val="92D050"/>
              </a:solidFill>
            </a:endParaRPr>
          </a:p>
          <a:p>
            <a:pPr eaLnBrk="1" hangingPunct="1">
              <a:lnSpc>
                <a:spcPct val="90000"/>
              </a:lnSpc>
              <a:defRPr/>
            </a:pPr>
            <a:r>
              <a:rPr lang="en-US" altLang="zh-CN" b="1" dirty="0"/>
              <a:t>Write-through</a:t>
            </a:r>
          </a:p>
          <a:p>
            <a:pPr eaLnBrk="1" hangingPunct="1">
              <a:lnSpc>
                <a:spcPct val="90000"/>
              </a:lnSpc>
              <a:buFontTx/>
              <a:buNone/>
              <a:defRPr/>
            </a:pPr>
            <a:r>
              <a:rPr lang="en-US" altLang="zh-CN" dirty="0"/>
              <a:t>	info is written to both the block in the cache and to the block in the lower-level memory</a:t>
            </a:r>
          </a:p>
          <a:p>
            <a:pPr eaLnBrk="1" hangingPunct="1">
              <a:lnSpc>
                <a:spcPct val="90000"/>
              </a:lnSpc>
              <a:defRPr/>
            </a:pPr>
            <a:r>
              <a:rPr lang="en-US" altLang="zh-CN" b="1" dirty="0"/>
              <a:t>Write-back</a:t>
            </a:r>
          </a:p>
          <a:p>
            <a:pPr eaLnBrk="1" hangingPunct="1">
              <a:lnSpc>
                <a:spcPct val="90000"/>
              </a:lnSpc>
              <a:buFontTx/>
              <a:buNone/>
              <a:defRPr/>
            </a:pPr>
            <a:r>
              <a:rPr lang="en-US" altLang="zh-CN" dirty="0"/>
              <a:t>	info is written only to the block in the cache;</a:t>
            </a:r>
          </a:p>
          <a:p>
            <a:pPr eaLnBrk="1" hangingPunct="1">
              <a:lnSpc>
                <a:spcPct val="90000"/>
              </a:lnSpc>
              <a:buFontTx/>
              <a:buNone/>
              <a:defRPr/>
            </a:pPr>
            <a:r>
              <a:rPr lang="en-US" altLang="zh-CN" dirty="0"/>
              <a:t>	</a:t>
            </a:r>
            <a:r>
              <a:rPr lang="en-US" altLang="zh-CN" dirty="0">
                <a:solidFill>
                  <a:srgbClr val="00B0F0"/>
                </a:solidFill>
              </a:rPr>
              <a:t>to the main memory only when the modified cache block is replaced;</a:t>
            </a:r>
          </a:p>
        </p:txBody>
      </p:sp>
      <p:sp>
        <p:nvSpPr>
          <p:cNvPr id="268291" name="Rectangle 4">
            <a:extLst>
              <a:ext uri="{FF2B5EF4-FFF2-40B4-BE49-F238E27FC236}">
                <a16:creationId xmlns:a16="http://schemas.microsoft.com/office/drawing/2014/main" id="{2651CA5D-31FA-5346-B7C9-F596943A9EDD}"/>
              </a:ext>
            </a:extLst>
          </p:cNvPr>
          <p:cNvSpPr>
            <a:spLocks noChangeArrowheads="1"/>
          </p:cNvSpPr>
          <p:nvPr/>
        </p:nvSpPr>
        <p:spPr bwMode="auto">
          <a:xfrm>
            <a:off x="2362200" y="2133600"/>
            <a:ext cx="67818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use only valid bit;</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in-cache content per block: v-bit + tag + data</a:t>
            </a:r>
          </a:p>
        </p:txBody>
      </p:sp>
      <p:sp>
        <p:nvSpPr>
          <p:cNvPr id="268292" name="Rectangle 5">
            <a:extLst>
              <a:ext uri="{FF2B5EF4-FFF2-40B4-BE49-F238E27FC236}">
                <a16:creationId xmlns:a16="http://schemas.microsoft.com/office/drawing/2014/main" id="{3E848584-C8D7-7B48-8530-B5FDF9084ED5}"/>
              </a:ext>
            </a:extLst>
          </p:cNvPr>
          <p:cNvSpPr>
            <a:spLocks noChangeArrowheads="1"/>
          </p:cNvSpPr>
          <p:nvPr/>
        </p:nvSpPr>
        <p:spPr bwMode="auto">
          <a:xfrm>
            <a:off x="457200" y="5105400"/>
            <a:ext cx="86868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use both valid bits and dirty/modify bits;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in-cache content per block: v-bit + d/m-bit + tag + data</a:t>
            </a:r>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1</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st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completed and written </a:t>
            </a:r>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2</a:t>
            </a:r>
            <a:r>
              <a:rPr kumimoji="0" lang="en-US" altLang="zh-CN" sz="3600" b="1" i="0" u="none" strike="noStrike" kern="1200" cap="none" spc="0" normalizeH="0" baseline="30000" noProof="0" dirty="0" err="1">
                <a:ln>
                  <a:noFill/>
                </a:ln>
                <a:solidFill>
                  <a:srgbClr val="00B0F0"/>
                </a:solidFill>
                <a:effectLst/>
                <a:uLnTx/>
                <a:uFillTx/>
                <a:latin typeface="Verdana" panose="020B0604030504040204" pitchFamily="34" charset="0"/>
                <a:ea typeface="宋体" panose="02010600030101010101" pitchFamily="2" charset="-122"/>
                <a:cs typeface="+mn-cs"/>
              </a:rPr>
              <a:t>nd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has executed</a:t>
            </a:r>
          </a:p>
        </p:txBody>
      </p:sp>
      <p:sp>
        <p:nvSpPr>
          <p:cNvPr id="9" name="Rectangle 4">
            <a:extLst>
              <a:ext uri="{FF2B5EF4-FFF2-40B4-BE49-F238E27FC236}">
                <a16:creationId xmlns:a16="http://schemas.microsoft.com/office/drawing/2014/main" id="{B59F63A4-521C-A44A-B274-FE5B18A9EB0C}"/>
              </a:ext>
            </a:extLst>
          </p:cNvPr>
          <p:cNvSpPr>
            <a:spLocks noChangeArrowheads="1"/>
          </p:cNvSpPr>
          <p:nvPr/>
        </p:nvSpPr>
        <p:spPr bwMode="auto">
          <a:xfrm>
            <a:off x="7225990" y="2293940"/>
            <a:ext cx="146081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f6 ready</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0" name="Rectangle 4">
            <a:extLst>
              <a:ext uri="{FF2B5EF4-FFF2-40B4-BE49-F238E27FC236}">
                <a16:creationId xmlns:a16="http://schemas.microsoft.com/office/drawing/2014/main" id="{ED3D63BC-5AFC-E84E-9127-9F52472E93C9}"/>
              </a:ext>
            </a:extLst>
          </p:cNvPr>
          <p:cNvSpPr>
            <a:spLocks noChangeArrowheads="1"/>
          </p:cNvSpPr>
          <p:nvPr/>
        </p:nvSpPr>
        <p:spPr bwMode="auto">
          <a:xfrm>
            <a:off x="7225200" y="2580483"/>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f2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sp>
        <p:nvSpPr>
          <p:cNvPr id="11" name="Rectangle 4">
            <a:extLst>
              <a:ext uri="{FF2B5EF4-FFF2-40B4-BE49-F238E27FC236}">
                <a16:creationId xmlns:a16="http://schemas.microsoft.com/office/drawing/2014/main" id="{8D8CE0B3-DF74-0046-864A-9B596195EE8E}"/>
              </a:ext>
            </a:extLst>
          </p:cNvPr>
          <p:cNvSpPr>
            <a:spLocks noChangeArrowheads="1"/>
          </p:cNvSpPr>
          <p:nvPr/>
        </p:nvSpPr>
        <p:spPr bwMode="auto">
          <a:xfrm>
            <a:off x="0" y="5274935"/>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err="1">
                <a:ln>
                  <a:noFill/>
                </a:ln>
                <a:solidFill>
                  <a:srgbClr val="FFC000"/>
                </a:solidFill>
                <a:effectLst/>
                <a:uLnTx/>
                <a:uFillTx/>
                <a:latin typeface="Verdana" panose="020B0604030504040204" pitchFamily="34" charset="0"/>
                <a:ea typeface="宋体" panose="02010600030101010101" pitchFamily="2" charset="-122"/>
                <a:cs typeface="+mn-cs"/>
              </a:rPr>
              <a:t>fmul</a:t>
            </a:r>
            <a:r>
              <a:rPr lang="en-US" altLang="zh-CN" sz="3600" b="1" dirty="0">
                <a:solidFill>
                  <a:srgbClr val="FFC000"/>
                </a:solidFill>
              </a:rPr>
              <a:t>/</a:t>
            </a:r>
            <a:r>
              <a:rPr lang="en-US" altLang="zh-CN" sz="3600" b="1" dirty="0" err="1">
                <a:solidFill>
                  <a:srgbClr val="FFC000"/>
                </a:solidFill>
              </a:rPr>
              <a:t>fsub</a:t>
            </a:r>
            <a:r>
              <a:rPr lang="en-US" altLang="zh-CN" sz="3600" b="1" dirty="0">
                <a:solidFill>
                  <a:srgbClr val="FFC000"/>
                </a:solidFill>
              </a:rPr>
              <a:t>/</a:t>
            </a:r>
            <a:r>
              <a:rPr lang="en-US" altLang="zh-CN" sz="3600" b="1" dirty="0" err="1">
                <a:solidFill>
                  <a:srgbClr val="FFC000"/>
                </a:solidFill>
              </a:rPr>
              <a:t>fadd</a:t>
            </a:r>
            <a:r>
              <a:rPr kumimoji="0" lang="en-US" altLang="zh-CN" sz="36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rPr>
              <a:t> cannot execute</a:t>
            </a:r>
          </a:p>
        </p:txBody>
      </p:sp>
      <p:cxnSp>
        <p:nvCxnSpPr>
          <p:cNvPr id="14" name="直接连接符 7">
            <a:extLst>
              <a:ext uri="{FF2B5EF4-FFF2-40B4-BE49-F238E27FC236}">
                <a16:creationId xmlns:a16="http://schemas.microsoft.com/office/drawing/2014/main" id="{FFC6AD2B-5223-5F47-9A60-17F5A741E0B8}"/>
              </a:ext>
            </a:extLst>
          </p:cNvPr>
          <p:cNvCxnSpPr/>
          <p:nvPr/>
        </p:nvCxnSpPr>
        <p:spPr>
          <a:xfrm>
            <a:off x="1219200" y="3200400"/>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 name="直接连接符 7">
            <a:extLst>
              <a:ext uri="{FF2B5EF4-FFF2-40B4-BE49-F238E27FC236}">
                <a16:creationId xmlns:a16="http://schemas.microsoft.com/office/drawing/2014/main" id="{4725547C-0A4F-4745-BDB0-7675EFFA65D5}"/>
              </a:ext>
            </a:extLst>
          </p:cNvPr>
          <p:cNvCxnSpPr/>
          <p:nvPr/>
        </p:nvCxnSpPr>
        <p:spPr>
          <a:xfrm>
            <a:off x="1219200" y="3503612"/>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 name="直接连接符 7">
            <a:extLst>
              <a:ext uri="{FF2B5EF4-FFF2-40B4-BE49-F238E27FC236}">
                <a16:creationId xmlns:a16="http://schemas.microsoft.com/office/drawing/2014/main" id="{A3B7644A-7CAB-844E-93DC-1C73E5928599}"/>
              </a:ext>
            </a:extLst>
          </p:cNvPr>
          <p:cNvCxnSpPr/>
          <p:nvPr/>
        </p:nvCxnSpPr>
        <p:spPr>
          <a:xfrm>
            <a:off x="1572600" y="4113212"/>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
        <p:nvSpPr>
          <p:cNvPr id="18" name="Rectangle 4">
            <a:extLst>
              <a:ext uri="{FF2B5EF4-FFF2-40B4-BE49-F238E27FC236}">
                <a16:creationId xmlns:a16="http://schemas.microsoft.com/office/drawing/2014/main" id="{D03CEF9B-B272-7749-8BAD-23E92F63D0F9}"/>
              </a:ext>
            </a:extLst>
          </p:cNvPr>
          <p:cNvSpPr>
            <a:spLocks noChangeArrowheads="1"/>
          </p:cNvSpPr>
          <p:nvPr/>
        </p:nvSpPr>
        <p:spPr bwMode="auto">
          <a:xfrm>
            <a:off x="7225200" y="2903540"/>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f0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cxnSp>
        <p:nvCxnSpPr>
          <p:cNvPr id="19" name="直接连接符 7">
            <a:extLst>
              <a:ext uri="{FF2B5EF4-FFF2-40B4-BE49-F238E27FC236}">
                <a16:creationId xmlns:a16="http://schemas.microsoft.com/office/drawing/2014/main" id="{43D999DB-519B-4B4F-9613-6268F475A264}"/>
              </a:ext>
            </a:extLst>
          </p:cNvPr>
          <p:cNvCxnSpPr/>
          <p:nvPr/>
        </p:nvCxnSpPr>
        <p:spPr>
          <a:xfrm>
            <a:off x="1219200" y="3794224"/>
            <a:ext cx="180000"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
        <p:nvSpPr>
          <p:cNvPr id="20" name="Rectangle 4">
            <a:extLst>
              <a:ext uri="{FF2B5EF4-FFF2-40B4-BE49-F238E27FC236}">
                <a16:creationId xmlns:a16="http://schemas.microsoft.com/office/drawing/2014/main" id="{F5266326-4134-B745-B0B1-559AD682B448}"/>
              </a:ext>
            </a:extLst>
          </p:cNvPr>
          <p:cNvSpPr>
            <a:spLocks noChangeArrowheads="1"/>
          </p:cNvSpPr>
          <p:nvPr/>
        </p:nvSpPr>
        <p:spPr bwMode="auto">
          <a:xfrm>
            <a:off x="0" y="5899149"/>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FFC000"/>
                </a:solidFill>
              </a:rPr>
              <a:t>f</a:t>
            </a:r>
            <a:r>
              <a:rPr kumimoji="0" lang="en-US" altLang="zh-CN" sz="36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rPr>
              <a:t>div cannot execute</a:t>
            </a:r>
          </a:p>
        </p:txBody>
      </p:sp>
    </p:spTree>
    <p:extLst>
      <p:ext uri="{BB962C8B-B14F-4D97-AF65-F5344CB8AC3E}">
        <p14:creationId xmlns:p14="http://schemas.microsoft.com/office/powerpoint/2010/main" val="1082588090"/>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f</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6 WAR: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fsub.d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fdiv.d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sym typeface="Wingdings" pitchFamily="2" charset="2"/>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sym typeface="Wingdings" pitchFamily="2" charset="2"/>
              </a:rPr>
              <a:t>fadd.d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why co-issued?</a:t>
            </a:r>
          </a:p>
        </p:txBody>
      </p:sp>
      <p:sp>
        <p:nvSpPr>
          <p:cNvPr id="9" name="Rectangle 4">
            <a:extLst>
              <a:ext uri="{FF2B5EF4-FFF2-40B4-BE49-F238E27FC236}">
                <a16:creationId xmlns:a16="http://schemas.microsoft.com/office/drawing/2014/main" id="{B59F63A4-521C-A44A-B274-FE5B18A9EB0C}"/>
              </a:ext>
            </a:extLst>
          </p:cNvPr>
          <p:cNvSpPr>
            <a:spLocks noChangeArrowheads="1"/>
          </p:cNvSpPr>
          <p:nvPr/>
        </p:nvSpPr>
        <p:spPr bwMode="auto">
          <a:xfrm>
            <a:off x="7225990" y="2293940"/>
            <a:ext cx="146081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f6 ready</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0" name="Rectangle 4">
            <a:extLst>
              <a:ext uri="{FF2B5EF4-FFF2-40B4-BE49-F238E27FC236}">
                <a16:creationId xmlns:a16="http://schemas.microsoft.com/office/drawing/2014/main" id="{ED3D63BC-5AFC-E84E-9127-9F52472E93C9}"/>
              </a:ext>
            </a:extLst>
          </p:cNvPr>
          <p:cNvSpPr>
            <a:spLocks noChangeArrowheads="1"/>
          </p:cNvSpPr>
          <p:nvPr/>
        </p:nvSpPr>
        <p:spPr bwMode="auto">
          <a:xfrm>
            <a:off x="7225200" y="2580483"/>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f2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cxnSp>
        <p:nvCxnSpPr>
          <p:cNvPr id="15" name="直接连接符 7">
            <a:extLst>
              <a:ext uri="{FF2B5EF4-FFF2-40B4-BE49-F238E27FC236}">
                <a16:creationId xmlns:a16="http://schemas.microsoft.com/office/drawing/2014/main" id="{4725547C-0A4F-4745-BDB0-7675EFFA65D5}"/>
              </a:ext>
            </a:extLst>
          </p:cNvPr>
          <p:cNvCxnSpPr/>
          <p:nvPr/>
        </p:nvCxnSpPr>
        <p:spPr>
          <a:xfrm>
            <a:off x="1572600" y="3488998"/>
            <a:ext cx="180000" cy="1588"/>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 name="直接连接符 7">
            <a:extLst>
              <a:ext uri="{FF2B5EF4-FFF2-40B4-BE49-F238E27FC236}">
                <a16:creationId xmlns:a16="http://schemas.microsoft.com/office/drawing/2014/main" id="{A3B7644A-7CAB-844E-93DC-1C73E5928599}"/>
              </a:ext>
            </a:extLst>
          </p:cNvPr>
          <p:cNvCxnSpPr/>
          <p:nvPr/>
        </p:nvCxnSpPr>
        <p:spPr>
          <a:xfrm>
            <a:off x="886800" y="4113212"/>
            <a:ext cx="180000" cy="1588"/>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18" name="Rectangle 4">
            <a:extLst>
              <a:ext uri="{FF2B5EF4-FFF2-40B4-BE49-F238E27FC236}">
                <a16:creationId xmlns:a16="http://schemas.microsoft.com/office/drawing/2014/main" id="{D03CEF9B-B272-7749-8BAD-23E92F63D0F9}"/>
              </a:ext>
            </a:extLst>
          </p:cNvPr>
          <p:cNvSpPr>
            <a:spLocks noChangeArrowheads="1"/>
          </p:cNvSpPr>
          <p:nvPr/>
        </p:nvSpPr>
        <p:spPr bwMode="auto">
          <a:xfrm>
            <a:off x="7225200" y="2903540"/>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f0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cxnSp>
        <p:nvCxnSpPr>
          <p:cNvPr id="19" name="直接连接符 7">
            <a:extLst>
              <a:ext uri="{FF2B5EF4-FFF2-40B4-BE49-F238E27FC236}">
                <a16:creationId xmlns:a16="http://schemas.microsoft.com/office/drawing/2014/main" id="{43D999DB-519B-4B4F-9613-6268F475A264}"/>
              </a:ext>
            </a:extLst>
          </p:cNvPr>
          <p:cNvCxnSpPr/>
          <p:nvPr/>
        </p:nvCxnSpPr>
        <p:spPr>
          <a:xfrm>
            <a:off x="1572600" y="3806399"/>
            <a:ext cx="180000" cy="1588"/>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2402309"/>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f</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6 WAR: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fsub.d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fdiv.d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sym typeface="Wingdings" pitchFamily="2" charset="2"/>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sym typeface="Wingdings" pitchFamily="2" charset="2"/>
              </a:rPr>
              <a:t>fadd.d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why co-issued?</a:t>
            </a:r>
          </a:p>
        </p:txBody>
      </p:sp>
      <p:sp>
        <p:nvSpPr>
          <p:cNvPr id="9" name="Rectangle 4">
            <a:extLst>
              <a:ext uri="{FF2B5EF4-FFF2-40B4-BE49-F238E27FC236}">
                <a16:creationId xmlns:a16="http://schemas.microsoft.com/office/drawing/2014/main" id="{B59F63A4-521C-A44A-B274-FE5B18A9EB0C}"/>
              </a:ext>
            </a:extLst>
          </p:cNvPr>
          <p:cNvSpPr>
            <a:spLocks noChangeArrowheads="1"/>
          </p:cNvSpPr>
          <p:nvPr/>
        </p:nvSpPr>
        <p:spPr bwMode="auto">
          <a:xfrm>
            <a:off x="7225990" y="2293940"/>
            <a:ext cx="146081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f6 ready</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0" name="Rectangle 4">
            <a:extLst>
              <a:ext uri="{FF2B5EF4-FFF2-40B4-BE49-F238E27FC236}">
                <a16:creationId xmlns:a16="http://schemas.microsoft.com/office/drawing/2014/main" id="{ED3D63BC-5AFC-E84E-9127-9F52472E93C9}"/>
              </a:ext>
            </a:extLst>
          </p:cNvPr>
          <p:cNvSpPr>
            <a:spLocks noChangeArrowheads="1"/>
          </p:cNvSpPr>
          <p:nvPr/>
        </p:nvSpPr>
        <p:spPr bwMode="auto">
          <a:xfrm>
            <a:off x="7225200" y="2580483"/>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f2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sp>
        <p:nvSpPr>
          <p:cNvPr id="11" name="Rectangle 4">
            <a:extLst>
              <a:ext uri="{FF2B5EF4-FFF2-40B4-BE49-F238E27FC236}">
                <a16:creationId xmlns:a16="http://schemas.microsoft.com/office/drawing/2014/main" id="{8D8CE0B3-DF74-0046-864A-9B596195EE8E}"/>
              </a:ext>
            </a:extLst>
          </p:cNvPr>
          <p:cNvSpPr>
            <a:spLocks noChangeArrowheads="1"/>
          </p:cNvSpPr>
          <p:nvPr/>
        </p:nvSpPr>
        <p:spPr bwMode="auto">
          <a:xfrm>
            <a:off x="0" y="5274935"/>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err="1">
                <a:ln>
                  <a:noFill/>
                </a:ln>
                <a:solidFill>
                  <a:srgbClr val="FFC000"/>
                </a:solidFill>
                <a:effectLst/>
                <a:uLnTx/>
                <a:uFillTx/>
                <a:latin typeface="Verdana" panose="020B0604030504040204" pitchFamily="34" charset="0"/>
                <a:ea typeface="宋体" panose="02010600030101010101" pitchFamily="2" charset="-122"/>
                <a:cs typeface="+mn-cs"/>
              </a:rPr>
              <a:t>fmul</a:t>
            </a:r>
            <a:r>
              <a:rPr lang="en-US" altLang="zh-CN" sz="3600" b="1" dirty="0">
                <a:solidFill>
                  <a:srgbClr val="FFC000"/>
                </a:solidFill>
              </a:rPr>
              <a:t>/</a:t>
            </a:r>
            <a:r>
              <a:rPr lang="en-US" altLang="zh-CN" sz="3600" b="1" dirty="0" err="1">
                <a:solidFill>
                  <a:srgbClr val="FFC000"/>
                </a:solidFill>
              </a:rPr>
              <a:t>fsub</a:t>
            </a:r>
            <a:r>
              <a:rPr lang="en-US" altLang="zh-CN" sz="3600" b="1" dirty="0">
                <a:solidFill>
                  <a:srgbClr val="FFC000"/>
                </a:solidFill>
              </a:rPr>
              <a:t>/</a:t>
            </a:r>
            <a:r>
              <a:rPr lang="en-US" altLang="zh-CN" sz="3600" b="1" dirty="0" err="1">
                <a:solidFill>
                  <a:srgbClr val="FFC000"/>
                </a:solidFill>
              </a:rPr>
              <a:t>fadd</a:t>
            </a:r>
            <a:r>
              <a:rPr kumimoji="0" lang="en-US" altLang="zh-CN" sz="36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rPr>
              <a:t> cannot execute</a:t>
            </a:r>
          </a:p>
        </p:txBody>
      </p:sp>
      <p:cxnSp>
        <p:nvCxnSpPr>
          <p:cNvPr id="15" name="直接连接符 7">
            <a:extLst>
              <a:ext uri="{FF2B5EF4-FFF2-40B4-BE49-F238E27FC236}">
                <a16:creationId xmlns:a16="http://schemas.microsoft.com/office/drawing/2014/main" id="{4725547C-0A4F-4745-BDB0-7675EFFA65D5}"/>
              </a:ext>
            </a:extLst>
          </p:cNvPr>
          <p:cNvCxnSpPr/>
          <p:nvPr/>
        </p:nvCxnSpPr>
        <p:spPr>
          <a:xfrm>
            <a:off x="1572600" y="3488998"/>
            <a:ext cx="180000" cy="1588"/>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 name="直接连接符 7">
            <a:extLst>
              <a:ext uri="{FF2B5EF4-FFF2-40B4-BE49-F238E27FC236}">
                <a16:creationId xmlns:a16="http://schemas.microsoft.com/office/drawing/2014/main" id="{A3B7644A-7CAB-844E-93DC-1C73E5928599}"/>
              </a:ext>
            </a:extLst>
          </p:cNvPr>
          <p:cNvCxnSpPr/>
          <p:nvPr/>
        </p:nvCxnSpPr>
        <p:spPr>
          <a:xfrm>
            <a:off x="886800" y="4113212"/>
            <a:ext cx="180000" cy="1588"/>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18" name="Rectangle 4">
            <a:extLst>
              <a:ext uri="{FF2B5EF4-FFF2-40B4-BE49-F238E27FC236}">
                <a16:creationId xmlns:a16="http://schemas.microsoft.com/office/drawing/2014/main" id="{D03CEF9B-B272-7749-8BAD-23E92F63D0F9}"/>
              </a:ext>
            </a:extLst>
          </p:cNvPr>
          <p:cNvSpPr>
            <a:spLocks noChangeArrowheads="1"/>
          </p:cNvSpPr>
          <p:nvPr/>
        </p:nvSpPr>
        <p:spPr bwMode="auto">
          <a:xfrm>
            <a:off x="7225200" y="2903540"/>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f0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cxnSp>
        <p:nvCxnSpPr>
          <p:cNvPr id="19" name="直接连接符 7">
            <a:extLst>
              <a:ext uri="{FF2B5EF4-FFF2-40B4-BE49-F238E27FC236}">
                <a16:creationId xmlns:a16="http://schemas.microsoft.com/office/drawing/2014/main" id="{43D999DB-519B-4B4F-9613-6268F475A264}"/>
              </a:ext>
            </a:extLst>
          </p:cNvPr>
          <p:cNvCxnSpPr/>
          <p:nvPr/>
        </p:nvCxnSpPr>
        <p:spPr>
          <a:xfrm>
            <a:off x="1572600" y="3806399"/>
            <a:ext cx="180000" cy="1588"/>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20" name="Rectangle 4">
            <a:extLst>
              <a:ext uri="{FF2B5EF4-FFF2-40B4-BE49-F238E27FC236}">
                <a16:creationId xmlns:a16="http://schemas.microsoft.com/office/drawing/2014/main" id="{F5266326-4134-B745-B0B1-559AD682B448}"/>
              </a:ext>
            </a:extLst>
          </p:cNvPr>
          <p:cNvSpPr>
            <a:spLocks noChangeArrowheads="1"/>
          </p:cNvSpPr>
          <p:nvPr/>
        </p:nvSpPr>
        <p:spPr bwMode="auto">
          <a:xfrm>
            <a:off x="0" y="5899149"/>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FFC000"/>
                </a:solidFill>
              </a:rPr>
              <a:t>f</a:t>
            </a:r>
            <a:r>
              <a:rPr kumimoji="0" lang="en-US" altLang="zh-CN" sz="36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rPr>
              <a:t>div cannot execute</a:t>
            </a:r>
          </a:p>
        </p:txBody>
      </p:sp>
    </p:spTree>
    <p:extLst>
      <p:ext uri="{BB962C8B-B14F-4D97-AF65-F5344CB8AC3E}">
        <p14:creationId xmlns:p14="http://schemas.microsoft.com/office/powerpoint/2010/main" val="4082841797"/>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f</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6 WAR: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fsub.d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fdiv.d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sym typeface="Wingdings" pitchFamily="2" charset="2"/>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sym typeface="Wingdings" pitchFamily="2" charset="2"/>
              </a:rPr>
              <a:t>fadd.d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why co-issued</a:t>
            </a:r>
            <a:r>
              <a:rPr lang="en-US" altLang="zh-CN" sz="3600" b="1" dirty="0">
                <a:solidFill>
                  <a:srgbClr val="00B0F0"/>
                </a:solidFill>
              </a:rPr>
              <a:t>: register renaming</a:t>
            </a:r>
            <a:endPar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9" name="Rectangle 4">
            <a:extLst>
              <a:ext uri="{FF2B5EF4-FFF2-40B4-BE49-F238E27FC236}">
                <a16:creationId xmlns:a16="http://schemas.microsoft.com/office/drawing/2014/main" id="{B59F63A4-521C-A44A-B274-FE5B18A9EB0C}"/>
              </a:ext>
            </a:extLst>
          </p:cNvPr>
          <p:cNvSpPr>
            <a:spLocks noChangeArrowheads="1"/>
          </p:cNvSpPr>
          <p:nvPr/>
        </p:nvSpPr>
        <p:spPr bwMode="auto">
          <a:xfrm>
            <a:off x="7225990" y="2293940"/>
            <a:ext cx="146081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f6 ready</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0" name="Rectangle 4">
            <a:extLst>
              <a:ext uri="{FF2B5EF4-FFF2-40B4-BE49-F238E27FC236}">
                <a16:creationId xmlns:a16="http://schemas.microsoft.com/office/drawing/2014/main" id="{ED3D63BC-5AFC-E84E-9127-9F52472E93C9}"/>
              </a:ext>
            </a:extLst>
          </p:cNvPr>
          <p:cNvSpPr>
            <a:spLocks noChangeArrowheads="1"/>
          </p:cNvSpPr>
          <p:nvPr/>
        </p:nvSpPr>
        <p:spPr bwMode="auto">
          <a:xfrm>
            <a:off x="7225200" y="2580483"/>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f2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sp>
        <p:nvSpPr>
          <p:cNvPr id="11" name="Rectangle 4">
            <a:extLst>
              <a:ext uri="{FF2B5EF4-FFF2-40B4-BE49-F238E27FC236}">
                <a16:creationId xmlns:a16="http://schemas.microsoft.com/office/drawing/2014/main" id="{8D8CE0B3-DF74-0046-864A-9B596195EE8E}"/>
              </a:ext>
            </a:extLst>
          </p:cNvPr>
          <p:cNvSpPr>
            <a:spLocks noChangeArrowheads="1"/>
          </p:cNvSpPr>
          <p:nvPr/>
        </p:nvSpPr>
        <p:spPr bwMode="auto">
          <a:xfrm>
            <a:off x="0" y="5274935"/>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f</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sub/</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fdiv</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get f6 from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lang="en-US" altLang="zh-CN" sz="3600" b="1" dirty="0">
                <a:solidFill>
                  <a:srgbClr val="00B0F0"/>
                </a:solidFill>
              </a:rPr>
              <a:t> </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buffer</a:t>
            </a:r>
          </a:p>
        </p:txBody>
      </p:sp>
      <p:cxnSp>
        <p:nvCxnSpPr>
          <p:cNvPr id="15" name="直接连接符 7">
            <a:extLst>
              <a:ext uri="{FF2B5EF4-FFF2-40B4-BE49-F238E27FC236}">
                <a16:creationId xmlns:a16="http://schemas.microsoft.com/office/drawing/2014/main" id="{4725547C-0A4F-4745-BDB0-7675EFFA65D5}"/>
              </a:ext>
            </a:extLst>
          </p:cNvPr>
          <p:cNvCxnSpPr/>
          <p:nvPr/>
        </p:nvCxnSpPr>
        <p:spPr>
          <a:xfrm>
            <a:off x="1572600" y="3488998"/>
            <a:ext cx="180000" cy="1588"/>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 name="直接连接符 7">
            <a:extLst>
              <a:ext uri="{FF2B5EF4-FFF2-40B4-BE49-F238E27FC236}">
                <a16:creationId xmlns:a16="http://schemas.microsoft.com/office/drawing/2014/main" id="{A3B7644A-7CAB-844E-93DC-1C73E5928599}"/>
              </a:ext>
            </a:extLst>
          </p:cNvPr>
          <p:cNvCxnSpPr/>
          <p:nvPr/>
        </p:nvCxnSpPr>
        <p:spPr>
          <a:xfrm>
            <a:off x="886800" y="4113212"/>
            <a:ext cx="180000" cy="1588"/>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18" name="Rectangle 4">
            <a:extLst>
              <a:ext uri="{FF2B5EF4-FFF2-40B4-BE49-F238E27FC236}">
                <a16:creationId xmlns:a16="http://schemas.microsoft.com/office/drawing/2014/main" id="{D03CEF9B-B272-7749-8BAD-23E92F63D0F9}"/>
              </a:ext>
            </a:extLst>
          </p:cNvPr>
          <p:cNvSpPr>
            <a:spLocks noChangeArrowheads="1"/>
          </p:cNvSpPr>
          <p:nvPr/>
        </p:nvSpPr>
        <p:spPr bwMode="auto">
          <a:xfrm>
            <a:off x="7225200" y="2903540"/>
            <a:ext cx="2090854"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f0 not ready</a:t>
            </a:r>
            <a:endParaRPr kumimoji="0" lang="en-US" altLang="zh-CN" sz="2000" b="1"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cxnSp>
        <p:nvCxnSpPr>
          <p:cNvPr id="19" name="直接连接符 7">
            <a:extLst>
              <a:ext uri="{FF2B5EF4-FFF2-40B4-BE49-F238E27FC236}">
                <a16:creationId xmlns:a16="http://schemas.microsoft.com/office/drawing/2014/main" id="{43D999DB-519B-4B4F-9613-6268F475A264}"/>
              </a:ext>
            </a:extLst>
          </p:cNvPr>
          <p:cNvCxnSpPr/>
          <p:nvPr/>
        </p:nvCxnSpPr>
        <p:spPr>
          <a:xfrm>
            <a:off x="1572600" y="3806399"/>
            <a:ext cx="180000" cy="1588"/>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20" name="Rectangle 4">
            <a:extLst>
              <a:ext uri="{FF2B5EF4-FFF2-40B4-BE49-F238E27FC236}">
                <a16:creationId xmlns:a16="http://schemas.microsoft.com/office/drawing/2014/main" id="{F5266326-4134-B745-B0B1-559AD682B448}"/>
              </a:ext>
            </a:extLst>
          </p:cNvPr>
          <p:cNvSpPr>
            <a:spLocks noChangeArrowheads="1"/>
          </p:cNvSpPr>
          <p:nvPr/>
        </p:nvSpPr>
        <p:spPr bwMode="auto">
          <a:xfrm>
            <a:off x="0" y="5899149"/>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err="1">
                <a:solidFill>
                  <a:srgbClr val="00B0F0"/>
                </a:solidFill>
              </a:rPr>
              <a:t>fadd</a:t>
            </a:r>
            <a:r>
              <a:rPr lang="en-US" altLang="zh-CN" sz="3600" b="1" dirty="0">
                <a:solidFill>
                  <a:srgbClr val="00B0F0"/>
                </a:solidFill>
              </a:rPr>
              <a:t> latter write wins</a:t>
            </a:r>
            <a:endParaRPr kumimoji="0" lang="en-US" altLang="zh-CN" sz="3600" b="1" i="0" u="none" strike="noStrike" kern="1200" cap="none" spc="0" normalizeH="0" baseline="0" noProof="0" dirty="0">
              <a:ln>
                <a:noFill/>
              </a:ln>
              <a:solidFill>
                <a:srgbClr val="00B0F0"/>
              </a:solidFill>
              <a:effectLst/>
              <a:uLnTx/>
              <a:uFillTx/>
            </a:endParaRPr>
          </a:p>
        </p:txBody>
      </p:sp>
    </p:spTree>
    <p:extLst>
      <p:ext uri="{BB962C8B-B14F-4D97-AF65-F5344CB8AC3E}">
        <p14:creationId xmlns:p14="http://schemas.microsoft.com/office/powerpoint/2010/main" val="1099091944"/>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2665412"/>
          </a:xfrm>
          <a:prstGeom prst="rect">
            <a:avLst/>
          </a:prstGeom>
        </p:spPr>
      </p:pic>
    </p:spTree>
    <p:extLst>
      <p:ext uri="{BB962C8B-B14F-4D97-AF65-F5344CB8AC3E}">
        <p14:creationId xmlns:p14="http://schemas.microsoft.com/office/powerpoint/2010/main" val="1766485580"/>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2665412"/>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spTree>
    <p:extLst>
      <p:ext uri="{BB962C8B-B14F-4D97-AF65-F5344CB8AC3E}">
        <p14:creationId xmlns:p14="http://schemas.microsoft.com/office/powerpoint/2010/main" val="3826455686"/>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2665412"/>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sp>
        <p:nvSpPr>
          <p:cNvPr id="9" name="Rectangle 4">
            <a:extLst>
              <a:ext uri="{FF2B5EF4-FFF2-40B4-BE49-F238E27FC236}">
                <a16:creationId xmlns:a16="http://schemas.microsoft.com/office/drawing/2014/main" id="{07A7663E-FBF8-2F4D-92DD-CF5B9EB4FF64}"/>
              </a:ext>
            </a:extLst>
          </p:cNvPr>
          <p:cNvSpPr>
            <a:spLocks noChangeArrowheads="1"/>
          </p:cNvSpPr>
          <p:nvPr/>
        </p:nvSpPr>
        <p:spPr bwMode="auto">
          <a:xfrm>
            <a:off x="1295400" y="4814048"/>
            <a:ext cx="49530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err="1">
                <a:solidFill>
                  <a:srgbClr val="00B0F0"/>
                </a:solidFill>
              </a:rPr>
              <a:t>fld</a:t>
            </a:r>
            <a:r>
              <a:rPr lang="en-US" altLang="zh-CN" sz="2000" b="1" dirty="0">
                <a:solidFill>
                  <a:srgbClr val="00B0F0"/>
                </a:solidFill>
              </a:rPr>
              <a:t> has completed and written </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0" name="AutoShape 5">
            <a:extLst>
              <a:ext uri="{FF2B5EF4-FFF2-40B4-BE49-F238E27FC236}">
                <a16:creationId xmlns:a16="http://schemas.microsoft.com/office/drawing/2014/main" id="{3AACFF9F-132F-3541-8EF0-8CE1665E51D1}"/>
              </a:ext>
            </a:extLst>
          </p:cNvPr>
          <p:cNvSpPr>
            <a:spLocks noChangeArrowheads="1"/>
          </p:cNvSpPr>
          <p:nvPr/>
        </p:nvSpPr>
        <p:spPr bwMode="auto">
          <a:xfrm>
            <a:off x="4038599" y="4082211"/>
            <a:ext cx="5105399" cy="26118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cxnSp>
        <p:nvCxnSpPr>
          <p:cNvPr id="11" name="直接连接符 7">
            <a:extLst>
              <a:ext uri="{FF2B5EF4-FFF2-40B4-BE49-F238E27FC236}">
                <a16:creationId xmlns:a16="http://schemas.microsoft.com/office/drawing/2014/main" id="{9F03D50E-3178-CB4A-B7A9-31388BC1190C}"/>
              </a:ext>
            </a:extLst>
          </p:cNvPr>
          <p:cNvCxnSpPr>
            <a:cxnSpLocks/>
          </p:cNvCxnSpPr>
          <p:nvPr/>
        </p:nvCxnSpPr>
        <p:spPr>
          <a:xfrm>
            <a:off x="0" y="2663029"/>
            <a:ext cx="18288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5" name="直接连接符 7">
            <a:extLst>
              <a:ext uri="{FF2B5EF4-FFF2-40B4-BE49-F238E27FC236}">
                <a16:creationId xmlns:a16="http://schemas.microsoft.com/office/drawing/2014/main" id="{4B0414BE-65D9-5E44-868B-6979C92E9A9C}"/>
              </a:ext>
            </a:extLst>
          </p:cNvPr>
          <p:cNvCxnSpPr>
            <a:cxnSpLocks/>
          </p:cNvCxnSpPr>
          <p:nvPr/>
        </p:nvCxnSpPr>
        <p:spPr>
          <a:xfrm>
            <a:off x="0" y="5181600"/>
            <a:ext cx="5040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4438314"/>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2665412"/>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sp>
        <p:nvSpPr>
          <p:cNvPr id="9" name="Rectangle 4">
            <a:extLst>
              <a:ext uri="{FF2B5EF4-FFF2-40B4-BE49-F238E27FC236}">
                <a16:creationId xmlns:a16="http://schemas.microsoft.com/office/drawing/2014/main" id="{07A7663E-FBF8-2F4D-92DD-CF5B9EB4FF64}"/>
              </a:ext>
            </a:extLst>
          </p:cNvPr>
          <p:cNvSpPr>
            <a:spLocks noChangeArrowheads="1"/>
          </p:cNvSpPr>
          <p:nvPr/>
        </p:nvSpPr>
        <p:spPr bwMode="auto">
          <a:xfrm>
            <a:off x="2286000" y="5036400"/>
            <a:ext cx="49530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err="1">
                <a:solidFill>
                  <a:srgbClr val="00B0F0"/>
                </a:solidFill>
              </a:rPr>
              <a:t>fld</a:t>
            </a:r>
            <a:r>
              <a:rPr lang="en-US" altLang="zh-CN" sz="2000" b="1" dirty="0">
                <a:solidFill>
                  <a:srgbClr val="00B0F0"/>
                </a:solidFill>
              </a:rPr>
              <a:t> has </a:t>
            </a:r>
            <a:r>
              <a:rPr lang="en-US" altLang="zh-CN" sz="2000" b="1" dirty="0">
                <a:solidFill>
                  <a:schemeClr val="bg1"/>
                </a:solidFill>
              </a:rPr>
              <a:t>completed and written </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0" name="AutoShape 5">
            <a:extLst>
              <a:ext uri="{FF2B5EF4-FFF2-40B4-BE49-F238E27FC236}">
                <a16:creationId xmlns:a16="http://schemas.microsoft.com/office/drawing/2014/main" id="{3AACFF9F-132F-3541-8EF0-8CE1665E51D1}"/>
              </a:ext>
            </a:extLst>
          </p:cNvPr>
          <p:cNvSpPr>
            <a:spLocks noChangeArrowheads="1"/>
          </p:cNvSpPr>
          <p:nvPr/>
        </p:nvSpPr>
        <p:spPr bwMode="auto">
          <a:xfrm>
            <a:off x="4038599" y="3766389"/>
            <a:ext cx="5105399" cy="348411"/>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Rectangle 4">
            <a:extLst>
              <a:ext uri="{FF2B5EF4-FFF2-40B4-BE49-F238E27FC236}">
                <a16:creationId xmlns:a16="http://schemas.microsoft.com/office/drawing/2014/main" id="{885FC948-0A55-E042-98BA-AEA77C115BC7}"/>
              </a:ext>
            </a:extLst>
          </p:cNvPr>
          <p:cNvSpPr>
            <a:spLocks noChangeArrowheads="1"/>
          </p:cNvSpPr>
          <p:nvPr/>
        </p:nvSpPr>
        <p:spPr bwMode="auto">
          <a:xfrm>
            <a:off x="3352800" y="5033170"/>
            <a:ext cx="49530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computed effective address</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cxnSp>
        <p:nvCxnSpPr>
          <p:cNvPr id="13" name="直接连接符 7">
            <a:extLst>
              <a:ext uri="{FF2B5EF4-FFF2-40B4-BE49-F238E27FC236}">
                <a16:creationId xmlns:a16="http://schemas.microsoft.com/office/drawing/2014/main" id="{DE52AC39-023E-2A48-BA1A-AAB8E0422F4B}"/>
              </a:ext>
            </a:extLst>
          </p:cNvPr>
          <p:cNvCxnSpPr>
            <a:cxnSpLocks/>
          </p:cNvCxnSpPr>
          <p:nvPr/>
        </p:nvCxnSpPr>
        <p:spPr>
          <a:xfrm>
            <a:off x="0" y="2945609"/>
            <a:ext cx="18288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5" name="直接连接符 7">
            <a:extLst>
              <a:ext uri="{FF2B5EF4-FFF2-40B4-BE49-F238E27FC236}">
                <a16:creationId xmlns:a16="http://schemas.microsoft.com/office/drawing/2014/main" id="{DCDD365D-98EE-A449-9987-15452CBBCF26}"/>
              </a:ext>
            </a:extLst>
          </p:cNvPr>
          <p:cNvCxnSpPr>
            <a:cxnSpLocks/>
          </p:cNvCxnSpPr>
          <p:nvPr/>
        </p:nvCxnSpPr>
        <p:spPr>
          <a:xfrm>
            <a:off x="0" y="5410200"/>
            <a:ext cx="5040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00826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2665412"/>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sp>
        <p:nvSpPr>
          <p:cNvPr id="10" name="AutoShape 5">
            <a:extLst>
              <a:ext uri="{FF2B5EF4-FFF2-40B4-BE49-F238E27FC236}">
                <a16:creationId xmlns:a16="http://schemas.microsoft.com/office/drawing/2014/main" id="{3AACFF9F-132F-3541-8EF0-8CE1665E51D1}"/>
              </a:ext>
            </a:extLst>
          </p:cNvPr>
          <p:cNvSpPr>
            <a:spLocks noChangeArrowheads="1"/>
          </p:cNvSpPr>
          <p:nvPr/>
        </p:nvSpPr>
        <p:spPr bwMode="auto">
          <a:xfrm>
            <a:off x="4038598" y="3069000"/>
            <a:ext cx="5112000" cy="360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cxnSp>
        <p:nvCxnSpPr>
          <p:cNvPr id="13" name="直接连接符 7">
            <a:extLst>
              <a:ext uri="{FF2B5EF4-FFF2-40B4-BE49-F238E27FC236}">
                <a16:creationId xmlns:a16="http://schemas.microsoft.com/office/drawing/2014/main" id="{5ED55292-3D82-C44A-9E8C-5AD93D68EABF}"/>
              </a:ext>
            </a:extLst>
          </p:cNvPr>
          <p:cNvCxnSpPr>
            <a:cxnSpLocks/>
          </p:cNvCxnSpPr>
          <p:nvPr/>
        </p:nvCxnSpPr>
        <p:spPr>
          <a:xfrm>
            <a:off x="0" y="3276600"/>
            <a:ext cx="18288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15" name="Rectangle 4">
            <a:extLst>
              <a:ext uri="{FF2B5EF4-FFF2-40B4-BE49-F238E27FC236}">
                <a16:creationId xmlns:a16="http://schemas.microsoft.com/office/drawing/2014/main" id="{3209EE8B-506F-0742-BD5E-9B05F8B0C5FA}"/>
              </a:ext>
            </a:extLst>
          </p:cNvPr>
          <p:cNvSpPr>
            <a:spLocks noChangeArrowheads="1"/>
          </p:cNvSpPr>
          <p:nvPr/>
        </p:nvSpPr>
        <p:spPr bwMode="auto">
          <a:xfrm>
            <a:off x="3314700" y="5848402"/>
            <a:ext cx="49530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1600" b="1" dirty="0" err="1">
                <a:solidFill>
                  <a:schemeClr val="bg1"/>
                </a:solidFill>
              </a:rPr>
              <a:t>fld</a:t>
            </a:r>
            <a:r>
              <a:rPr lang="en-US" altLang="zh-CN" sz="1600" b="1" dirty="0">
                <a:solidFill>
                  <a:schemeClr val="bg1"/>
                </a:solidFill>
              </a:rPr>
              <a:t> has completed and written </a:t>
            </a:r>
            <a:endParaRPr kumimoji="0" lang="en-US" altLang="zh-CN" sz="16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Rectangle 4">
            <a:extLst>
              <a:ext uri="{FF2B5EF4-FFF2-40B4-BE49-F238E27FC236}">
                <a16:creationId xmlns:a16="http://schemas.microsoft.com/office/drawing/2014/main" id="{80D38511-D8AB-9148-81DB-108266CEACEE}"/>
              </a:ext>
            </a:extLst>
          </p:cNvPr>
          <p:cNvSpPr>
            <a:spLocks noChangeArrowheads="1"/>
          </p:cNvSpPr>
          <p:nvPr/>
        </p:nvSpPr>
        <p:spPr bwMode="auto">
          <a:xfrm>
            <a:off x="6324600" y="6134102"/>
            <a:ext cx="38862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1600" b="1" dirty="0">
                <a:solidFill>
                  <a:schemeClr val="bg1"/>
                </a:solidFill>
              </a:rPr>
              <a:t>computed effective address</a:t>
            </a:r>
            <a:endParaRPr kumimoji="0" lang="en-US" altLang="zh-CN" sz="1600" b="1" i="0" u="none" strike="noStrike" kern="1200" cap="none" spc="0" normalizeH="0" baseline="0" noProof="0" dirty="0">
              <a:ln>
                <a:noFill/>
              </a:ln>
              <a:solidFill>
                <a:schemeClr val="bg1"/>
              </a:solidFill>
              <a:effectLst/>
              <a:uLnTx/>
              <a:uFillTx/>
            </a:endParaRPr>
          </a:p>
        </p:txBody>
      </p:sp>
      <p:sp>
        <p:nvSpPr>
          <p:cNvPr id="9" name="Rectangle 4">
            <a:extLst>
              <a:ext uri="{FF2B5EF4-FFF2-40B4-BE49-F238E27FC236}">
                <a16:creationId xmlns:a16="http://schemas.microsoft.com/office/drawing/2014/main" id="{07A7663E-FBF8-2F4D-92DD-CF5B9EB4FF64}"/>
              </a:ext>
            </a:extLst>
          </p:cNvPr>
          <p:cNvSpPr>
            <a:spLocks noChangeArrowheads="1"/>
          </p:cNvSpPr>
          <p:nvPr/>
        </p:nvSpPr>
        <p:spPr bwMode="auto">
          <a:xfrm>
            <a:off x="6324600" y="6140342"/>
            <a:ext cx="29718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wait for f2 from </a:t>
            </a:r>
            <a:r>
              <a:rPr lang="en-US" altLang="zh-CN" sz="2000" b="1" dirty="0" err="1">
                <a:solidFill>
                  <a:srgbClr val="00B0F0"/>
                </a:solidFill>
              </a:rPr>
              <a:t>fld</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7" name="Rectangle 4">
            <a:extLst>
              <a:ext uri="{FF2B5EF4-FFF2-40B4-BE49-F238E27FC236}">
                <a16:creationId xmlns:a16="http://schemas.microsoft.com/office/drawing/2014/main" id="{50B231C0-AB3D-C24F-9F18-25A2F639E549}"/>
              </a:ext>
            </a:extLst>
          </p:cNvPr>
          <p:cNvSpPr>
            <a:spLocks noChangeArrowheads="1"/>
          </p:cNvSpPr>
          <p:nvPr/>
        </p:nvSpPr>
        <p:spPr bwMode="auto">
          <a:xfrm>
            <a:off x="3314700" y="5905503"/>
            <a:ext cx="29718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92D050"/>
                </a:solidFill>
              </a:rPr>
              <a:t>directly from f4</a:t>
            </a:r>
            <a:endParaRPr kumimoji="0" lang="en-US" altLang="zh-CN" sz="2000" b="1" i="0" u="none" strike="noStrike" kern="1200" cap="none" spc="0" normalizeH="0" baseline="0" noProof="0" dirty="0">
              <a:ln>
                <a:noFill/>
              </a:ln>
              <a:solidFill>
                <a:srgbClr val="92D050"/>
              </a:solidFill>
              <a:effectLst/>
              <a:uLnTx/>
              <a:uFillTx/>
              <a:latin typeface="Verdana" panose="020B0604030504040204" pitchFamily="34" charset="0"/>
              <a:ea typeface="宋体" panose="02010600030101010101" pitchFamily="2" charset="-122"/>
              <a:cs typeface="+mn-cs"/>
            </a:endParaRPr>
          </a:p>
        </p:txBody>
      </p:sp>
      <p:sp>
        <p:nvSpPr>
          <p:cNvPr id="18" name="AutoShape 5">
            <a:extLst>
              <a:ext uri="{FF2B5EF4-FFF2-40B4-BE49-F238E27FC236}">
                <a16:creationId xmlns:a16="http://schemas.microsoft.com/office/drawing/2014/main" id="{ECC0CE56-2B58-054A-810C-748A2999547B}"/>
              </a:ext>
            </a:extLst>
          </p:cNvPr>
          <p:cNvSpPr>
            <a:spLocks noChangeArrowheads="1"/>
          </p:cNvSpPr>
          <p:nvPr/>
        </p:nvSpPr>
        <p:spPr bwMode="auto">
          <a:xfrm>
            <a:off x="4035299" y="3429917"/>
            <a:ext cx="5112000" cy="360000"/>
          </a:xfrm>
          <a:prstGeom prst="roundRect">
            <a:avLst>
              <a:gd name="adj" fmla="val 16667"/>
            </a:avLst>
          </a:prstGeom>
          <a:noFill/>
          <a:ln w="5715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cxnSp>
        <p:nvCxnSpPr>
          <p:cNvPr id="19" name="直接连接符 7">
            <a:extLst>
              <a:ext uri="{FF2B5EF4-FFF2-40B4-BE49-F238E27FC236}">
                <a16:creationId xmlns:a16="http://schemas.microsoft.com/office/drawing/2014/main" id="{CC8F4D39-1BCE-2840-AABE-3E74315B399D}"/>
              </a:ext>
            </a:extLst>
          </p:cNvPr>
          <p:cNvCxnSpPr>
            <a:cxnSpLocks/>
          </p:cNvCxnSpPr>
          <p:nvPr/>
        </p:nvCxnSpPr>
        <p:spPr>
          <a:xfrm>
            <a:off x="0" y="6516000"/>
            <a:ext cx="5040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27612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2665412"/>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sp>
        <p:nvSpPr>
          <p:cNvPr id="10" name="AutoShape 5">
            <a:extLst>
              <a:ext uri="{FF2B5EF4-FFF2-40B4-BE49-F238E27FC236}">
                <a16:creationId xmlns:a16="http://schemas.microsoft.com/office/drawing/2014/main" id="{3AACFF9F-132F-3541-8EF0-8CE1665E51D1}"/>
              </a:ext>
            </a:extLst>
          </p:cNvPr>
          <p:cNvSpPr>
            <a:spLocks noChangeArrowheads="1"/>
          </p:cNvSpPr>
          <p:nvPr/>
        </p:nvSpPr>
        <p:spPr bwMode="auto">
          <a:xfrm>
            <a:off x="4038598" y="3069000"/>
            <a:ext cx="5112000" cy="360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cxnSp>
        <p:nvCxnSpPr>
          <p:cNvPr id="13" name="直接连接符 7">
            <a:extLst>
              <a:ext uri="{FF2B5EF4-FFF2-40B4-BE49-F238E27FC236}">
                <a16:creationId xmlns:a16="http://schemas.microsoft.com/office/drawing/2014/main" id="{5ED55292-3D82-C44A-9E8C-5AD93D68EABF}"/>
              </a:ext>
            </a:extLst>
          </p:cNvPr>
          <p:cNvCxnSpPr>
            <a:cxnSpLocks/>
          </p:cNvCxnSpPr>
          <p:nvPr/>
        </p:nvCxnSpPr>
        <p:spPr>
          <a:xfrm>
            <a:off x="0" y="3560283"/>
            <a:ext cx="18288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Rectangle 4">
            <a:extLst>
              <a:ext uri="{FF2B5EF4-FFF2-40B4-BE49-F238E27FC236}">
                <a16:creationId xmlns:a16="http://schemas.microsoft.com/office/drawing/2014/main" id="{07A7663E-FBF8-2F4D-92DD-CF5B9EB4FF64}"/>
              </a:ext>
            </a:extLst>
          </p:cNvPr>
          <p:cNvSpPr>
            <a:spLocks noChangeArrowheads="1"/>
          </p:cNvSpPr>
          <p:nvPr/>
        </p:nvSpPr>
        <p:spPr bwMode="auto">
          <a:xfrm>
            <a:off x="6324600" y="5335727"/>
            <a:ext cx="29718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wait for f2 from </a:t>
            </a:r>
            <a:r>
              <a:rPr lang="en-US" altLang="zh-CN" sz="2000" b="1" dirty="0" err="1">
                <a:solidFill>
                  <a:srgbClr val="00B0F0"/>
                </a:solidFill>
              </a:rPr>
              <a:t>fld</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8" name="AutoShape 5">
            <a:extLst>
              <a:ext uri="{FF2B5EF4-FFF2-40B4-BE49-F238E27FC236}">
                <a16:creationId xmlns:a16="http://schemas.microsoft.com/office/drawing/2014/main" id="{ECC0CE56-2B58-054A-810C-748A2999547B}"/>
              </a:ext>
            </a:extLst>
          </p:cNvPr>
          <p:cNvSpPr>
            <a:spLocks noChangeArrowheads="1"/>
          </p:cNvSpPr>
          <p:nvPr/>
        </p:nvSpPr>
        <p:spPr bwMode="auto">
          <a:xfrm>
            <a:off x="4035299" y="3429917"/>
            <a:ext cx="5112000" cy="360000"/>
          </a:xfrm>
          <a:prstGeom prst="roundRect">
            <a:avLst>
              <a:gd name="adj" fmla="val 16667"/>
            </a:avLst>
          </a:prstGeom>
          <a:noFill/>
          <a:ln w="5715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cxnSp>
        <p:nvCxnSpPr>
          <p:cNvPr id="19" name="直接连接符 7">
            <a:extLst>
              <a:ext uri="{FF2B5EF4-FFF2-40B4-BE49-F238E27FC236}">
                <a16:creationId xmlns:a16="http://schemas.microsoft.com/office/drawing/2014/main" id="{CC8F4D39-1BCE-2840-AABE-3E74315B399D}"/>
              </a:ext>
            </a:extLst>
          </p:cNvPr>
          <p:cNvCxnSpPr>
            <a:cxnSpLocks/>
          </p:cNvCxnSpPr>
          <p:nvPr/>
        </p:nvCxnSpPr>
        <p:spPr>
          <a:xfrm>
            <a:off x="0" y="5715000"/>
            <a:ext cx="5040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20" name="Rectangle 4">
            <a:extLst>
              <a:ext uri="{FF2B5EF4-FFF2-40B4-BE49-F238E27FC236}">
                <a16:creationId xmlns:a16="http://schemas.microsoft.com/office/drawing/2014/main" id="{3E065101-D590-5143-8C78-3CD570144146}"/>
              </a:ext>
            </a:extLst>
          </p:cNvPr>
          <p:cNvSpPr>
            <a:spLocks noChangeArrowheads="1"/>
          </p:cNvSpPr>
          <p:nvPr/>
        </p:nvSpPr>
        <p:spPr bwMode="auto">
          <a:xfrm>
            <a:off x="3314700" y="5080362"/>
            <a:ext cx="29718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92D050"/>
                </a:solidFill>
              </a:rPr>
              <a:t>directly from </a:t>
            </a:r>
            <a:r>
              <a:rPr lang="en-US" altLang="zh-CN" sz="2000" b="1" dirty="0">
                <a:solidFill>
                  <a:schemeClr val="bg1"/>
                </a:solidFill>
              </a:rPr>
              <a:t>f4</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7" name="Rectangle 4">
            <a:extLst>
              <a:ext uri="{FF2B5EF4-FFF2-40B4-BE49-F238E27FC236}">
                <a16:creationId xmlns:a16="http://schemas.microsoft.com/office/drawing/2014/main" id="{50B231C0-AB3D-C24F-9F18-25A2F639E549}"/>
              </a:ext>
            </a:extLst>
          </p:cNvPr>
          <p:cNvSpPr>
            <a:spLocks noChangeArrowheads="1"/>
          </p:cNvSpPr>
          <p:nvPr/>
        </p:nvSpPr>
        <p:spPr bwMode="auto">
          <a:xfrm>
            <a:off x="5220000" y="5081948"/>
            <a:ext cx="12573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92D050"/>
                </a:solidFill>
              </a:rPr>
              <a:t>Load1</a:t>
            </a:r>
            <a:endParaRPr kumimoji="0" lang="en-US" altLang="zh-CN" sz="2000" b="1" i="0" u="none" strike="noStrike" kern="1200" cap="none" spc="0" normalizeH="0" baseline="0" noProof="0" dirty="0">
              <a:ln>
                <a:noFill/>
              </a:ln>
              <a:solidFill>
                <a:srgbClr val="92D050"/>
              </a:solidFill>
              <a:effectLst/>
              <a:uLnTx/>
              <a:uFillTx/>
              <a:latin typeface="Verdana" panose="020B0604030504040204" pitchFamily="34" charset="0"/>
              <a:ea typeface="宋体" panose="02010600030101010101" pitchFamily="2" charset="-122"/>
              <a:cs typeface="+mn-cs"/>
            </a:endParaRPr>
          </a:p>
        </p:txBody>
      </p:sp>
    </p:spTree>
    <p:extLst>
      <p:ext uri="{BB962C8B-B14F-4D97-AF65-F5344CB8AC3E}">
        <p14:creationId xmlns:p14="http://schemas.microsoft.com/office/powerpoint/2010/main" val="2723382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7" name="Rectangle 2">
            <a:extLst>
              <a:ext uri="{FF2B5EF4-FFF2-40B4-BE49-F238E27FC236}">
                <a16:creationId xmlns:a16="http://schemas.microsoft.com/office/drawing/2014/main" id="{4378967B-8F29-FB44-B7E6-B3C37DAE082B}"/>
              </a:ext>
            </a:extLst>
          </p:cNvPr>
          <p:cNvSpPr>
            <a:spLocks noGrp="1" noChangeArrowheads="1"/>
          </p:cNvSpPr>
          <p:nvPr>
            <p:ph type="title"/>
          </p:nvPr>
        </p:nvSpPr>
        <p:spPr/>
        <p:txBody>
          <a:bodyPr/>
          <a:lstStyle/>
          <a:p>
            <a:pPr eaLnBrk="1" hangingPunct="1"/>
            <a:r>
              <a:rPr lang="en-US" altLang="zh-CN"/>
              <a:t>Write Strategy</a:t>
            </a:r>
          </a:p>
        </p:txBody>
      </p:sp>
      <p:sp>
        <p:nvSpPr>
          <p:cNvPr id="270338" name="Rectangle 3">
            <a:extLst>
              <a:ext uri="{FF2B5EF4-FFF2-40B4-BE49-F238E27FC236}">
                <a16:creationId xmlns:a16="http://schemas.microsoft.com/office/drawing/2014/main" id="{BB554307-14D2-5240-9215-7B0832BE1897}"/>
              </a:ext>
            </a:extLst>
          </p:cNvPr>
          <p:cNvSpPr>
            <a:spLocks noGrp="1" noChangeArrowheads="1"/>
          </p:cNvSpPr>
          <p:nvPr>
            <p:ph type="body" idx="1"/>
          </p:nvPr>
        </p:nvSpPr>
        <p:spPr>
          <a:xfrm>
            <a:off x="457200" y="1600200"/>
            <a:ext cx="8686800" cy="5029200"/>
          </a:xfrm>
        </p:spPr>
        <p:txBody>
          <a:bodyPr/>
          <a:lstStyle/>
          <a:p>
            <a:pPr eaLnBrk="1" hangingPunct="1">
              <a:lnSpc>
                <a:spcPct val="90000"/>
              </a:lnSpc>
              <a:buFontTx/>
              <a:buNone/>
            </a:pPr>
            <a:r>
              <a:rPr lang="en-US" altLang="zh-CN" dirty="0">
                <a:solidFill>
                  <a:srgbClr val="00B0F0"/>
                </a:solidFill>
              </a:rPr>
              <a:t>Options on a </a:t>
            </a:r>
            <a:r>
              <a:rPr lang="en-US" altLang="zh-CN" dirty="0">
                <a:solidFill>
                  <a:srgbClr val="EF008B"/>
                </a:solidFill>
              </a:rPr>
              <a:t>write miss</a:t>
            </a:r>
          </a:p>
          <a:p>
            <a:pPr eaLnBrk="1" hangingPunct="1">
              <a:lnSpc>
                <a:spcPct val="90000"/>
              </a:lnSpc>
            </a:pPr>
            <a:r>
              <a:rPr lang="en-US" altLang="zh-CN" b="1" dirty="0"/>
              <a:t>Write allocate</a:t>
            </a:r>
          </a:p>
          <a:p>
            <a:pPr eaLnBrk="1" hangingPunct="1">
              <a:lnSpc>
                <a:spcPct val="90000"/>
              </a:lnSpc>
              <a:buFontTx/>
              <a:buNone/>
            </a:pPr>
            <a:r>
              <a:rPr lang="en-US" altLang="zh-CN" b="1" dirty="0"/>
              <a:t>	</a:t>
            </a:r>
            <a:r>
              <a:rPr lang="en-US" altLang="zh-CN" dirty="0"/>
              <a:t>the block is allocated on a write miss</a:t>
            </a:r>
            <a:endParaRPr lang="en-US" altLang="zh-CN" b="1" dirty="0"/>
          </a:p>
          <a:p>
            <a:pPr eaLnBrk="1" hangingPunct="1">
              <a:lnSpc>
                <a:spcPct val="90000"/>
              </a:lnSpc>
            </a:pPr>
            <a:r>
              <a:rPr lang="en-US" altLang="zh-CN" b="1" dirty="0"/>
              <a:t>No-write allocate</a:t>
            </a:r>
          </a:p>
          <a:p>
            <a:pPr eaLnBrk="1" hangingPunct="1">
              <a:lnSpc>
                <a:spcPct val="90000"/>
              </a:lnSpc>
              <a:buFontTx/>
              <a:buNone/>
            </a:pPr>
            <a:r>
              <a:rPr lang="en-US" altLang="zh-CN" b="1" dirty="0"/>
              <a:t>	</a:t>
            </a:r>
            <a:r>
              <a:rPr lang="en-US" altLang="zh-CN" dirty="0"/>
              <a:t>write miss not affect the cache;</a:t>
            </a:r>
          </a:p>
          <a:p>
            <a:pPr eaLnBrk="1" hangingPunct="1">
              <a:lnSpc>
                <a:spcPct val="90000"/>
              </a:lnSpc>
              <a:buFontTx/>
              <a:buNone/>
            </a:pPr>
            <a:r>
              <a:rPr lang="en-US" altLang="zh-CN" dirty="0"/>
              <a:t>	the block is modified in the lower-level memory;</a:t>
            </a:r>
          </a:p>
          <a:p>
            <a:pPr eaLnBrk="1" hangingPunct="1">
              <a:lnSpc>
                <a:spcPct val="90000"/>
              </a:lnSpc>
              <a:buFontTx/>
              <a:buNone/>
            </a:pPr>
            <a:r>
              <a:rPr lang="en-US" altLang="zh-CN" b="1" dirty="0"/>
              <a:t>	</a:t>
            </a:r>
            <a:r>
              <a:rPr lang="en-US" altLang="zh-CN" i="1" dirty="0"/>
              <a:t>until the program tries to read the block;</a:t>
            </a:r>
            <a:endParaRPr lang="en-US" altLang="zh-CN" b="1" dirty="0"/>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2665412"/>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sp>
        <p:nvSpPr>
          <p:cNvPr id="10" name="AutoShape 5">
            <a:extLst>
              <a:ext uri="{FF2B5EF4-FFF2-40B4-BE49-F238E27FC236}">
                <a16:creationId xmlns:a16="http://schemas.microsoft.com/office/drawing/2014/main" id="{3AACFF9F-132F-3541-8EF0-8CE1665E51D1}"/>
              </a:ext>
            </a:extLst>
          </p:cNvPr>
          <p:cNvSpPr>
            <a:spLocks noChangeArrowheads="1"/>
          </p:cNvSpPr>
          <p:nvPr/>
        </p:nvSpPr>
        <p:spPr bwMode="auto">
          <a:xfrm>
            <a:off x="4038598" y="3069000"/>
            <a:ext cx="5112000" cy="360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cxnSp>
        <p:nvCxnSpPr>
          <p:cNvPr id="13" name="直接连接符 7">
            <a:extLst>
              <a:ext uri="{FF2B5EF4-FFF2-40B4-BE49-F238E27FC236}">
                <a16:creationId xmlns:a16="http://schemas.microsoft.com/office/drawing/2014/main" id="{5ED55292-3D82-C44A-9E8C-5AD93D68EABF}"/>
              </a:ext>
            </a:extLst>
          </p:cNvPr>
          <p:cNvCxnSpPr>
            <a:cxnSpLocks/>
          </p:cNvCxnSpPr>
          <p:nvPr/>
        </p:nvCxnSpPr>
        <p:spPr>
          <a:xfrm>
            <a:off x="0" y="3852000"/>
            <a:ext cx="18288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Rectangle 4">
            <a:extLst>
              <a:ext uri="{FF2B5EF4-FFF2-40B4-BE49-F238E27FC236}">
                <a16:creationId xmlns:a16="http://schemas.microsoft.com/office/drawing/2014/main" id="{07A7663E-FBF8-2F4D-92DD-CF5B9EB4FF64}"/>
              </a:ext>
            </a:extLst>
          </p:cNvPr>
          <p:cNvSpPr>
            <a:spLocks noChangeArrowheads="1"/>
          </p:cNvSpPr>
          <p:nvPr/>
        </p:nvSpPr>
        <p:spPr bwMode="auto">
          <a:xfrm>
            <a:off x="6324600" y="6408740"/>
            <a:ext cx="29718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wait for </a:t>
            </a:r>
            <a:r>
              <a:rPr lang="en-US" altLang="zh-CN" sz="2000" b="1" dirty="0">
                <a:solidFill>
                  <a:schemeClr val="bg1"/>
                </a:solidFill>
              </a:rPr>
              <a:t>f2 from </a:t>
            </a:r>
            <a:r>
              <a:rPr lang="en-US" altLang="zh-CN" sz="2000" b="1" dirty="0" err="1">
                <a:solidFill>
                  <a:schemeClr val="bg1"/>
                </a:solidFill>
              </a:rPr>
              <a:t>fld</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8" name="AutoShape 5">
            <a:extLst>
              <a:ext uri="{FF2B5EF4-FFF2-40B4-BE49-F238E27FC236}">
                <a16:creationId xmlns:a16="http://schemas.microsoft.com/office/drawing/2014/main" id="{ECC0CE56-2B58-054A-810C-748A2999547B}"/>
              </a:ext>
            </a:extLst>
          </p:cNvPr>
          <p:cNvSpPr>
            <a:spLocks noChangeArrowheads="1"/>
          </p:cNvSpPr>
          <p:nvPr/>
        </p:nvSpPr>
        <p:spPr bwMode="auto">
          <a:xfrm>
            <a:off x="4035299" y="3429917"/>
            <a:ext cx="5112000" cy="360000"/>
          </a:xfrm>
          <a:prstGeom prst="roundRect">
            <a:avLst>
              <a:gd name="adj" fmla="val 16667"/>
            </a:avLst>
          </a:prstGeom>
          <a:noFill/>
          <a:ln w="5715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cxnSp>
        <p:nvCxnSpPr>
          <p:cNvPr id="19" name="直接连接符 7">
            <a:extLst>
              <a:ext uri="{FF2B5EF4-FFF2-40B4-BE49-F238E27FC236}">
                <a16:creationId xmlns:a16="http://schemas.microsoft.com/office/drawing/2014/main" id="{CC8F4D39-1BCE-2840-AABE-3E74315B399D}"/>
              </a:ext>
            </a:extLst>
          </p:cNvPr>
          <p:cNvCxnSpPr>
            <a:cxnSpLocks/>
          </p:cNvCxnSpPr>
          <p:nvPr/>
        </p:nvCxnSpPr>
        <p:spPr>
          <a:xfrm>
            <a:off x="0" y="6781800"/>
            <a:ext cx="5040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20" name="Rectangle 4">
            <a:extLst>
              <a:ext uri="{FF2B5EF4-FFF2-40B4-BE49-F238E27FC236}">
                <a16:creationId xmlns:a16="http://schemas.microsoft.com/office/drawing/2014/main" id="{3E065101-D590-5143-8C78-3CD570144146}"/>
              </a:ext>
            </a:extLst>
          </p:cNvPr>
          <p:cNvSpPr>
            <a:spLocks noChangeArrowheads="1"/>
          </p:cNvSpPr>
          <p:nvPr/>
        </p:nvSpPr>
        <p:spPr bwMode="auto">
          <a:xfrm>
            <a:off x="3314700" y="6148719"/>
            <a:ext cx="29718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92D050"/>
                </a:solidFill>
              </a:rPr>
              <a:t>directly from </a:t>
            </a:r>
            <a:r>
              <a:rPr lang="en-US" altLang="zh-CN" sz="2000" b="1" dirty="0">
                <a:solidFill>
                  <a:schemeClr val="bg1"/>
                </a:solidFill>
              </a:rPr>
              <a:t>f4</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7" name="Rectangle 4">
            <a:extLst>
              <a:ext uri="{FF2B5EF4-FFF2-40B4-BE49-F238E27FC236}">
                <a16:creationId xmlns:a16="http://schemas.microsoft.com/office/drawing/2014/main" id="{50B231C0-AB3D-C24F-9F18-25A2F639E549}"/>
              </a:ext>
            </a:extLst>
          </p:cNvPr>
          <p:cNvSpPr>
            <a:spLocks noChangeArrowheads="1"/>
          </p:cNvSpPr>
          <p:nvPr/>
        </p:nvSpPr>
        <p:spPr bwMode="auto">
          <a:xfrm>
            <a:off x="5220000" y="6150305"/>
            <a:ext cx="12573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92D050"/>
                </a:solidFill>
              </a:rPr>
              <a:t>Load1</a:t>
            </a:r>
            <a:endParaRPr kumimoji="0" lang="en-US" altLang="zh-CN" sz="2000" b="1" i="0" u="none" strike="noStrike" kern="1200" cap="none" spc="0" normalizeH="0" baseline="0" noProof="0" dirty="0">
              <a:ln>
                <a:noFill/>
              </a:ln>
              <a:solidFill>
                <a:srgbClr val="92D050"/>
              </a:solidFill>
              <a:effectLst/>
              <a:uLnTx/>
              <a:uFillTx/>
              <a:latin typeface="Verdana" panose="020B0604030504040204" pitchFamily="34" charset="0"/>
              <a:ea typeface="宋体" panose="02010600030101010101" pitchFamily="2" charset="-122"/>
              <a:cs typeface="+mn-cs"/>
            </a:endParaRPr>
          </a:p>
        </p:txBody>
      </p:sp>
      <p:sp>
        <p:nvSpPr>
          <p:cNvPr id="21" name="Rectangle 4">
            <a:extLst>
              <a:ext uri="{FF2B5EF4-FFF2-40B4-BE49-F238E27FC236}">
                <a16:creationId xmlns:a16="http://schemas.microsoft.com/office/drawing/2014/main" id="{5AD3B30F-7FD4-C548-B297-60669EE7EF5B}"/>
              </a:ext>
            </a:extLst>
          </p:cNvPr>
          <p:cNvSpPr>
            <a:spLocks noChangeArrowheads="1"/>
          </p:cNvSpPr>
          <p:nvPr/>
        </p:nvSpPr>
        <p:spPr bwMode="auto">
          <a:xfrm>
            <a:off x="7524900" y="6408740"/>
            <a:ext cx="17145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sym typeface="Wingdings" pitchFamily="2" charset="2"/>
              </a:rPr>
              <a:t>f0  </a:t>
            </a:r>
            <a:r>
              <a:rPr lang="en-US" altLang="zh-CN" sz="2000" b="1" dirty="0" err="1">
                <a:solidFill>
                  <a:srgbClr val="00B0F0"/>
                </a:solidFill>
                <a:sym typeface="Wingdings" pitchFamily="2" charset="2"/>
              </a:rPr>
              <a:t>fmul</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Tree>
    <p:extLst>
      <p:ext uri="{BB962C8B-B14F-4D97-AF65-F5344CB8AC3E}">
        <p14:creationId xmlns:p14="http://schemas.microsoft.com/office/powerpoint/2010/main" val="2728379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2665412"/>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sp>
        <p:nvSpPr>
          <p:cNvPr id="10" name="AutoShape 5">
            <a:extLst>
              <a:ext uri="{FF2B5EF4-FFF2-40B4-BE49-F238E27FC236}">
                <a16:creationId xmlns:a16="http://schemas.microsoft.com/office/drawing/2014/main" id="{3AACFF9F-132F-3541-8EF0-8CE1665E51D1}"/>
              </a:ext>
            </a:extLst>
          </p:cNvPr>
          <p:cNvSpPr>
            <a:spLocks noChangeArrowheads="1"/>
          </p:cNvSpPr>
          <p:nvPr/>
        </p:nvSpPr>
        <p:spPr bwMode="auto">
          <a:xfrm>
            <a:off x="4038598" y="3069000"/>
            <a:ext cx="5112000" cy="360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cxnSp>
        <p:nvCxnSpPr>
          <p:cNvPr id="13" name="直接连接符 7">
            <a:extLst>
              <a:ext uri="{FF2B5EF4-FFF2-40B4-BE49-F238E27FC236}">
                <a16:creationId xmlns:a16="http://schemas.microsoft.com/office/drawing/2014/main" id="{5ED55292-3D82-C44A-9E8C-5AD93D68EABF}"/>
              </a:ext>
            </a:extLst>
          </p:cNvPr>
          <p:cNvCxnSpPr>
            <a:cxnSpLocks/>
          </p:cNvCxnSpPr>
          <p:nvPr/>
        </p:nvCxnSpPr>
        <p:spPr>
          <a:xfrm>
            <a:off x="0" y="4114800"/>
            <a:ext cx="18288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Rectangle 4">
            <a:extLst>
              <a:ext uri="{FF2B5EF4-FFF2-40B4-BE49-F238E27FC236}">
                <a16:creationId xmlns:a16="http://schemas.microsoft.com/office/drawing/2014/main" id="{07A7663E-FBF8-2F4D-92DD-CF5B9EB4FF64}"/>
              </a:ext>
            </a:extLst>
          </p:cNvPr>
          <p:cNvSpPr>
            <a:spLocks noChangeArrowheads="1"/>
          </p:cNvSpPr>
          <p:nvPr/>
        </p:nvSpPr>
        <p:spPr bwMode="auto">
          <a:xfrm>
            <a:off x="6324600" y="5846169"/>
            <a:ext cx="29718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wait for f2 from </a:t>
            </a:r>
            <a:r>
              <a:rPr lang="en-US" altLang="zh-CN" sz="2000" b="1" dirty="0" err="1">
                <a:solidFill>
                  <a:srgbClr val="00B0F0"/>
                </a:solidFill>
              </a:rPr>
              <a:t>fld</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cxnSp>
        <p:nvCxnSpPr>
          <p:cNvPr id="19" name="直接连接符 7">
            <a:extLst>
              <a:ext uri="{FF2B5EF4-FFF2-40B4-BE49-F238E27FC236}">
                <a16:creationId xmlns:a16="http://schemas.microsoft.com/office/drawing/2014/main" id="{CC8F4D39-1BCE-2840-AABE-3E74315B399D}"/>
              </a:ext>
            </a:extLst>
          </p:cNvPr>
          <p:cNvCxnSpPr>
            <a:cxnSpLocks/>
          </p:cNvCxnSpPr>
          <p:nvPr/>
        </p:nvCxnSpPr>
        <p:spPr>
          <a:xfrm>
            <a:off x="0" y="5943600"/>
            <a:ext cx="504000"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Rectangle 4">
            <a:extLst>
              <a:ext uri="{FF2B5EF4-FFF2-40B4-BE49-F238E27FC236}">
                <a16:creationId xmlns:a16="http://schemas.microsoft.com/office/drawing/2014/main" id="{5AD3B30F-7FD4-C548-B297-60669EE7EF5B}"/>
              </a:ext>
            </a:extLst>
          </p:cNvPr>
          <p:cNvSpPr>
            <a:spLocks noChangeArrowheads="1"/>
          </p:cNvSpPr>
          <p:nvPr/>
        </p:nvSpPr>
        <p:spPr bwMode="auto">
          <a:xfrm>
            <a:off x="4791419" y="5846232"/>
            <a:ext cx="17145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1600" b="1" dirty="0">
                <a:solidFill>
                  <a:schemeClr val="bg1"/>
                </a:solidFill>
                <a:sym typeface="Wingdings" pitchFamily="2" charset="2"/>
              </a:rPr>
              <a:t>f0  </a:t>
            </a:r>
            <a:r>
              <a:rPr lang="en-US" altLang="zh-CN" sz="1600" b="1" dirty="0" err="1">
                <a:solidFill>
                  <a:schemeClr val="bg1"/>
                </a:solidFill>
                <a:sym typeface="Wingdings" pitchFamily="2" charset="2"/>
              </a:rPr>
              <a:t>fmul</a:t>
            </a:r>
            <a:endParaRPr kumimoji="0" lang="en-US" altLang="zh-CN" sz="16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22" name="Rectangle 4">
            <a:extLst>
              <a:ext uri="{FF2B5EF4-FFF2-40B4-BE49-F238E27FC236}">
                <a16:creationId xmlns:a16="http://schemas.microsoft.com/office/drawing/2014/main" id="{B45CD3C0-FDF4-4643-95A8-754B0D75D9D6}"/>
              </a:ext>
            </a:extLst>
          </p:cNvPr>
          <p:cNvSpPr>
            <a:spLocks noChangeArrowheads="1"/>
          </p:cNvSpPr>
          <p:nvPr/>
        </p:nvSpPr>
        <p:spPr bwMode="auto">
          <a:xfrm>
            <a:off x="3200400" y="5846400"/>
            <a:ext cx="3223352"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sym typeface="Wingdings" pitchFamily="2" charset="2"/>
              </a:rPr>
              <a:t>wait for f8 from </a:t>
            </a:r>
            <a:r>
              <a:rPr lang="en-US" altLang="zh-CN" sz="2000" b="1" dirty="0" err="1">
                <a:solidFill>
                  <a:srgbClr val="00B0F0"/>
                </a:solidFill>
                <a:sym typeface="Wingdings" pitchFamily="2" charset="2"/>
              </a:rPr>
              <a:t>fsub</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Tree>
    <p:extLst>
      <p:ext uri="{BB962C8B-B14F-4D97-AF65-F5344CB8AC3E}">
        <p14:creationId xmlns:p14="http://schemas.microsoft.com/office/powerpoint/2010/main" val="363070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213550"/>
            <a:ext cx="9144000" cy="1816701"/>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pic>
        <p:nvPicPr>
          <p:cNvPr id="5" name="Picture 4">
            <a:extLst>
              <a:ext uri="{FF2B5EF4-FFF2-40B4-BE49-F238E27FC236}">
                <a16:creationId xmlns:a16="http://schemas.microsoft.com/office/drawing/2014/main" id="{FA0931C3-44E6-AC40-8761-F4B1EE17598C}"/>
              </a:ext>
            </a:extLst>
          </p:cNvPr>
          <p:cNvPicPr>
            <a:picLocks noChangeAspect="1"/>
          </p:cNvPicPr>
          <p:nvPr/>
        </p:nvPicPr>
        <p:blipFill>
          <a:blip r:embed="rId6"/>
          <a:stretch>
            <a:fillRect/>
          </a:stretch>
        </p:blipFill>
        <p:spPr>
          <a:xfrm>
            <a:off x="0" y="6011698"/>
            <a:ext cx="9144000" cy="846302"/>
          </a:xfrm>
          <a:prstGeom prst="rect">
            <a:avLst/>
          </a:prstGeom>
        </p:spPr>
      </p:pic>
      <p:pic>
        <p:nvPicPr>
          <p:cNvPr id="6" name="Picture 5">
            <a:extLst>
              <a:ext uri="{FF2B5EF4-FFF2-40B4-BE49-F238E27FC236}">
                <a16:creationId xmlns:a16="http://schemas.microsoft.com/office/drawing/2014/main" id="{EFD42286-FDFB-8C47-ABCF-51B02D296CBF}"/>
              </a:ext>
            </a:extLst>
          </p:cNvPr>
          <p:cNvPicPr>
            <a:picLocks noChangeAspect="1"/>
          </p:cNvPicPr>
          <p:nvPr/>
        </p:nvPicPr>
        <p:blipFill>
          <a:blip r:embed="rId7"/>
          <a:stretch>
            <a:fillRect/>
          </a:stretch>
        </p:blipFill>
        <p:spPr>
          <a:xfrm>
            <a:off x="4038599" y="2946104"/>
            <a:ext cx="5105399" cy="698400"/>
          </a:xfrm>
          <a:prstGeom prst="rect">
            <a:avLst/>
          </a:prstGeom>
        </p:spPr>
      </p:pic>
      <p:pic>
        <p:nvPicPr>
          <p:cNvPr id="7" name="Picture 6">
            <a:extLst>
              <a:ext uri="{FF2B5EF4-FFF2-40B4-BE49-F238E27FC236}">
                <a16:creationId xmlns:a16="http://schemas.microsoft.com/office/drawing/2014/main" id="{3CE78BCF-1CD1-0E40-8492-49E36A3AA6F8}"/>
              </a:ext>
            </a:extLst>
          </p:cNvPr>
          <p:cNvPicPr>
            <a:picLocks noChangeAspect="1"/>
          </p:cNvPicPr>
          <p:nvPr/>
        </p:nvPicPr>
        <p:blipFill>
          <a:blip r:embed="rId8"/>
          <a:stretch>
            <a:fillRect/>
          </a:stretch>
        </p:blipFill>
        <p:spPr>
          <a:xfrm>
            <a:off x="4038599" y="3641007"/>
            <a:ext cx="5105399" cy="698400"/>
          </a:xfrm>
          <a:prstGeom prst="rect">
            <a:avLst/>
          </a:prstGeom>
        </p:spPr>
      </p:pic>
    </p:spTree>
    <p:extLst>
      <p:ext uri="{BB962C8B-B14F-4D97-AF65-F5344CB8AC3E}">
        <p14:creationId xmlns:p14="http://schemas.microsoft.com/office/powerpoint/2010/main" val="7383156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1816701"/>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pic>
        <p:nvPicPr>
          <p:cNvPr id="5" name="Picture 4">
            <a:extLst>
              <a:ext uri="{FF2B5EF4-FFF2-40B4-BE49-F238E27FC236}">
                <a16:creationId xmlns:a16="http://schemas.microsoft.com/office/drawing/2014/main" id="{FA0931C3-44E6-AC40-8761-F4B1EE17598C}"/>
              </a:ext>
            </a:extLst>
          </p:cNvPr>
          <p:cNvPicPr>
            <a:picLocks noChangeAspect="1"/>
          </p:cNvPicPr>
          <p:nvPr/>
        </p:nvPicPr>
        <p:blipFill>
          <a:blip r:embed="rId6"/>
          <a:stretch>
            <a:fillRect/>
          </a:stretch>
        </p:blipFill>
        <p:spPr>
          <a:xfrm>
            <a:off x="0" y="6011698"/>
            <a:ext cx="9144000" cy="846302"/>
          </a:xfrm>
          <a:prstGeom prst="rect">
            <a:avLst/>
          </a:prstGeom>
        </p:spPr>
      </p:pic>
      <p:pic>
        <p:nvPicPr>
          <p:cNvPr id="6" name="Picture 5">
            <a:extLst>
              <a:ext uri="{FF2B5EF4-FFF2-40B4-BE49-F238E27FC236}">
                <a16:creationId xmlns:a16="http://schemas.microsoft.com/office/drawing/2014/main" id="{EFD42286-FDFB-8C47-ABCF-51B02D296CBF}"/>
              </a:ext>
            </a:extLst>
          </p:cNvPr>
          <p:cNvPicPr>
            <a:picLocks noChangeAspect="1"/>
          </p:cNvPicPr>
          <p:nvPr/>
        </p:nvPicPr>
        <p:blipFill>
          <a:blip r:embed="rId7"/>
          <a:stretch>
            <a:fillRect/>
          </a:stretch>
        </p:blipFill>
        <p:spPr>
          <a:xfrm>
            <a:off x="4038599" y="2946104"/>
            <a:ext cx="5105399" cy="698400"/>
          </a:xfrm>
          <a:prstGeom prst="rect">
            <a:avLst/>
          </a:prstGeom>
        </p:spPr>
      </p:pic>
      <p:pic>
        <p:nvPicPr>
          <p:cNvPr id="7" name="Picture 6">
            <a:extLst>
              <a:ext uri="{FF2B5EF4-FFF2-40B4-BE49-F238E27FC236}">
                <a16:creationId xmlns:a16="http://schemas.microsoft.com/office/drawing/2014/main" id="{3CE78BCF-1CD1-0E40-8492-49E36A3AA6F8}"/>
              </a:ext>
            </a:extLst>
          </p:cNvPr>
          <p:cNvPicPr>
            <a:picLocks noChangeAspect="1"/>
          </p:cNvPicPr>
          <p:nvPr/>
        </p:nvPicPr>
        <p:blipFill>
          <a:blip r:embed="rId8"/>
          <a:stretch>
            <a:fillRect/>
          </a:stretch>
        </p:blipFill>
        <p:spPr>
          <a:xfrm>
            <a:off x="4038599" y="3641007"/>
            <a:ext cx="5105399" cy="698400"/>
          </a:xfrm>
          <a:prstGeom prst="rect">
            <a:avLst/>
          </a:prstGeom>
        </p:spPr>
      </p:pic>
      <p:sp>
        <p:nvSpPr>
          <p:cNvPr id="18" name="AutoShape 5">
            <a:extLst>
              <a:ext uri="{FF2B5EF4-FFF2-40B4-BE49-F238E27FC236}">
                <a16:creationId xmlns:a16="http://schemas.microsoft.com/office/drawing/2014/main" id="{D451F515-CC46-FE41-ABF1-EED7B34A6F81}"/>
              </a:ext>
            </a:extLst>
          </p:cNvPr>
          <p:cNvSpPr>
            <a:spLocks noChangeArrowheads="1"/>
          </p:cNvSpPr>
          <p:nvPr/>
        </p:nvSpPr>
        <p:spPr bwMode="auto">
          <a:xfrm>
            <a:off x="762000" y="2693194"/>
            <a:ext cx="427822" cy="1397790"/>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0" name="AutoShape 5">
            <a:extLst>
              <a:ext uri="{FF2B5EF4-FFF2-40B4-BE49-F238E27FC236}">
                <a16:creationId xmlns:a16="http://schemas.microsoft.com/office/drawing/2014/main" id="{60E5FBF0-6342-3B4A-B404-59F2F3EA679C}"/>
              </a:ext>
            </a:extLst>
          </p:cNvPr>
          <p:cNvSpPr>
            <a:spLocks noChangeArrowheads="1"/>
          </p:cNvSpPr>
          <p:nvPr/>
        </p:nvSpPr>
        <p:spPr bwMode="auto">
          <a:xfrm>
            <a:off x="762000" y="6306946"/>
            <a:ext cx="5943600" cy="276417"/>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3" name="Rectangle 4">
            <a:extLst>
              <a:ext uri="{FF2B5EF4-FFF2-40B4-BE49-F238E27FC236}">
                <a16:creationId xmlns:a16="http://schemas.microsoft.com/office/drawing/2014/main" id="{1A2477F1-9689-1947-9513-7FC0AB109941}"/>
              </a:ext>
            </a:extLst>
          </p:cNvPr>
          <p:cNvSpPr>
            <a:spLocks noChangeArrowheads="1"/>
          </p:cNvSpPr>
          <p:nvPr/>
        </p:nvSpPr>
        <p:spPr bwMode="auto">
          <a:xfrm>
            <a:off x="1189822" y="2301082"/>
            <a:ext cx="4648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50"/>
                </a:solidFill>
                <a:effectLst/>
                <a:uLnTx/>
                <a:uFillTx/>
                <a:latin typeface="Verdana" panose="020B0604030504040204" pitchFamily="34" charset="0"/>
                <a:ea typeface="宋体" panose="02010600030101010101" pitchFamily="2" charset="-122"/>
                <a:cs typeface="+mn-cs"/>
              </a:rPr>
              <a:t>check destination registers </a:t>
            </a:r>
          </a:p>
        </p:txBody>
      </p:sp>
    </p:spTree>
    <p:extLst>
      <p:ext uri="{BB962C8B-B14F-4D97-AF65-F5344CB8AC3E}">
        <p14:creationId xmlns:p14="http://schemas.microsoft.com/office/powerpoint/2010/main" val="2401692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A3CDD-7ED6-934E-A054-E1EE358D0DA7}"/>
              </a:ext>
            </a:extLst>
          </p:cNvPr>
          <p:cNvPicPr>
            <a:picLocks noChangeAspect="1"/>
          </p:cNvPicPr>
          <p:nvPr/>
        </p:nvPicPr>
        <p:blipFill>
          <a:blip r:embed="rId3"/>
          <a:stretch>
            <a:fillRect/>
          </a:stretch>
        </p:blipFill>
        <p:spPr>
          <a:xfrm>
            <a:off x="0" y="1612010"/>
            <a:ext cx="9144000" cy="259858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61794" name="Content Placeholder 2">
            <a:extLst>
              <a:ext uri="{FF2B5EF4-FFF2-40B4-BE49-F238E27FC236}">
                <a16:creationId xmlns:a16="http://schemas.microsoft.com/office/drawing/2014/main" id="{9C57D85E-D671-8F4D-896F-5DDA25E3FD58}"/>
              </a:ext>
            </a:extLst>
          </p:cNvPr>
          <p:cNvSpPr>
            <a:spLocks noGrp="1" noChangeArrowheads="1"/>
          </p:cNvSpPr>
          <p:nvPr>
            <p:ph idx="1"/>
          </p:nvPr>
        </p:nvSpPr>
        <p:spPr/>
        <p:txBody>
          <a:bodyPr/>
          <a:lstStyle/>
          <a:p>
            <a:endParaRPr lang="en-CN" altLang="en-CN" dirty="0"/>
          </a:p>
          <a:p>
            <a:endParaRPr lang="en-CN" altLang="en-CN" dirty="0"/>
          </a:p>
          <a:p>
            <a:endParaRPr lang="en-CN" altLang="en-CN" dirty="0"/>
          </a:p>
          <a:p>
            <a:endParaRPr lang="en-CN" altLang="en-CN" dirty="0"/>
          </a:p>
          <a:p>
            <a:endParaRPr lang="en-CN" altLang="en-CN" dirty="0"/>
          </a:p>
          <a:p>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2" name="Picture 1">
            <a:extLst>
              <a:ext uri="{FF2B5EF4-FFF2-40B4-BE49-F238E27FC236}">
                <a16:creationId xmlns:a16="http://schemas.microsoft.com/office/drawing/2014/main" id="{B6E74E6B-7DA0-8F41-AF05-692BCF84EBAD}"/>
              </a:ext>
            </a:extLst>
          </p:cNvPr>
          <p:cNvPicPr>
            <a:picLocks noChangeAspect="1"/>
          </p:cNvPicPr>
          <p:nvPr/>
        </p:nvPicPr>
        <p:blipFill>
          <a:blip r:embed="rId4"/>
          <a:stretch>
            <a:fillRect/>
          </a:stretch>
        </p:blipFill>
        <p:spPr>
          <a:xfrm>
            <a:off x="0" y="4192588"/>
            <a:ext cx="9144000" cy="1816701"/>
          </a:xfrm>
          <a:prstGeom prst="rect">
            <a:avLst/>
          </a:prstGeom>
        </p:spPr>
      </p:pic>
      <p:pic>
        <p:nvPicPr>
          <p:cNvPr id="14" name="Picture 13">
            <a:extLst>
              <a:ext uri="{FF2B5EF4-FFF2-40B4-BE49-F238E27FC236}">
                <a16:creationId xmlns:a16="http://schemas.microsoft.com/office/drawing/2014/main" id="{A5FF34A5-AA9E-A84C-89E5-87C1E937006C}"/>
              </a:ext>
            </a:extLst>
          </p:cNvPr>
          <p:cNvPicPr>
            <a:picLocks noChangeAspect="1"/>
          </p:cNvPicPr>
          <p:nvPr/>
        </p:nvPicPr>
        <p:blipFill>
          <a:blip r:embed="rId5"/>
          <a:stretch>
            <a:fillRect/>
          </a:stretch>
        </p:blipFill>
        <p:spPr>
          <a:xfrm>
            <a:off x="4038600" y="2945609"/>
            <a:ext cx="5105399" cy="1397791"/>
          </a:xfrm>
          <a:prstGeom prst="rect">
            <a:avLst/>
          </a:prstGeom>
          <a:effectLst>
            <a:glow rad="228600">
              <a:schemeClr val="accent1">
                <a:satMod val="175000"/>
                <a:alpha val="40000"/>
              </a:schemeClr>
            </a:glow>
          </a:effectLst>
        </p:spPr>
      </p:pic>
      <p:pic>
        <p:nvPicPr>
          <p:cNvPr id="5" name="Picture 4">
            <a:extLst>
              <a:ext uri="{FF2B5EF4-FFF2-40B4-BE49-F238E27FC236}">
                <a16:creationId xmlns:a16="http://schemas.microsoft.com/office/drawing/2014/main" id="{FA0931C3-44E6-AC40-8761-F4B1EE17598C}"/>
              </a:ext>
            </a:extLst>
          </p:cNvPr>
          <p:cNvPicPr>
            <a:picLocks noChangeAspect="1"/>
          </p:cNvPicPr>
          <p:nvPr/>
        </p:nvPicPr>
        <p:blipFill>
          <a:blip r:embed="rId6"/>
          <a:stretch>
            <a:fillRect/>
          </a:stretch>
        </p:blipFill>
        <p:spPr>
          <a:xfrm>
            <a:off x="0" y="6011698"/>
            <a:ext cx="9144000" cy="846302"/>
          </a:xfrm>
          <a:prstGeom prst="rect">
            <a:avLst/>
          </a:prstGeom>
        </p:spPr>
      </p:pic>
      <p:pic>
        <p:nvPicPr>
          <p:cNvPr id="6" name="Picture 5">
            <a:extLst>
              <a:ext uri="{FF2B5EF4-FFF2-40B4-BE49-F238E27FC236}">
                <a16:creationId xmlns:a16="http://schemas.microsoft.com/office/drawing/2014/main" id="{EFD42286-FDFB-8C47-ABCF-51B02D296CBF}"/>
              </a:ext>
            </a:extLst>
          </p:cNvPr>
          <p:cNvPicPr>
            <a:picLocks noChangeAspect="1"/>
          </p:cNvPicPr>
          <p:nvPr/>
        </p:nvPicPr>
        <p:blipFill>
          <a:blip r:embed="rId7"/>
          <a:stretch>
            <a:fillRect/>
          </a:stretch>
        </p:blipFill>
        <p:spPr>
          <a:xfrm>
            <a:off x="4038599" y="2946104"/>
            <a:ext cx="5105399" cy="698400"/>
          </a:xfrm>
          <a:prstGeom prst="rect">
            <a:avLst/>
          </a:prstGeom>
        </p:spPr>
      </p:pic>
      <p:pic>
        <p:nvPicPr>
          <p:cNvPr id="7" name="Picture 6">
            <a:extLst>
              <a:ext uri="{FF2B5EF4-FFF2-40B4-BE49-F238E27FC236}">
                <a16:creationId xmlns:a16="http://schemas.microsoft.com/office/drawing/2014/main" id="{3CE78BCF-1CD1-0E40-8492-49E36A3AA6F8}"/>
              </a:ext>
            </a:extLst>
          </p:cNvPr>
          <p:cNvPicPr>
            <a:picLocks noChangeAspect="1"/>
          </p:cNvPicPr>
          <p:nvPr/>
        </p:nvPicPr>
        <p:blipFill>
          <a:blip r:embed="rId8"/>
          <a:stretch>
            <a:fillRect/>
          </a:stretch>
        </p:blipFill>
        <p:spPr>
          <a:xfrm>
            <a:off x="4038599" y="3641007"/>
            <a:ext cx="5105399" cy="698400"/>
          </a:xfrm>
          <a:prstGeom prst="rect">
            <a:avLst/>
          </a:prstGeom>
        </p:spPr>
      </p:pic>
      <p:sp>
        <p:nvSpPr>
          <p:cNvPr id="18" name="AutoShape 5">
            <a:extLst>
              <a:ext uri="{FF2B5EF4-FFF2-40B4-BE49-F238E27FC236}">
                <a16:creationId xmlns:a16="http://schemas.microsoft.com/office/drawing/2014/main" id="{D451F515-CC46-FE41-ABF1-EED7B34A6F81}"/>
              </a:ext>
            </a:extLst>
          </p:cNvPr>
          <p:cNvSpPr>
            <a:spLocks noChangeArrowheads="1"/>
          </p:cNvSpPr>
          <p:nvPr/>
        </p:nvSpPr>
        <p:spPr bwMode="auto">
          <a:xfrm>
            <a:off x="762000" y="2693194"/>
            <a:ext cx="427822" cy="1397790"/>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0" name="AutoShape 5">
            <a:extLst>
              <a:ext uri="{FF2B5EF4-FFF2-40B4-BE49-F238E27FC236}">
                <a16:creationId xmlns:a16="http://schemas.microsoft.com/office/drawing/2014/main" id="{60E5FBF0-6342-3B4A-B404-59F2F3EA679C}"/>
              </a:ext>
            </a:extLst>
          </p:cNvPr>
          <p:cNvSpPr>
            <a:spLocks noChangeArrowheads="1"/>
          </p:cNvSpPr>
          <p:nvPr/>
        </p:nvSpPr>
        <p:spPr bwMode="auto">
          <a:xfrm>
            <a:off x="762000" y="6306946"/>
            <a:ext cx="5943600" cy="276417"/>
          </a:xfrm>
          <a:prstGeom prst="roundRect">
            <a:avLst>
              <a:gd name="adj" fmla="val 16667"/>
            </a:avLst>
          </a:prstGeom>
          <a:noFill/>
          <a:ln w="57150">
            <a:solidFill>
              <a:srgbClr val="00B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3" name="Rectangle 4">
            <a:extLst>
              <a:ext uri="{FF2B5EF4-FFF2-40B4-BE49-F238E27FC236}">
                <a16:creationId xmlns:a16="http://schemas.microsoft.com/office/drawing/2014/main" id="{1A2477F1-9689-1947-9513-7FC0AB109941}"/>
              </a:ext>
            </a:extLst>
          </p:cNvPr>
          <p:cNvSpPr>
            <a:spLocks noChangeArrowheads="1"/>
          </p:cNvSpPr>
          <p:nvPr/>
        </p:nvSpPr>
        <p:spPr bwMode="auto">
          <a:xfrm>
            <a:off x="1189822" y="2301082"/>
            <a:ext cx="46482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50"/>
                </a:solidFill>
                <a:effectLst/>
                <a:uLnTx/>
                <a:uFillTx/>
                <a:latin typeface="Verdana" panose="020B0604030504040204" pitchFamily="34" charset="0"/>
                <a:ea typeface="宋体" panose="02010600030101010101" pitchFamily="2" charset="-122"/>
                <a:cs typeface="+mn-cs"/>
              </a:rPr>
              <a:t>check destination registers </a:t>
            </a:r>
          </a:p>
        </p:txBody>
      </p:sp>
      <p:sp>
        <p:nvSpPr>
          <p:cNvPr id="15" name="AutoShape 5">
            <a:extLst>
              <a:ext uri="{FF2B5EF4-FFF2-40B4-BE49-F238E27FC236}">
                <a16:creationId xmlns:a16="http://schemas.microsoft.com/office/drawing/2014/main" id="{B0F6FF08-4E68-3046-9B82-83071B519297}"/>
              </a:ext>
            </a:extLst>
          </p:cNvPr>
          <p:cNvSpPr>
            <a:spLocks noChangeArrowheads="1"/>
          </p:cNvSpPr>
          <p:nvPr/>
        </p:nvSpPr>
        <p:spPr bwMode="auto">
          <a:xfrm>
            <a:off x="0" y="2693194"/>
            <a:ext cx="691200" cy="325040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6" name="Rectangle 4">
            <a:extLst>
              <a:ext uri="{FF2B5EF4-FFF2-40B4-BE49-F238E27FC236}">
                <a16:creationId xmlns:a16="http://schemas.microsoft.com/office/drawing/2014/main" id="{C283817F-68B3-1E4B-8383-8BF989404A2F}"/>
              </a:ext>
            </a:extLst>
          </p:cNvPr>
          <p:cNvSpPr>
            <a:spLocks noChangeArrowheads="1"/>
          </p:cNvSpPr>
          <p:nvPr/>
        </p:nvSpPr>
        <p:spPr bwMode="auto">
          <a:xfrm>
            <a:off x="468000" y="3989388"/>
            <a:ext cx="868680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check corresponding instructions</a:t>
            </a:r>
            <a:r>
              <a:rPr kumimoji="0" lang="zh-CN" altLang="en-US"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and reservation stations</a:t>
            </a:r>
          </a:p>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and buffers</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7" name="AutoShape 5">
            <a:extLst>
              <a:ext uri="{FF2B5EF4-FFF2-40B4-BE49-F238E27FC236}">
                <a16:creationId xmlns:a16="http://schemas.microsoft.com/office/drawing/2014/main" id="{65D7E4D0-9BA1-BB42-B052-C075EA14A904}"/>
              </a:ext>
            </a:extLst>
          </p:cNvPr>
          <p:cNvSpPr>
            <a:spLocks noChangeArrowheads="1"/>
          </p:cNvSpPr>
          <p:nvPr/>
        </p:nvSpPr>
        <p:spPr bwMode="auto">
          <a:xfrm>
            <a:off x="762000" y="6555836"/>
            <a:ext cx="5943600" cy="276417"/>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608709331"/>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864B32A-9284-0D46-A561-C59CB0370357}"/>
              </a:ext>
            </a:extLst>
          </p:cNvPr>
          <p:cNvPicPr>
            <a:picLocks noChangeAspect="1"/>
          </p:cNvPicPr>
          <p:nvPr/>
        </p:nvPicPr>
        <p:blipFill>
          <a:blip r:embed="rId3"/>
          <a:stretch>
            <a:fillRect/>
          </a:stretch>
        </p:blipFill>
        <p:spPr>
          <a:xfrm>
            <a:off x="0" y="4191000"/>
            <a:ext cx="9144000" cy="1817788"/>
          </a:xfrm>
          <a:prstGeom prst="rect">
            <a:avLst/>
          </a:prstGeom>
        </p:spPr>
      </p:pic>
      <p:pic>
        <p:nvPicPr>
          <p:cNvPr id="8" name="Picture 7">
            <a:extLst>
              <a:ext uri="{FF2B5EF4-FFF2-40B4-BE49-F238E27FC236}">
                <a16:creationId xmlns:a16="http://schemas.microsoft.com/office/drawing/2014/main" id="{F14BB586-C5EB-4047-8808-C41375E54A54}"/>
              </a:ext>
            </a:extLst>
          </p:cNvPr>
          <p:cNvPicPr>
            <a:picLocks noChangeAspect="1"/>
          </p:cNvPicPr>
          <p:nvPr/>
        </p:nvPicPr>
        <p:blipFill>
          <a:blip r:embed="rId4"/>
          <a:stretch>
            <a:fillRect/>
          </a:stretch>
        </p:blipFill>
        <p:spPr>
          <a:xfrm>
            <a:off x="0" y="1600200"/>
            <a:ext cx="9144000" cy="2601850"/>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Tomasulo Example</a:t>
            </a:r>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6858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13" name="Picture 12">
            <a:extLst>
              <a:ext uri="{FF2B5EF4-FFF2-40B4-BE49-F238E27FC236}">
                <a16:creationId xmlns:a16="http://schemas.microsoft.com/office/drawing/2014/main" id="{27B39DC9-7633-8942-97E6-C98D58A3F8AF}"/>
              </a:ext>
            </a:extLst>
          </p:cNvPr>
          <p:cNvPicPr>
            <a:picLocks noChangeAspect="1"/>
          </p:cNvPicPr>
          <p:nvPr/>
        </p:nvPicPr>
        <p:blipFill>
          <a:blip r:embed="rId5"/>
          <a:stretch>
            <a:fillRect/>
          </a:stretch>
        </p:blipFill>
        <p:spPr>
          <a:xfrm>
            <a:off x="0" y="6012000"/>
            <a:ext cx="9144000" cy="846000"/>
          </a:xfrm>
          <a:prstGeom prst="rect">
            <a:avLst/>
          </a:prstGeom>
        </p:spPr>
      </p:pic>
      <p:sp>
        <p:nvSpPr>
          <p:cNvPr id="24" name="Rectangle 4">
            <a:extLst>
              <a:ext uri="{FF2B5EF4-FFF2-40B4-BE49-F238E27FC236}">
                <a16:creationId xmlns:a16="http://schemas.microsoft.com/office/drawing/2014/main" id="{A0F5B00C-9432-7247-AFBC-9955713215A4}"/>
              </a:ext>
            </a:extLst>
          </p:cNvPr>
          <p:cNvSpPr>
            <a:spLocks noChangeArrowheads="1"/>
          </p:cNvSpPr>
          <p:nvPr/>
        </p:nvSpPr>
        <p:spPr bwMode="auto">
          <a:xfrm>
            <a:off x="-11113" y="903288"/>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f</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mul.d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is ready to write result</a:t>
            </a:r>
          </a:p>
        </p:txBody>
      </p:sp>
    </p:spTree>
    <p:extLst>
      <p:ext uri="{BB962C8B-B14F-4D97-AF65-F5344CB8AC3E}">
        <p14:creationId xmlns:p14="http://schemas.microsoft.com/office/powerpoint/2010/main" val="1404136942"/>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br>
              <a:rPr lang="en-US" altLang="zh-CN" dirty="0"/>
            </a:br>
            <a:r>
              <a:rPr lang="en-US" altLang="zh-CN" dirty="0"/>
              <a:t>how to </a:t>
            </a:r>
            <a:r>
              <a:rPr lang="en-US" altLang="zh-CN" dirty="0" err="1"/>
              <a:t>tomasulo</a:t>
            </a:r>
            <a:r>
              <a:rPr lang="en-US" altLang="zh-CN" dirty="0"/>
              <a:t> with static?</a:t>
            </a:r>
          </a:p>
        </p:txBody>
      </p:sp>
    </p:spTree>
    <p:extLst>
      <p:ext uri="{BB962C8B-B14F-4D97-AF65-F5344CB8AC3E}">
        <p14:creationId xmlns:p14="http://schemas.microsoft.com/office/powerpoint/2010/main" val="405763430"/>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21DCB-5243-4940-AABF-BB7381276A7B}"/>
              </a:ext>
            </a:extLst>
          </p:cNvPr>
          <p:cNvSpPr>
            <a:spLocks noGrp="1"/>
          </p:cNvSpPr>
          <p:nvPr>
            <p:ph type="title"/>
          </p:nvPr>
        </p:nvSpPr>
        <p:spPr/>
        <p:txBody>
          <a:bodyPr/>
          <a:lstStyle/>
          <a:p>
            <a:r>
              <a:rPr lang="en-CN" dirty="0"/>
              <a:t>Tomasulo &amp; Loop Unrolling</a:t>
            </a:r>
          </a:p>
        </p:txBody>
      </p:sp>
      <p:sp>
        <p:nvSpPr>
          <p:cNvPr id="5" name="Content Placeholder 2">
            <a:extLst>
              <a:ext uri="{FF2B5EF4-FFF2-40B4-BE49-F238E27FC236}">
                <a16:creationId xmlns:a16="http://schemas.microsoft.com/office/drawing/2014/main" id="{73AA102E-4717-774B-B3A0-75EDEEC1EA8A}"/>
              </a:ext>
            </a:extLst>
          </p:cNvPr>
          <p:cNvSpPr>
            <a:spLocks noGrp="1"/>
          </p:cNvSpPr>
          <p:nvPr>
            <p:ph idx="1"/>
          </p:nvPr>
        </p:nvSpPr>
        <p:spPr>
          <a:xfrm>
            <a:off x="457200" y="1600200"/>
            <a:ext cx="8686800" cy="4525963"/>
          </a:xfrm>
        </p:spPr>
        <p:txBody>
          <a:bodyPr/>
          <a:lstStyle/>
          <a:p>
            <a:pPr>
              <a:defRPr/>
            </a:pPr>
            <a:r>
              <a:rPr lang="en-US" altLang="zh-CN" dirty="0"/>
              <a:t>Example code sequence</a:t>
            </a:r>
          </a:p>
          <a:p>
            <a:pPr eaLnBrk="1" hangingPunct="1">
              <a:buFontTx/>
              <a:buNone/>
              <a:defRPr/>
            </a:pPr>
            <a:r>
              <a:rPr lang="en-US" altLang="zh-CN" dirty="0"/>
              <a:t>	Loop:</a:t>
            </a:r>
          </a:p>
          <a:p>
            <a:pPr eaLnBrk="1" hangingPunct="1">
              <a:buFontTx/>
              <a:buNone/>
              <a:defRPr/>
            </a:pPr>
            <a:r>
              <a:rPr lang="en-US" altLang="zh-CN" dirty="0"/>
              <a:t>    </a:t>
            </a:r>
          </a:p>
          <a:p>
            <a:pPr eaLnBrk="1" hangingPunct="1">
              <a:buFontTx/>
              <a:buNone/>
              <a:defRPr/>
            </a:pPr>
            <a:endParaRPr lang="en-US" altLang="zh-CN" dirty="0"/>
          </a:p>
          <a:p>
            <a:pPr eaLnBrk="1" hangingPunct="1">
              <a:buFontTx/>
              <a:buNone/>
              <a:defRPr/>
            </a:pPr>
            <a:endParaRPr lang="en-US" altLang="zh-CN" dirty="0"/>
          </a:p>
          <a:p>
            <a:pPr marL="0" indent="0">
              <a:buNone/>
            </a:pPr>
            <a:endParaRPr lang="en-CN" dirty="0"/>
          </a:p>
        </p:txBody>
      </p:sp>
      <p:sp>
        <p:nvSpPr>
          <p:cNvPr id="6" name="Content Placeholder 2">
            <a:extLst>
              <a:ext uri="{FF2B5EF4-FFF2-40B4-BE49-F238E27FC236}">
                <a16:creationId xmlns:a16="http://schemas.microsoft.com/office/drawing/2014/main" id="{F5C75724-90C1-B143-981C-020104D4E037}"/>
              </a:ext>
            </a:extLst>
          </p:cNvPr>
          <p:cNvSpPr txBox="1">
            <a:spLocks/>
          </p:cNvSpPr>
          <p:nvPr/>
        </p:nvSpPr>
        <p:spPr bwMode="auto">
          <a:xfrm>
            <a:off x="23622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fld</a:t>
            </a:r>
            <a:endParaRPr lang="en-US" altLang="zh-CN" kern="0" dirty="0"/>
          </a:p>
          <a:p>
            <a:pPr eaLnBrk="1" hangingPunct="1">
              <a:buFontTx/>
              <a:buNone/>
              <a:defRPr/>
            </a:pPr>
            <a:r>
              <a:rPr lang="en-US" altLang="zh-CN" kern="0" dirty="0" err="1"/>
              <a:t>fmul.d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endParaRPr lang="en-US" altLang="zh-CN" kern="0" dirty="0"/>
          </a:p>
          <a:p>
            <a:pPr eaLnBrk="1" hangingPunct="1">
              <a:buFontTx/>
              <a:buNone/>
              <a:defRPr/>
            </a:pPr>
            <a:endParaRPr lang="en-US" altLang="zh-CN" kern="0" dirty="0"/>
          </a:p>
          <a:p>
            <a:pPr marL="0" indent="0">
              <a:buFontTx/>
              <a:buNone/>
            </a:pPr>
            <a:endParaRPr lang="en-CN" kern="0" dirty="0"/>
          </a:p>
        </p:txBody>
      </p:sp>
      <p:sp>
        <p:nvSpPr>
          <p:cNvPr id="7" name="Content Placeholder 2">
            <a:extLst>
              <a:ext uri="{FF2B5EF4-FFF2-40B4-BE49-F238E27FC236}">
                <a16:creationId xmlns:a16="http://schemas.microsoft.com/office/drawing/2014/main" id="{6DF5AAC8-FC0D-3C4E-B24D-A30FF4A9AA05}"/>
              </a:ext>
            </a:extLst>
          </p:cNvPr>
          <p:cNvSpPr txBox="1">
            <a:spLocks/>
          </p:cNvSpPr>
          <p:nvPr/>
        </p:nvSpPr>
        <p:spPr bwMode="auto">
          <a:xfrm>
            <a:off x="41148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0(x1)</a:t>
            </a:r>
          </a:p>
          <a:p>
            <a:pPr eaLnBrk="1" hangingPunct="1">
              <a:buFontTx/>
              <a:buNone/>
              <a:defRPr/>
            </a:pPr>
            <a:r>
              <a:rPr lang="en-US" altLang="zh-CN" kern="0" dirty="0"/>
              <a:t>f4, f0, f2</a:t>
            </a:r>
          </a:p>
          <a:p>
            <a:pPr eaLnBrk="1" hangingPunct="1">
              <a:buFontTx/>
              <a:buNone/>
              <a:defRPr/>
            </a:pPr>
            <a:r>
              <a:rPr lang="en-US" altLang="zh-CN" kern="0" dirty="0"/>
              <a:t>f4, 0(x1) </a:t>
            </a:r>
          </a:p>
          <a:p>
            <a:pPr eaLnBrk="1" hangingPunct="1">
              <a:buFontTx/>
              <a:buNone/>
              <a:defRPr/>
            </a:pPr>
            <a:r>
              <a:rPr lang="en-US" altLang="zh-CN" kern="0" dirty="0"/>
              <a:t>x1, x1, -8</a:t>
            </a:r>
          </a:p>
          <a:p>
            <a:pPr eaLnBrk="1" hangingPunct="1">
              <a:buFontTx/>
              <a:buNone/>
              <a:defRPr/>
            </a:pPr>
            <a:r>
              <a:rPr lang="en-US" altLang="zh-CN" kern="0" dirty="0"/>
              <a:t>x1, x2, Loop </a:t>
            </a:r>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CN" kern="0" dirty="0"/>
          </a:p>
        </p:txBody>
      </p:sp>
    </p:spTree>
    <p:extLst>
      <p:ext uri="{BB962C8B-B14F-4D97-AF65-F5344CB8AC3E}">
        <p14:creationId xmlns:p14="http://schemas.microsoft.com/office/powerpoint/2010/main" val="3829059666"/>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dirty="0"/>
              <a:t>Tomasulo &amp; Loop Unrolling</a:t>
            </a:r>
            <a:endParaRPr lang="en-CN" altLang="en-CN" dirty="0"/>
          </a:p>
        </p:txBody>
      </p:sp>
      <p:sp>
        <p:nvSpPr>
          <p:cNvPr id="12" name="TextBox 11">
            <a:extLst>
              <a:ext uri="{FF2B5EF4-FFF2-40B4-BE49-F238E27FC236}">
                <a16:creationId xmlns:a16="http://schemas.microsoft.com/office/drawing/2014/main" id="{4F2FD607-DB12-614C-9AA7-7A020E8DDBA2}"/>
              </a:ext>
            </a:extLst>
          </p:cNvPr>
          <p:cNvSpPr txBox="1"/>
          <p:nvPr/>
        </p:nvSpPr>
        <p:spPr>
          <a:xfrm>
            <a:off x="6858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pic>
        <p:nvPicPr>
          <p:cNvPr id="9" name="Picture 8">
            <a:extLst>
              <a:ext uri="{FF2B5EF4-FFF2-40B4-BE49-F238E27FC236}">
                <a16:creationId xmlns:a16="http://schemas.microsoft.com/office/drawing/2014/main" id="{D4F91C52-1545-A445-8069-8D08EEDA4BA1}"/>
              </a:ext>
            </a:extLst>
          </p:cNvPr>
          <p:cNvPicPr>
            <a:picLocks noChangeAspect="1"/>
          </p:cNvPicPr>
          <p:nvPr/>
        </p:nvPicPr>
        <p:blipFill>
          <a:blip r:embed="rId3"/>
          <a:stretch>
            <a:fillRect/>
          </a:stretch>
        </p:blipFill>
        <p:spPr>
          <a:xfrm>
            <a:off x="0" y="1600201"/>
            <a:ext cx="9144000" cy="2073238"/>
          </a:xfrm>
          <a:prstGeom prst="rect">
            <a:avLst/>
          </a:prstGeom>
        </p:spPr>
      </p:pic>
      <p:sp>
        <p:nvSpPr>
          <p:cNvPr id="24" name="Rectangle 4">
            <a:extLst>
              <a:ext uri="{FF2B5EF4-FFF2-40B4-BE49-F238E27FC236}">
                <a16:creationId xmlns:a16="http://schemas.microsoft.com/office/drawing/2014/main" id="{A0F5B00C-9432-7247-AFBC-9955713215A4}"/>
              </a:ext>
            </a:extLst>
          </p:cNvPr>
          <p:cNvSpPr>
            <a:spLocks noChangeArrowheads="1"/>
          </p:cNvSpPr>
          <p:nvPr/>
        </p:nvSpPr>
        <p:spPr bwMode="auto">
          <a:xfrm>
            <a:off x="-11113" y="903288"/>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 iterations &amp; no </a:t>
            </a:r>
            <a:r>
              <a:rPr lang="en-US" altLang="zh-CN" sz="3600" b="1" dirty="0">
                <a:solidFill>
                  <a:srgbClr val="00B0F0"/>
                </a:solidFill>
              </a:rPr>
              <a:t>complete </a:t>
            </a:r>
            <a:r>
              <a:rPr lang="en-US" altLang="zh-CN" sz="3600" b="1" dirty="0" err="1">
                <a:solidFill>
                  <a:srgbClr val="00B0F0"/>
                </a:solidFill>
              </a:rPr>
              <a:t>instr</a:t>
            </a:r>
            <a:endPar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pic>
        <p:nvPicPr>
          <p:cNvPr id="2" name="Picture 1">
            <a:extLst>
              <a:ext uri="{FF2B5EF4-FFF2-40B4-BE49-F238E27FC236}">
                <a16:creationId xmlns:a16="http://schemas.microsoft.com/office/drawing/2014/main" id="{F88864BC-A54C-9D43-9494-B49CB0A246BF}"/>
              </a:ext>
            </a:extLst>
          </p:cNvPr>
          <p:cNvPicPr>
            <a:picLocks noChangeAspect="1"/>
          </p:cNvPicPr>
          <p:nvPr/>
        </p:nvPicPr>
        <p:blipFill>
          <a:blip r:embed="rId4"/>
          <a:stretch>
            <a:fillRect/>
          </a:stretch>
        </p:blipFill>
        <p:spPr>
          <a:xfrm>
            <a:off x="-5412" y="3673439"/>
            <a:ext cx="9144000" cy="2574961"/>
          </a:xfrm>
          <a:prstGeom prst="rect">
            <a:avLst/>
          </a:prstGeom>
        </p:spPr>
      </p:pic>
      <p:pic>
        <p:nvPicPr>
          <p:cNvPr id="3" name="Picture 2">
            <a:extLst>
              <a:ext uri="{FF2B5EF4-FFF2-40B4-BE49-F238E27FC236}">
                <a16:creationId xmlns:a16="http://schemas.microsoft.com/office/drawing/2014/main" id="{00958966-E801-5D40-AFB9-FB319BB03894}"/>
              </a:ext>
            </a:extLst>
          </p:cNvPr>
          <p:cNvPicPr>
            <a:picLocks noChangeAspect="1"/>
          </p:cNvPicPr>
          <p:nvPr/>
        </p:nvPicPr>
        <p:blipFill>
          <a:blip r:embed="rId5"/>
          <a:stretch>
            <a:fillRect/>
          </a:stretch>
        </p:blipFill>
        <p:spPr>
          <a:xfrm>
            <a:off x="-8263" y="6248400"/>
            <a:ext cx="9144000" cy="609600"/>
          </a:xfrm>
          <a:prstGeom prst="rect">
            <a:avLst/>
          </a:prstGeom>
        </p:spPr>
      </p:pic>
    </p:spTree>
    <p:extLst>
      <p:ext uri="{BB962C8B-B14F-4D97-AF65-F5344CB8AC3E}">
        <p14:creationId xmlns:p14="http://schemas.microsoft.com/office/powerpoint/2010/main" val="136744796"/>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br>
              <a:rPr lang="en-US" altLang="zh-CN" dirty="0"/>
            </a:br>
            <a:r>
              <a:rPr lang="en-US" altLang="zh-CN" dirty="0"/>
              <a:t>how to </a:t>
            </a:r>
            <a:r>
              <a:rPr lang="en-US" altLang="zh-CN" dirty="0" err="1"/>
              <a:t>tomasulo</a:t>
            </a:r>
            <a:r>
              <a:rPr lang="en-US" altLang="zh-CN" dirty="0"/>
              <a:t> with static?</a:t>
            </a:r>
          </a:p>
        </p:txBody>
      </p:sp>
      <p:sp>
        <p:nvSpPr>
          <p:cNvPr id="3" name="Content Placeholder 2">
            <a:extLst>
              <a:ext uri="{FF2B5EF4-FFF2-40B4-BE49-F238E27FC236}">
                <a16:creationId xmlns:a16="http://schemas.microsoft.com/office/drawing/2014/main" id="{8880C746-6A4B-324C-A461-8358CB705EB4}"/>
              </a:ext>
            </a:extLst>
          </p:cNvPr>
          <p:cNvSpPr txBox="1">
            <a:spLocks/>
          </p:cNvSpPr>
          <p:nvPr/>
        </p:nvSpPr>
        <p:spPr bwMode="auto">
          <a:xfrm>
            <a:off x="0" y="3198599"/>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remember branch prediction:</a:t>
            </a:r>
          </a:p>
          <a:p>
            <a:pPr eaLnBrk="1" hangingPunct="1">
              <a:buFontTx/>
              <a:buNone/>
              <a:defRPr/>
            </a:pPr>
            <a:r>
              <a:rPr lang="en-US" altLang="zh-CN" kern="0" dirty="0">
                <a:solidFill>
                  <a:srgbClr val="00B0F0"/>
                </a:solidFill>
              </a:rPr>
              <a:t>while resolving branch, </a:t>
            </a:r>
            <a:r>
              <a:rPr lang="en-US" altLang="zh-CN" kern="0" dirty="0" err="1">
                <a:solidFill>
                  <a:srgbClr val="00B0F0"/>
                </a:solidFill>
              </a:rPr>
              <a:t>fetch&amp;issue</a:t>
            </a:r>
            <a:r>
              <a:rPr lang="en-US" altLang="zh-CN" kern="0" dirty="0">
                <a:solidFill>
                  <a:srgbClr val="00B0F0"/>
                </a:solidFill>
              </a:rPr>
              <a:t> </a:t>
            </a:r>
            <a:r>
              <a:rPr lang="en-US" altLang="zh-CN" kern="0" dirty="0" err="1">
                <a:solidFill>
                  <a:srgbClr val="00B0F0"/>
                </a:solidFill>
              </a:rPr>
              <a:t>instr</a:t>
            </a:r>
            <a:endParaRPr lang="en-US" altLang="zh-CN" kern="0" dirty="0">
              <a:solidFill>
                <a:srgbClr val="00B0F0"/>
              </a:solidFill>
            </a:endParaRPr>
          </a:p>
          <a:p>
            <a:pPr eaLnBrk="1" hangingPunct="1">
              <a:buFontTx/>
              <a:buNone/>
              <a:defRPr/>
            </a:pPr>
            <a:r>
              <a:rPr lang="en-US" altLang="zh-CN" kern="0" dirty="0">
                <a:solidFill>
                  <a:srgbClr val="00B0F0"/>
                </a:solidFill>
              </a:rPr>
              <a:t>if correct prediction, continue execution</a:t>
            </a:r>
          </a:p>
          <a:p>
            <a:pPr eaLnBrk="1" hangingPunct="1">
              <a:buFontTx/>
              <a:buNone/>
              <a:defRPr/>
            </a:pPr>
            <a:r>
              <a:rPr lang="en-US" altLang="zh-CN" kern="0" dirty="0">
                <a:solidFill>
                  <a:srgbClr val="00B0F0"/>
                </a:solidFill>
              </a:rPr>
              <a:t>if misprediction, re-fetch instructions</a:t>
            </a:r>
          </a:p>
        </p:txBody>
      </p:sp>
    </p:spTree>
    <p:extLst>
      <p:ext uri="{BB962C8B-B14F-4D97-AF65-F5344CB8AC3E}">
        <p14:creationId xmlns:p14="http://schemas.microsoft.com/office/powerpoint/2010/main" val="21113080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1" name="Rectangle 2">
            <a:extLst>
              <a:ext uri="{FF2B5EF4-FFF2-40B4-BE49-F238E27FC236}">
                <a16:creationId xmlns:a16="http://schemas.microsoft.com/office/drawing/2014/main" id="{5113793C-9639-1E4D-BD11-4492C6FB2A83}"/>
              </a:ext>
            </a:extLst>
          </p:cNvPr>
          <p:cNvSpPr>
            <a:spLocks noGrp="1" noChangeArrowheads="1"/>
          </p:cNvSpPr>
          <p:nvPr>
            <p:ph type="title"/>
          </p:nvPr>
        </p:nvSpPr>
        <p:spPr/>
        <p:txBody>
          <a:bodyPr/>
          <a:lstStyle/>
          <a:p>
            <a:pPr eaLnBrk="1" hangingPunct="1"/>
            <a:r>
              <a:rPr lang="en-US" altLang="zh-CN"/>
              <a:t>Write Strategy: Example</a:t>
            </a:r>
          </a:p>
        </p:txBody>
      </p:sp>
      <p:sp>
        <p:nvSpPr>
          <p:cNvPr id="271362" name="Rectangle 3">
            <a:extLst>
              <a:ext uri="{FF2B5EF4-FFF2-40B4-BE49-F238E27FC236}">
                <a16:creationId xmlns:a16="http://schemas.microsoft.com/office/drawing/2014/main" id="{F5CC0614-D957-0E42-8AC0-4EE1E369DC63}"/>
              </a:ext>
            </a:extLst>
          </p:cNvPr>
          <p:cNvSpPr>
            <a:spLocks noGrp="1" noChangeArrowheads="1"/>
          </p:cNvSpPr>
          <p:nvPr>
            <p:ph type="body" idx="1"/>
          </p:nvPr>
        </p:nvSpPr>
        <p:spPr>
          <a:xfrm>
            <a:off x="457200" y="4876800"/>
            <a:ext cx="8686800" cy="1981200"/>
          </a:xfrm>
        </p:spPr>
        <p:txBody>
          <a:bodyPr/>
          <a:lstStyle/>
          <a:p>
            <a:pPr eaLnBrk="1" hangingPunct="1">
              <a:lnSpc>
                <a:spcPct val="90000"/>
              </a:lnSpc>
            </a:pPr>
            <a:r>
              <a:rPr lang="en-US" altLang="zh-CN" sz="2400"/>
              <a:t>No-write allocate: 4 misses + 1 hit</a:t>
            </a:r>
          </a:p>
          <a:p>
            <a:pPr eaLnBrk="1" hangingPunct="1">
              <a:lnSpc>
                <a:spcPct val="90000"/>
              </a:lnSpc>
              <a:buFontTx/>
              <a:buNone/>
            </a:pPr>
            <a:r>
              <a:rPr lang="en-US" altLang="zh-CN" sz="2400"/>
              <a:t>	cache not affected- address 100 not in the cache;</a:t>
            </a:r>
          </a:p>
          <a:p>
            <a:pPr eaLnBrk="1" hangingPunct="1">
              <a:lnSpc>
                <a:spcPct val="90000"/>
              </a:lnSpc>
              <a:buFontTx/>
              <a:buNone/>
            </a:pPr>
            <a:r>
              <a:rPr lang="en-US" altLang="zh-CN" sz="2400"/>
              <a:t>	read [200] miss, block replaced, then write [200] hits;</a:t>
            </a:r>
          </a:p>
        </p:txBody>
      </p:sp>
      <p:pic>
        <p:nvPicPr>
          <p:cNvPr id="271363" name="Picture 4">
            <a:extLst>
              <a:ext uri="{FF2B5EF4-FFF2-40B4-BE49-F238E27FC236}">
                <a16:creationId xmlns:a16="http://schemas.microsoft.com/office/drawing/2014/main" id="{CAC2F529-FC06-E94C-8D5A-15080FB384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24000"/>
            <a:ext cx="9144000" cy="337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1364" name="TextBox 4">
            <a:extLst>
              <a:ext uri="{FF2B5EF4-FFF2-40B4-BE49-F238E27FC236}">
                <a16:creationId xmlns:a16="http://schemas.microsoft.com/office/drawing/2014/main" id="{CF4D1E94-5967-764A-8A72-661F7042E3DF}"/>
              </a:ext>
            </a:extLst>
          </p:cNvPr>
          <p:cNvSpPr txBox="1">
            <a:spLocks noChangeArrowheads="1"/>
          </p:cNvSpPr>
          <p:nvPr/>
        </p:nvSpPr>
        <p:spPr bwMode="auto">
          <a:xfrm>
            <a:off x="3505200" y="2590800"/>
            <a:ext cx="376238"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H</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M</a:t>
            </a: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753600" cy="1908175"/>
          </a:xfrm>
        </p:spPr>
        <p:txBody>
          <a:bodyPr/>
          <a:lstStyle/>
          <a:p>
            <a:pPr algn="l" eaLnBrk="1" hangingPunct="1"/>
            <a:br>
              <a:rPr lang="en-US" altLang="zh-CN" dirty="0"/>
            </a:br>
            <a:r>
              <a:rPr lang="en-US" altLang="zh-CN" dirty="0"/>
              <a:t>how to </a:t>
            </a:r>
            <a:r>
              <a:rPr lang="en-US" altLang="zh-CN" dirty="0" err="1"/>
              <a:t>tomasulo</a:t>
            </a:r>
            <a:r>
              <a:rPr lang="en-US" altLang="zh-CN" dirty="0"/>
              <a:t> with static?</a:t>
            </a:r>
          </a:p>
        </p:txBody>
      </p:sp>
      <p:sp>
        <p:nvSpPr>
          <p:cNvPr id="3" name="Content Placeholder 2">
            <a:extLst>
              <a:ext uri="{FF2B5EF4-FFF2-40B4-BE49-F238E27FC236}">
                <a16:creationId xmlns:a16="http://schemas.microsoft.com/office/drawing/2014/main" id="{8880C746-6A4B-324C-A461-8358CB705EB4}"/>
              </a:ext>
            </a:extLst>
          </p:cNvPr>
          <p:cNvSpPr txBox="1">
            <a:spLocks/>
          </p:cNvSpPr>
          <p:nvPr/>
        </p:nvSpPr>
        <p:spPr bwMode="auto">
          <a:xfrm>
            <a:off x="0" y="3198599"/>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endParaRPr lang="en-US" altLang="zh-CN" kern="0" dirty="0">
              <a:solidFill>
                <a:schemeClr val="bg1"/>
              </a:solidFill>
            </a:endParaRPr>
          </a:p>
          <a:p>
            <a:pPr eaLnBrk="1" hangingPunct="1">
              <a:buFontTx/>
              <a:buNone/>
              <a:defRPr/>
            </a:pPr>
            <a:endParaRPr lang="en-US" altLang="zh-CN" kern="0" dirty="0">
              <a:solidFill>
                <a:schemeClr val="bg1"/>
              </a:solidFill>
            </a:endParaRPr>
          </a:p>
          <a:p>
            <a:pPr eaLnBrk="1" hangingPunct="1">
              <a:buFontTx/>
              <a:buNone/>
              <a:defRPr/>
            </a:pPr>
            <a:r>
              <a:rPr lang="en-US" altLang="zh-CN" b="1" kern="0" dirty="0">
                <a:solidFill>
                  <a:srgbClr val="00B0F0"/>
                </a:solidFill>
              </a:rPr>
              <a:t>if correct prediction,</a:t>
            </a:r>
            <a:r>
              <a:rPr lang="en-US" altLang="zh-CN" sz="1600" b="1" kern="0" dirty="0">
                <a:solidFill>
                  <a:srgbClr val="00B0F0"/>
                </a:solidFill>
              </a:rPr>
              <a:t> </a:t>
            </a:r>
            <a:r>
              <a:rPr lang="en-US" altLang="zh-CN" b="1" kern="0" dirty="0">
                <a:solidFill>
                  <a:srgbClr val="00B0F0"/>
                </a:solidFill>
              </a:rPr>
              <a:t>continue execution</a:t>
            </a:r>
          </a:p>
        </p:txBody>
      </p:sp>
    </p:spTree>
    <p:extLst>
      <p:ext uri="{BB962C8B-B14F-4D97-AF65-F5344CB8AC3E}">
        <p14:creationId xmlns:p14="http://schemas.microsoft.com/office/powerpoint/2010/main" val="3292612284"/>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80C746-6A4B-324C-A461-8358CB705EB4}"/>
              </a:ext>
            </a:extLst>
          </p:cNvPr>
          <p:cNvSpPr txBox="1">
            <a:spLocks/>
          </p:cNvSpPr>
          <p:nvPr/>
        </p:nvSpPr>
        <p:spPr bwMode="auto">
          <a:xfrm>
            <a:off x="0" y="1371600"/>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endParaRPr lang="en-US" altLang="zh-CN" kern="0" dirty="0">
              <a:solidFill>
                <a:schemeClr val="bg1"/>
              </a:solidFill>
            </a:endParaRPr>
          </a:p>
          <a:p>
            <a:pPr eaLnBrk="1" hangingPunct="1">
              <a:buFontTx/>
              <a:buNone/>
              <a:defRPr/>
            </a:pPr>
            <a:r>
              <a:rPr lang="en-US" altLang="zh-CN" kern="0" dirty="0">
                <a:solidFill>
                  <a:schemeClr val="bg1"/>
                </a:solidFill>
              </a:rPr>
              <a:t> </a:t>
            </a:r>
          </a:p>
          <a:p>
            <a:pPr eaLnBrk="1" hangingPunct="1">
              <a:buFontTx/>
              <a:buNone/>
              <a:defRPr/>
            </a:pPr>
            <a:r>
              <a:rPr lang="en-US" altLang="zh-CN" b="1" kern="0" dirty="0">
                <a:solidFill>
                  <a:schemeClr val="bg1"/>
                </a:solidFill>
              </a:rPr>
              <a:t>if correct prediction,</a:t>
            </a:r>
            <a:r>
              <a:rPr lang="en-US" altLang="zh-CN" sz="1600" b="1" kern="0" dirty="0">
                <a:solidFill>
                  <a:schemeClr val="bg1"/>
                </a:solidFill>
              </a:rPr>
              <a:t> </a:t>
            </a:r>
            <a:r>
              <a:rPr lang="en-US" altLang="zh-CN" b="1" kern="0" dirty="0">
                <a:solidFill>
                  <a:schemeClr val="bg1"/>
                </a:solidFill>
              </a:rPr>
              <a:t>continue execution</a:t>
            </a:r>
          </a:p>
        </p:txBody>
      </p:sp>
      <p:sp>
        <p:nvSpPr>
          <p:cNvPr id="2052" name="Rectangle 2"/>
          <p:cNvSpPr>
            <a:spLocks noGrp="1" noChangeArrowheads="1"/>
          </p:cNvSpPr>
          <p:nvPr>
            <p:ph type="ctrTitle"/>
          </p:nvPr>
        </p:nvSpPr>
        <p:spPr>
          <a:xfrm>
            <a:off x="0" y="2130425"/>
            <a:ext cx="9753600" cy="1908175"/>
          </a:xfrm>
        </p:spPr>
        <p:txBody>
          <a:bodyPr/>
          <a:lstStyle/>
          <a:p>
            <a:pPr algn="l" eaLnBrk="1" hangingPunct="1"/>
            <a:br>
              <a:rPr lang="en-US" altLang="zh-CN" dirty="0"/>
            </a:br>
            <a:r>
              <a:rPr lang="en-US" altLang="zh-CN" dirty="0"/>
              <a:t>how to exec</a:t>
            </a:r>
            <a:r>
              <a:rPr lang="en-US" altLang="zh-CN" sz="2400" dirty="0"/>
              <a:t> </a:t>
            </a:r>
            <a:r>
              <a:rPr lang="en-US" altLang="zh-CN" dirty="0"/>
              <a:t>before</a:t>
            </a:r>
            <a:r>
              <a:rPr lang="en-US" altLang="zh-CN" sz="2400" dirty="0"/>
              <a:t> </a:t>
            </a:r>
            <a:r>
              <a:rPr lang="en-US" altLang="zh-CN" dirty="0"/>
              <a:t>resolved? </a:t>
            </a:r>
          </a:p>
        </p:txBody>
      </p:sp>
    </p:spTree>
    <p:extLst>
      <p:ext uri="{BB962C8B-B14F-4D97-AF65-F5344CB8AC3E}">
        <p14:creationId xmlns:p14="http://schemas.microsoft.com/office/powerpoint/2010/main" val="1350742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80C746-6A4B-324C-A461-8358CB705EB4}"/>
              </a:ext>
            </a:extLst>
          </p:cNvPr>
          <p:cNvSpPr txBox="1">
            <a:spLocks/>
          </p:cNvSpPr>
          <p:nvPr/>
        </p:nvSpPr>
        <p:spPr bwMode="auto">
          <a:xfrm>
            <a:off x="0" y="1371600"/>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endParaRPr lang="en-US" altLang="zh-CN" kern="0" dirty="0">
              <a:solidFill>
                <a:schemeClr val="bg1"/>
              </a:solidFill>
            </a:endParaRPr>
          </a:p>
          <a:p>
            <a:pPr eaLnBrk="1" hangingPunct="1">
              <a:buFontTx/>
              <a:buNone/>
              <a:defRPr/>
            </a:pPr>
            <a:r>
              <a:rPr lang="en-US" altLang="zh-CN" kern="0" dirty="0">
                <a:solidFill>
                  <a:schemeClr val="bg1"/>
                </a:solidFill>
              </a:rPr>
              <a:t> </a:t>
            </a:r>
          </a:p>
          <a:p>
            <a:pPr eaLnBrk="1" hangingPunct="1">
              <a:buFontTx/>
              <a:buNone/>
              <a:defRPr/>
            </a:pPr>
            <a:r>
              <a:rPr lang="en-US" altLang="zh-CN" b="1" kern="0" dirty="0">
                <a:solidFill>
                  <a:schemeClr val="bg1"/>
                </a:solidFill>
              </a:rPr>
              <a:t>if correct prediction,</a:t>
            </a:r>
            <a:r>
              <a:rPr lang="en-US" altLang="zh-CN" sz="1600" b="1" kern="0" dirty="0">
                <a:solidFill>
                  <a:schemeClr val="bg1"/>
                </a:solidFill>
              </a:rPr>
              <a:t> </a:t>
            </a:r>
            <a:r>
              <a:rPr lang="en-US" altLang="zh-CN" b="1" kern="0" dirty="0">
                <a:solidFill>
                  <a:schemeClr val="bg1"/>
                </a:solidFill>
              </a:rPr>
              <a:t>continue execution</a:t>
            </a:r>
          </a:p>
        </p:txBody>
      </p:sp>
      <p:sp>
        <p:nvSpPr>
          <p:cNvPr id="2052" name="Rectangle 2"/>
          <p:cNvSpPr>
            <a:spLocks noGrp="1" noChangeArrowheads="1"/>
          </p:cNvSpPr>
          <p:nvPr>
            <p:ph type="ctrTitle"/>
          </p:nvPr>
        </p:nvSpPr>
        <p:spPr>
          <a:xfrm>
            <a:off x="0" y="2130425"/>
            <a:ext cx="9753600" cy="1908175"/>
          </a:xfrm>
        </p:spPr>
        <p:txBody>
          <a:bodyPr/>
          <a:lstStyle/>
          <a:p>
            <a:pPr algn="l" eaLnBrk="1" hangingPunct="1"/>
            <a:br>
              <a:rPr lang="en-US" altLang="zh-CN" dirty="0"/>
            </a:br>
            <a:r>
              <a:rPr lang="en-US" altLang="zh-CN" dirty="0"/>
              <a:t>how to exec</a:t>
            </a:r>
            <a:r>
              <a:rPr lang="en-US" altLang="zh-CN" sz="2400" dirty="0"/>
              <a:t> </a:t>
            </a:r>
            <a:r>
              <a:rPr lang="en-US" altLang="zh-CN" dirty="0"/>
              <a:t>before</a:t>
            </a:r>
            <a:r>
              <a:rPr lang="en-US" altLang="zh-CN" sz="2400" dirty="0"/>
              <a:t> </a:t>
            </a:r>
            <a:r>
              <a:rPr lang="en-US" altLang="zh-CN" dirty="0"/>
              <a:t>resolved? </a:t>
            </a:r>
          </a:p>
        </p:txBody>
      </p:sp>
      <p:sp>
        <p:nvSpPr>
          <p:cNvPr id="4" name="Content Placeholder 2">
            <a:extLst>
              <a:ext uri="{FF2B5EF4-FFF2-40B4-BE49-F238E27FC236}">
                <a16:creationId xmlns:a16="http://schemas.microsoft.com/office/drawing/2014/main" id="{6D5C2BF8-1768-5B4F-9455-C1786537069E}"/>
              </a:ext>
            </a:extLst>
          </p:cNvPr>
          <p:cNvSpPr txBox="1">
            <a:spLocks/>
          </p:cNvSpPr>
          <p:nvPr/>
        </p:nvSpPr>
        <p:spPr bwMode="auto">
          <a:xfrm>
            <a:off x="0" y="3198599"/>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speculate on branch outcome</a:t>
            </a:r>
          </a:p>
          <a:p>
            <a:pPr eaLnBrk="1" hangingPunct="1">
              <a:buFontTx/>
              <a:buNone/>
              <a:defRPr/>
            </a:pPr>
            <a:r>
              <a:rPr lang="en-US" altLang="zh-CN" kern="0" dirty="0">
                <a:solidFill>
                  <a:srgbClr val="00B0F0"/>
                </a:solidFill>
              </a:rPr>
              <a:t>execute program as if guesses are correct</a:t>
            </a:r>
          </a:p>
        </p:txBody>
      </p:sp>
    </p:spTree>
    <p:extLst>
      <p:ext uri="{BB962C8B-B14F-4D97-AF65-F5344CB8AC3E}">
        <p14:creationId xmlns:p14="http://schemas.microsoft.com/office/powerpoint/2010/main" val="1869652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80C746-6A4B-324C-A461-8358CB705EB4}"/>
              </a:ext>
            </a:extLst>
          </p:cNvPr>
          <p:cNvSpPr txBox="1">
            <a:spLocks/>
          </p:cNvSpPr>
          <p:nvPr/>
        </p:nvSpPr>
        <p:spPr bwMode="auto">
          <a:xfrm>
            <a:off x="0" y="1371600"/>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endParaRPr lang="en-US" altLang="zh-CN" kern="0" dirty="0">
              <a:solidFill>
                <a:schemeClr val="bg1"/>
              </a:solidFill>
            </a:endParaRPr>
          </a:p>
          <a:p>
            <a:pPr eaLnBrk="1" hangingPunct="1">
              <a:buFontTx/>
              <a:buNone/>
              <a:defRPr/>
            </a:pPr>
            <a:r>
              <a:rPr lang="en-US" altLang="zh-CN" kern="0" dirty="0">
                <a:solidFill>
                  <a:schemeClr val="bg1"/>
                </a:solidFill>
              </a:rPr>
              <a:t> </a:t>
            </a:r>
          </a:p>
          <a:p>
            <a:pPr eaLnBrk="1" hangingPunct="1">
              <a:buFontTx/>
              <a:buNone/>
              <a:defRPr/>
            </a:pPr>
            <a:r>
              <a:rPr lang="en-US" altLang="zh-CN" b="1" kern="0" dirty="0">
                <a:solidFill>
                  <a:schemeClr val="bg1"/>
                </a:solidFill>
              </a:rPr>
              <a:t>if correct prediction,</a:t>
            </a:r>
            <a:r>
              <a:rPr lang="en-US" altLang="zh-CN" sz="1600" b="1" kern="0" dirty="0">
                <a:solidFill>
                  <a:schemeClr val="bg1"/>
                </a:solidFill>
              </a:rPr>
              <a:t> </a:t>
            </a:r>
            <a:r>
              <a:rPr lang="en-US" altLang="zh-CN" b="1" kern="0" dirty="0">
                <a:solidFill>
                  <a:schemeClr val="bg1"/>
                </a:solidFill>
              </a:rPr>
              <a:t>continue execution</a:t>
            </a:r>
          </a:p>
        </p:txBody>
      </p:sp>
      <p:sp>
        <p:nvSpPr>
          <p:cNvPr id="2052" name="Rectangle 2"/>
          <p:cNvSpPr>
            <a:spLocks noGrp="1" noChangeArrowheads="1"/>
          </p:cNvSpPr>
          <p:nvPr>
            <p:ph type="ctrTitle"/>
          </p:nvPr>
        </p:nvSpPr>
        <p:spPr>
          <a:xfrm>
            <a:off x="0" y="2130425"/>
            <a:ext cx="9753600" cy="1908175"/>
          </a:xfrm>
        </p:spPr>
        <p:txBody>
          <a:bodyPr/>
          <a:lstStyle/>
          <a:p>
            <a:pPr algn="l" eaLnBrk="1" hangingPunct="1"/>
            <a:br>
              <a:rPr lang="en-US" altLang="zh-CN" dirty="0"/>
            </a:br>
            <a:r>
              <a:rPr lang="en-US" altLang="zh-CN" dirty="0"/>
              <a:t>how to exec</a:t>
            </a:r>
            <a:r>
              <a:rPr lang="en-US" altLang="zh-CN" sz="2400" dirty="0"/>
              <a:t> </a:t>
            </a:r>
            <a:r>
              <a:rPr lang="en-US" altLang="zh-CN" dirty="0"/>
              <a:t>before</a:t>
            </a:r>
            <a:r>
              <a:rPr lang="en-US" altLang="zh-CN" sz="2400" dirty="0"/>
              <a:t> </a:t>
            </a:r>
            <a:r>
              <a:rPr lang="en-US" altLang="zh-CN" dirty="0"/>
              <a:t>resolved? </a:t>
            </a:r>
          </a:p>
        </p:txBody>
      </p:sp>
      <p:sp>
        <p:nvSpPr>
          <p:cNvPr id="4" name="Content Placeholder 2">
            <a:extLst>
              <a:ext uri="{FF2B5EF4-FFF2-40B4-BE49-F238E27FC236}">
                <a16:creationId xmlns:a16="http://schemas.microsoft.com/office/drawing/2014/main" id="{6D5C2BF8-1768-5B4F-9455-C1786537069E}"/>
              </a:ext>
            </a:extLst>
          </p:cNvPr>
          <p:cNvSpPr txBox="1">
            <a:spLocks/>
          </p:cNvSpPr>
          <p:nvPr/>
        </p:nvSpPr>
        <p:spPr bwMode="auto">
          <a:xfrm>
            <a:off x="0" y="3198599"/>
            <a:ext cx="91440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fetch, issue, and execute instructions as if    </a:t>
            </a:r>
          </a:p>
          <a:p>
            <a:pPr eaLnBrk="1" hangingPunct="1">
              <a:buFontTx/>
              <a:buNone/>
              <a:defRPr/>
            </a:pPr>
            <a:r>
              <a:rPr lang="en-US" altLang="zh-CN" kern="0" dirty="0">
                <a:solidFill>
                  <a:srgbClr val="00B0F0"/>
                </a:solidFill>
              </a:rPr>
              <a:t>branch predictions are always correct;</a:t>
            </a:r>
          </a:p>
          <a:p>
            <a:pPr eaLnBrk="1" hangingPunct="1">
              <a:buFontTx/>
              <a:buNone/>
              <a:defRPr/>
            </a:pPr>
            <a:r>
              <a:rPr lang="en-US" altLang="zh-CN" kern="0" dirty="0">
                <a:solidFill>
                  <a:srgbClr val="00B0F0"/>
                </a:solidFill>
              </a:rPr>
              <a:t>commit results till prediction is determined;  </a:t>
            </a:r>
          </a:p>
          <a:p>
            <a:pPr eaLnBrk="1" hangingPunct="1">
              <a:buFontTx/>
              <a:buNone/>
              <a:defRPr/>
            </a:pPr>
            <a:r>
              <a:rPr lang="en-US" altLang="zh-CN" kern="0" dirty="0">
                <a:solidFill>
                  <a:srgbClr val="00B0F0"/>
                </a:solidFill>
              </a:rPr>
              <a:t>undo effects by misprediction;</a:t>
            </a:r>
          </a:p>
        </p:txBody>
      </p:sp>
    </p:spTree>
    <p:extLst>
      <p:ext uri="{BB962C8B-B14F-4D97-AF65-F5344CB8AC3E}">
        <p14:creationId xmlns:p14="http://schemas.microsoft.com/office/powerpoint/2010/main" val="114286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E022-F7CD-2B43-93A1-2B447E16B652}"/>
              </a:ext>
            </a:extLst>
          </p:cNvPr>
          <p:cNvSpPr>
            <a:spLocks noGrp="1"/>
          </p:cNvSpPr>
          <p:nvPr>
            <p:ph type="title"/>
          </p:nvPr>
        </p:nvSpPr>
        <p:spPr/>
        <p:txBody>
          <a:bodyPr/>
          <a:lstStyle/>
          <a:p>
            <a:r>
              <a:rPr lang="en-US" dirty="0"/>
              <a:t>H</a:t>
            </a:r>
            <a:r>
              <a:rPr lang="en-CN" dirty="0"/>
              <a:t>ardware Speculation</a:t>
            </a:r>
          </a:p>
        </p:txBody>
      </p:sp>
      <p:sp>
        <p:nvSpPr>
          <p:cNvPr id="3" name="Content Placeholder 2">
            <a:extLst>
              <a:ext uri="{FF2B5EF4-FFF2-40B4-BE49-F238E27FC236}">
                <a16:creationId xmlns:a16="http://schemas.microsoft.com/office/drawing/2014/main" id="{F5FE5064-D477-2245-92E3-1685E9F7E5D4}"/>
              </a:ext>
            </a:extLst>
          </p:cNvPr>
          <p:cNvSpPr>
            <a:spLocks noGrp="1"/>
          </p:cNvSpPr>
          <p:nvPr>
            <p:ph idx="1"/>
          </p:nvPr>
        </p:nvSpPr>
        <p:spPr>
          <a:xfrm>
            <a:off x="457200" y="1600200"/>
            <a:ext cx="8839200" cy="4525963"/>
          </a:xfrm>
        </p:spPr>
        <p:txBody>
          <a:bodyPr/>
          <a:lstStyle/>
          <a:p>
            <a:r>
              <a:rPr lang="en-US" dirty="0">
                <a:solidFill>
                  <a:srgbClr val="00B0F0"/>
                </a:solidFill>
              </a:rPr>
              <a:t>o</a:t>
            </a:r>
            <a:r>
              <a:rPr lang="en-CN" dirty="0">
                <a:solidFill>
                  <a:srgbClr val="00B0F0"/>
                </a:solidFill>
              </a:rPr>
              <a:t>ut-of-order execution&amp;in-order commit</a:t>
            </a:r>
          </a:p>
          <a:p>
            <a:r>
              <a:rPr lang="en-CN" dirty="0">
                <a:solidFill>
                  <a:srgbClr val="00B0F0"/>
                </a:solidFill>
              </a:rPr>
              <a:t>Instruction Commit                               </a:t>
            </a:r>
            <a:r>
              <a:rPr lang="en-CN" dirty="0">
                <a:solidFill>
                  <a:schemeClr val="tx2"/>
                </a:solidFill>
              </a:rPr>
              <a:t>allow an instruction to update register file or memory until the instruction is no longer speculative</a:t>
            </a:r>
          </a:p>
          <a:p>
            <a:r>
              <a:rPr lang="en-CN" dirty="0">
                <a:solidFill>
                  <a:srgbClr val="00B0F0"/>
                </a:solidFill>
              </a:rPr>
              <a:t>Reorder Buffer (ROB)                           </a:t>
            </a:r>
            <a:r>
              <a:rPr lang="en-CN" dirty="0"/>
              <a:t>additional set of hardware buffers to hold the results of instructions that have finished execution but have not committed</a:t>
            </a:r>
          </a:p>
        </p:txBody>
      </p:sp>
    </p:spTree>
    <p:extLst>
      <p:ext uri="{BB962C8B-B14F-4D97-AF65-F5344CB8AC3E}">
        <p14:creationId xmlns:p14="http://schemas.microsoft.com/office/powerpoint/2010/main" val="3772840684"/>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E022-F7CD-2B43-93A1-2B447E16B652}"/>
              </a:ext>
            </a:extLst>
          </p:cNvPr>
          <p:cNvSpPr>
            <a:spLocks noGrp="1"/>
          </p:cNvSpPr>
          <p:nvPr>
            <p:ph type="title"/>
          </p:nvPr>
        </p:nvSpPr>
        <p:spPr/>
        <p:txBody>
          <a:bodyPr/>
          <a:lstStyle/>
          <a:p>
            <a:r>
              <a:rPr lang="en-US" dirty="0"/>
              <a:t>H</a:t>
            </a:r>
            <a:r>
              <a:rPr lang="en-CN" dirty="0"/>
              <a:t>ardware Speculation</a:t>
            </a:r>
          </a:p>
        </p:txBody>
      </p:sp>
      <p:sp>
        <p:nvSpPr>
          <p:cNvPr id="3" name="Content Placeholder 2">
            <a:extLst>
              <a:ext uri="{FF2B5EF4-FFF2-40B4-BE49-F238E27FC236}">
                <a16:creationId xmlns:a16="http://schemas.microsoft.com/office/drawing/2014/main" id="{F5FE5064-D477-2245-92E3-1685E9F7E5D4}"/>
              </a:ext>
            </a:extLst>
          </p:cNvPr>
          <p:cNvSpPr>
            <a:spLocks noGrp="1"/>
          </p:cNvSpPr>
          <p:nvPr>
            <p:ph idx="1"/>
          </p:nvPr>
        </p:nvSpPr>
        <p:spPr>
          <a:xfrm>
            <a:off x="457200" y="1600200"/>
            <a:ext cx="8839200" cy="4525963"/>
          </a:xfrm>
        </p:spPr>
        <p:txBody>
          <a:bodyPr/>
          <a:lstStyle/>
          <a:p>
            <a:r>
              <a:rPr lang="en-US" dirty="0">
                <a:solidFill>
                  <a:srgbClr val="00B0F0"/>
                </a:solidFill>
              </a:rPr>
              <a:t>o</a:t>
            </a:r>
            <a:r>
              <a:rPr lang="en-CN" dirty="0">
                <a:solidFill>
                  <a:srgbClr val="00B0F0"/>
                </a:solidFill>
              </a:rPr>
              <a:t>ut-of-order execution&amp;in-order commit</a:t>
            </a:r>
          </a:p>
          <a:p>
            <a:r>
              <a:rPr lang="en-CN" dirty="0">
                <a:solidFill>
                  <a:srgbClr val="00B0F0"/>
                </a:solidFill>
              </a:rPr>
              <a:t>Instruction Commit                               </a:t>
            </a:r>
            <a:r>
              <a:rPr lang="en-CN" dirty="0">
                <a:solidFill>
                  <a:schemeClr val="tx2"/>
                </a:solidFill>
              </a:rPr>
              <a:t>allow an instruction to update register file or memory until the instruction is no longer speculative</a:t>
            </a:r>
          </a:p>
          <a:p>
            <a:r>
              <a:rPr lang="en-CN" dirty="0">
                <a:solidFill>
                  <a:srgbClr val="00B0F0"/>
                </a:solidFill>
              </a:rPr>
              <a:t>Reorder Buffer (ROB)                           similar to stations/buffers in Tomasulo, act as a source of operands for instr;   results updated to registers/memory until instruction commits;</a:t>
            </a:r>
          </a:p>
          <a:p>
            <a:endParaRPr lang="en-CN" dirty="0">
              <a:solidFill>
                <a:srgbClr val="00B0F0"/>
              </a:solidFill>
            </a:endParaRPr>
          </a:p>
        </p:txBody>
      </p:sp>
      <p:sp>
        <p:nvSpPr>
          <p:cNvPr id="4" name="Content Placeholder 2">
            <a:extLst>
              <a:ext uri="{FF2B5EF4-FFF2-40B4-BE49-F238E27FC236}">
                <a16:creationId xmlns:a16="http://schemas.microsoft.com/office/drawing/2014/main" id="{9D254481-43B8-584C-8B11-0C499A9FA277}"/>
              </a:ext>
            </a:extLst>
          </p:cNvPr>
          <p:cNvSpPr txBox="1">
            <a:spLocks/>
          </p:cNvSpPr>
          <p:nvPr/>
        </p:nvSpPr>
        <p:spPr bwMode="auto">
          <a:xfrm>
            <a:off x="799200" y="4233600"/>
            <a:ext cx="4953000" cy="67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CN" kern="0" dirty="0">
                <a:solidFill>
                  <a:srgbClr val="00B0F0"/>
                </a:solidFill>
              </a:rPr>
              <a:t>Reorder Buffer (ROB)</a:t>
            </a:r>
          </a:p>
        </p:txBody>
      </p:sp>
    </p:spTree>
    <p:extLst>
      <p:ext uri="{BB962C8B-B14F-4D97-AF65-F5344CB8AC3E}">
        <p14:creationId xmlns:p14="http://schemas.microsoft.com/office/powerpoint/2010/main" val="1405512029"/>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31104A-1E08-A942-B00A-3019513B30A8}"/>
              </a:ext>
            </a:extLst>
          </p:cNvPr>
          <p:cNvPicPr>
            <a:picLocks noChangeAspect="1"/>
          </p:cNvPicPr>
          <p:nvPr/>
        </p:nvPicPr>
        <p:blipFill>
          <a:blip r:embed="rId3"/>
          <a:stretch>
            <a:fillRect/>
          </a:stretch>
        </p:blipFill>
        <p:spPr>
          <a:xfrm>
            <a:off x="0" y="0"/>
            <a:ext cx="6616521" cy="6858000"/>
          </a:xfrm>
          <a:prstGeom prst="rect">
            <a:avLst/>
          </a:prstGeom>
        </p:spPr>
      </p:pic>
      <p:sp>
        <p:nvSpPr>
          <p:cNvPr id="2" name="Title 1">
            <a:extLst>
              <a:ext uri="{FF2B5EF4-FFF2-40B4-BE49-F238E27FC236}">
                <a16:creationId xmlns:a16="http://schemas.microsoft.com/office/drawing/2014/main" id="{555FC6D5-8673-6248-9F79-59B7E86BC61E}"/>
              </a:ext>
            </a:extLst>
          </p:cNvPr>
          <p:cNvSpPr>
            <a:spLocks noGrp="1"/>
          </p:cNvSpPr>
          <p:nvPr>
            <p:ph type="title"/>
          </p:nvPr>
        </p:nvSpPr>
        <p:spPr>
          <a:xfrm>
            <a:off x="2527478" y="5029200"/>
            <a:ext cx="6616521" cy="1143000"/>
          </a:xfrm>
        </p:spPr>
        <p:txBody>
          <a:bodyPr/>
          <a:lstStyle/>
          <a:p>
            <a:pPr algn="r"/>
            <a:r>
              <a:rPr lang="en-CN" dirty="0">
                <a:solidFill>
                  <a:srgbClr val="00B0F0"/>
                </a:solidFill>
              </a:rPr>
              <a:t>Hardware Speculation</a:t>
            </a:r>
          </a:p>
        </p:txBody>
      </p:sp>
      <p:sp>
        <p:nvSpPr>
          <p:cNvPr id="6" name="Content Placeholder 2">
            <a:extLst>
              <a:ext uri="{FF2B5EF4-FFF2-40B4-BE49-F238E27FC236}">
                <a16:creationId xmlns:a16="http://schemas.microsoft.com/office/drawing/2014/main" id="{D1BB7B50-9789-9047-885E-3BC4F17471FC}"/>
              </a:ext>
            </a:extLst>
          </p:cNvPr>
          <p:cNvSpPr txBox="1">
            <a:spLocks/>
          </p:cNvSpPr>
          <p:nvPr/>
        </p:nvSpPr>
        <p:spPr bwMode="auto">
          <a:xfrm>
            <a:off x="304800" y="166037"/>
            <a:ext cx="5447400" cy="67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CN" kern="0" dirty="0">
                <a:solidFill>
                  <a:srgbClr val="92D050"/>
                </a:solidFill>
              </a:rPr>
              <a:t>Reorder Buffer (ROB)</a:t>
            </a:r>
          </a:p>
        </p:txBody>
      </p:sp>
    </p:spTree>
    <p:extLst>
      <p:ext uri="{BB962C8B-B14F-4D97-AF65-F5344CB8AC3E}">
        <p14:creationId xmlns:p14="http://schemas.microsoft.com/office/powerpoint/2010/main" val="2759296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31104A-1E08-A942-B00A-3019513B30A8}"/>
              </a:ext>
            </a:extLst>
          </p:cNvPr>
          <p:cNvPicPr>
            <a:picLocks noChangeAspect="1"/>
          </p:cNvPicPr>
          <p:nvPr/>
        </p:nvPicPr>
        <p:blipFill>
          <a:blip r:embed="rId3"/>
          <a:stretch>
            <a:fillRect/>
          </a:stretch>
        </p:blipFill>
        <p:spPr>
          <a:xfrm>
            <a:off x="0" y="0"/>
            <a:ext cx="6616521" cy="6858000"/>
          </a:xfrm>
          <a:prstGeom prst="rect">
            <a:avLst/>
          </a:prstGeom>
        </p:spPr>
      </p:pic>
      <p:sp>
        <p:nvSpPr>
          <p:cNvPr id="2" name="Title 1">
            <a:extLst>
              <a:ext uri="{FF2B5EF4-FFF2-40B4-BE49-F238E27FC236}">
                <a16:creationId xmlns:a16="http://schemas.microsoft.com/office/drawing/2014/main" id="{555FC6D5-8673-6248-9F79-59B7E86BC61E}"/>
              </a:ext>
            </a:extLst>
          </p:cNvPr>
          <p:cNvSpPr>
            <a:spLocks noGrp="1"/>
          </p:cNvSpPr>
          <p:nvPr>
            <p:ph type="title"/>
          </p:nvPr>
        </p:nvSpPr>
        <p:spPr>
          <a:xfrm>
            <a:off x="2527478" y="5029200"/>
            <a:ext cx="6616521" cy="1143000"/>
          </a:xfrm>
        </p:spPr>
        <p:txBody>
          <a:bodyPr/>
          <a:lstStyle/>
          <a:p>
            <a:pPr algn="r"/>
            <a:r>
              <a:rPr lang="en-CN" dirty="0">
                <a:solidFill>
                  <a:srgbClr val="00B0F0"/>
                </a:solidFill>
              </a:rPr>
              <a:t>Hardware Speculation</a:t>
            </a:r>
          </a:p>
        </p:txBody>
      </p:sp>
      <p:sp>
        <p:nvSpPr>
          <p:cNvPr id="6" name="Content Placeholder 2">
            <a:extLst>
              <a:ext uri="{FF2B5EF4-FFF2-40B4-BE49-F238E27FC236}">
                <a16:creationId xmlns:a16="http://schemas.microsoft.com/office/drawing/2014/main" id="{D1BB7B50-9789-9047-885E-3BC4F17471FC}"/>
              </a:ext>
            </a:extLst>
          </p:cNvPr>
          <p:cNvSpPr txBox="1">
            <a:spLocks/>
          </p:cNvSpPr>
          <p:nvPr/>
        </p:nvSpPr>
        <p:spPr bwMode="auto">
          <a:xfrm>
            <a:off x="304800" y="166037"/>
            <a:ext cx="5447400" cy="67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CN" kern="0" dirty="0">
                <a:solidFill>
                  <a:srgbClr val="92D050"/>
                </a:solidFill>
              </a:rPr>
              <a:t>Reorder Buffer (ROB)</a:t>
            </a:r>
          </a:p>
        </p:txBody>
      </p:sp>
      <p:sp>
        <p:nvSpPr>
          <p:cNvPr id="5" name="AutoShape 5">
            <a:extLst>
              <a:ext uri="{FF2B5EF4-FFF2-40B4-BE49-F238E27FC236}">
                <a16:creationId xmlns:a16="http://schemas.microsoft.com/office/drawing/2014/main" id="{0F51CC82-4BFD-AE47-AE17-BCF6DF1E573E}"/>
              </a:ext>
            </a:extLst>
          </p:cNvPr>
          <p:cNvSpPr>
            <a:spLocks noChangeArrowheads="1"/>
          </p:cNvSpPr>
          <p:nvPr/>
        </p:nvSpPr>
        <p:spPr bwMode="auto">
          <a:xfrm>
            <a:off x="4788000" y="76200"/>
            <a:ext cx="1384200" cy="13716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Rectangle 4">
            <a:extLst>
              <a:ext uri="{FF2B5EF4-FFF2-40B4-BE49-F238E27FC236}">
                <a16:creationId xmlns:a16="http://schemas.microsoft.com/office/drawing/2014/main" id="{8F28D9FF-249D-EB4E-B004-FE91F1145BF7}"/>
              </a:ext>
            </a:extLst>
          </p:cNvPr>
          <p:cNvSpPr>
            <a:spLocks noChangeArrowheads="1"/>
          </p:cNvSpPr>
          <p:nvPr/>
        </p:nvSpPr>
        <p:spPr bwMode="auto">
          <a:xfrm>
            <a:off x="3886200" y="1398588"/>
            <a:ext cx="5261472"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results from CDB to:</a:t>
            </a:r>
          </a:p>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ROB instead of directly to registers</a:t>
            </a:r>
          </a:p>
          <a:p>
            <a:pPr marL="0" marR="0" lvl="0" indent="0" algn="r" defTabSz="914400" rtl="0" eaLnBrk="1" fontAlgn="base" latinLnBrk="0" hangingPunct="1">
              <a:lnSpc>
                <a:spcPct val="100000"/>
              </a:lnSpc>
              <a:spcBef>
                <a:spcPct val="0"/>
              </a:spcBef>
              <a:spcAft>
                <a:spcPct val="0"/>
              </a:spcAft>
              <a:buClrTx/>
              <a:buSzTx/>
              <a:buFontTx/>
              <a:buNone/>
              <a:tabLst/>
              <a:defRPr/>
            </a:pPr>
            <a:endParaRPr lang="en-US" altLang="zh-CN" sz="2000" b="1" dirty="0">
              <a:solidFill>
                <a:srgbClr val="00B0F0"/>
              </a:solidFill>
            </a:endParaRPr>
          </a:p>
        </p:txBody>
      </p:sp>
    </p:spTree>
    <p:extLst>
      <p:ext uri="{BB962C8B-B14F-4D97-AF65-F5344CB8AC3E}">
        <p14:creationId xmlns:p14="http://schemas.microsoft.com/office/powerpoint/2010/main" val="4259622975"/>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31104A-1E08-A942-B00A-3019513B30A8}"/>
              </a:ext>
            </a:extLst>
          </p:cNvPr>
          <p:cNvPicPr>
            <a:picLocks noChangeAspect="1"/>
          </p:cNvPicPr>
          <p:nvPr/>
        </p:nvPicPr>
        <p:blipFill>
          <a:blip r:embed="rId3"/>
          <a:stretch>
            <a:fillRect/>
          </a:stretch>
        </p:blipFill>
        <p:spPr>
          <a:xfrm>
            <a:off x="0" y="0"/>
            <a:ext cx="6616521" cy="6858000"/>
          </a:xfrm>
          <a:prstGeom prst="rect">
            <a:avLst/>
          </a:prstGeom>
        </p:spPr>
      </p:pic>
      <p:sp>
        <p:nvSpPr>
          <p:cNvPr id="2" name="Title 1">
            <a:extLst>
              <a:ext uri="{FF2B5EF4-FFF2-40B4-BE49-F238E27FC236}">
                <a16:creationId xmlns:a16="http://schemas.microsoft.com/office/drawing/2014/main" id="{555FC6D5-8673-6248-9F79-59B7E86BC61E}"/>
              </a:ext>
            </a:extLst>
          </p:cNvPr>
          <p:cNvSpPr>
            <a:spLocks noGrp="1"/>
          </p:cNvSpPr>
          <p:nvPr>
            <p:ph type="title"/>
          </p:nvPr>
        </p:nvSpPr>
        <p:spPr>
          <a:xfrm>
            <a:off x="2527478" y="5029200"/>
            <a:ext cx="6616521" cy="1143000"/>
          </a:xfrm>
        </p:spPr>
        <p:txBody>
          <a:bodyPr/>
          <a:lstStyle/>
          <a:p>
            <a:pPr algn="r"/>
            <a:r>
              <a:rPr lang="en-CN" dirty="0">
                <a:solidFill>
                  <a:srgbClr val="00B0F0"/>
                </a:solidFill>
              </a:rPr>
              <a:t>Hardware Speculation</a:t>
            </a:r>
          </a:p>
        </p:txBody>
      </p:sp>
      <p:sp>
        <p:nvSpPr>
          <p:cNvPr id="6" name="Content Placeholder 2">
            <a:extLst>
              <a:ext uri="{FF2B5EF4-FFF2-40B4-BE49-F238E27FC236}">
                <a16:creationId xmlns:a16="http://schemas.microsoft.com/office/drawing/2014/main" id="{D1BB7B50-9789-9047-885E-3BC4F17471FC}"/>
              </a:ext>
            </a:extLst>
          </p:cNvPr>
          <p:cNvSpPr txBox="1">
            <a:spLocks/>
          </p:cNvSpPr>
          <p:nvPr/>
        </p:nvSpPr>
        <p:spPr bwMode="auto">
          <a:xfrm>
            <a:off x="304800" y="166037"/>
            <a:ext cx="5447400" cy="67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CN" kern="0" dirty="0">
                <a:solidFill>
                  <a:srgbClr val="92D050"/>
                </a:solidFill>
              </a:rPr>
              <a:t>Reorder Buffer (ROB)</a:t>
            </a:r>
          </a:p>
        </p:txBody>
      </p:sp>
      <p:sp>
        <p:nvSpPr>
          <p:cNvPr id="5" name="AutoShape 5">
            <a:extLst>
              <a:ext uri="{FF2B5EF4-FFF2-40B4-BE49-F238E27FC236}">
                <a16:creationId xmlns:a16="http://schemas.microsoft.com/office/drawing/2014/main" id="{0F51CC82-4BFD-AE47-AE17-BCF6DF1E573E}"/>
              </a:ext>
            </a:extLst>
          </p:cNvPr>
          <p:cNvSpPr>
            <a:spLocks noChangeArrowheads="1"/>
          </p:cNvSpPr>
          <p:nvPr/>
        </p:nvSpPr>
        <p:spPr bwMode="auto">
          <a:xfrm>
            <a:off x="4788000" y="76200"/>
            <a:ext cx="1384200" cy="13716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Rectangle 4">
            <a:extLst>
              <a:ext uri="{FF2B5EF4-FFF2-40B4-BE49-F238E27FC236}">
                <a16:creationId xmlns:a16="http://schemas.microsoft.com/office/drawing/2014/main" id="{8F28D9FF-249D-EB4E-B004-FE91F1145BF7}"/>
              </a:ext>
            </a:extLst>
          </p:cNvPr>
          <p:cNvSpPr>
            <a:spLocks noChangeArrowheads="1"/>
          </p:cNvSpPr>
          <p:nvPr/>
        </p:nvSpPr>
        <p:spPr bwMode="auto">
          <a:xfrm>
            <a:off x="4434752" y="1398588"/>
            <a:ext cx="471292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results from ROB to:</a:t>
            </a:r>
          </a:p>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registers upon commit;</a:t>
            </a:r>
          </a:p>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s</a:t>
            </a:r>
            <a:r>
              <a:rPr kumimoji="0" lang="en-US" altLang="zh-CN" sz="20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tations</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/memory as source op; </a:t>
            </a:r>
          </a:p>
        </p:txBody>
      </p:sp>
    </p:spTree>
    <p:extLst>
      <p:ext uri="{BB962C8B-B14F-4D97-AF65-F5344CB8AC3E}">
        <p14:creationId xmlns:p14="http://schemas.microsoft.com/office/powerpoint/2010/main" val="1996490204"/>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31104A-1E08-A942-B00A-3019513B30A8}"/>
              </a:ext>
            </a:extLst>
          </p:cNvPr>
          <p:cNvPicPr>
            <a:picLocks noChangeAspect="1"/>
          </p:cNvPicPr>
          <p:nvPr/>
        </p:nvPicPr>
        <p:blipFill>
          <a:blip r:embed="rId3"/>
          <a:stretch>
            <a:fillRect/>
          </a:stretch>
        </p:blipFill>
        <p:spPr>
          <a:xfrm>
            <a:off x="0" y="0"/>
            <a:ext cx="6616521" cy="6858000"/>
          </a:xfrm>
          <a:prstGeom prst="rect">
            <a:avLst/>
          </a:prstGeom>
        </p:spPr>
      </p:pic>
      <p:sp>
        <p:nvSpPr>
          <p:cNvPr id="2" name="Title 1">
            <a:extLst>
              <a:ext uri="{FF2B5EF4-FFF2-40B4-BE49-F238E27FC236}">
                <a16:creationId xmlns:a16="http://schemas.microsoft.com/office/drawing/2014/main" id="{555FC6D5-8673-6248-9F79-59B7E86BC61E}"/>
              </a:ext>
            </a:extLst>
          </p:cNvPr>
          <p:cNvSpPr>
            <a:spLocks noGrp="1"/>
          </p:cNvSpPr>
          <p:nvPr>
            <p:ph type="title"/>
          </p:nvPr>
        </p:nvSpPr>
        <p:spPr>
          <a:xfrm>
            <a:off x="2527478" y="5029200"/>
            <a:ext cx="6616521" cy="1143000"/>
          </a:xfrm>
        </p:spPr>
        <p:txBody>
          <a:bodyPr/>
          <a:lstStyle/>
          <a:p>
            <a:pPr algn="r"/>
            <a:r>
              <a:rPr lang="en-CN" dirty="0">
                <a:solidFill>
                  <a:srgbClr val="00B0F0"/>
                </a:solidFill>
              </a:rPr>
              <a:t>Hardware Speculation</a:t>
            </a:r>
          </a:p>
        </p:txBody>
      </p:sp>
      <p:sp>
        <p:nvSpPr>
          <p:cNvPr id="6" name="Content Placeholder 2">
            <a:extLst>
              <a:ext uri="{FF2B5EF4-FFF2-40B4-BE49-F238E27FC236}">
                <a16:creationId xmlns:a16="http://schemas.microsoft.com/office/drawing/2014/main" id="{D1BB7B50-9789-9047-885E-3BC4F17471FC}"/>
              </a:ext>
            </a:extLst>
          </p:cNvPr>
          <p:cNvSpPr txBox="1">
            <a:spLocks/>
          </p:cNvSpPr>
          <p:nvPr/>
        </p:nvSpPr>
        <p:spPr bwMode="auto">
          <a:xfrm>
            <a:off x="304800" y="166037"/>
            <a:ext cx="5447400" cy="67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CN" kern="0" dirty="0">
                <a:solidFill>
                  <a:srgbClr val="92D050"/>
                </a:solidFill>
              </a:rPr>
              <a:t>Reorder Buffer (ROB)</a:t>
            </a:r>
          </a:p>
        </p:txBody>
      </p:sp>
      <p:sp>
        <p:nvSpPr>
          <p:cNvPr id="5" name="AutoShape 5">
            <a:extLst>
              <a:ext uri="{FF2B5EF4-FFF2-40B4-BE49-F238E27FC236}">
                <a16:creationId xmlns:a16="http://schemas.microsoft.com/office/drawing/2014/main" id="{0F51CC82-4BFD-AE47-AE17-BCF6DF1E573E}"/>
              </a:ext>
            </a:extLst>
          </p:cNvPr>
          <p:cNvSpPr>
            <a:spLocks noChangeArrowheads="1"/>
          </p:cNvSpPr>
          <p:nvPr/>
        </p:nvSpPr>
        <p:spPr bwMode="auto">
          <a:xfrm>
            <a:off x="0" y="4038600"/>
            <a:ext cx="2209800" cy="21336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Rectangle 4">
            <a:extLst>
              <a:ext uri="{FF2B5EF4-FFF2-40B4-BE49-F238E27FC236}">
                <a16:creationId xmlns:a16="http://schemas.microsoft.com/office/drawing/2014/main" id="{8F28D9FF-249D-EB4E-B004-FE91F1145BF7}"/>
              </a:ext>
            </a:extLst>
          </p:cNvPr>
          <p:cNvSpPr>
            <a:spLocks noChangeArrowheads="1"/>
          </p:cNvSpPr>
          <p:nvPr/>
        </p:nvSpPr>
        <p:spPr bwMode="auto">
          <a:xfrm>
            <a:off x="4434752" y="1398588"/>
            <a:ext cx="4712920" cy="96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store buffers subsumed to:</a:t>
            </a:r>
          </a:p>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ROB</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p>
        </p:txBody>
      </p:sp>
    </p:spTree>
    <p:extLst>
      <p:ext uri="{BB962C8B-B14F-4D97-AF65-F5344CB8AC3E}">
        <p14:creationId xmlns:p14="http://schemas.microsoft.com/office/powerpoint/2010/main" val="42415411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5" name="Rectangle 2">
            <a:extLst>
              <a:ext uri="{FF2B5EF4-FFF2-40B4-BE49-F238E27FC236}">
                <a16:creationId xmlns:a16="http://schemas.microsoft.com/office/drawing/2014/main" id="{57F006E7-2DE5-494B-846A-94F73A17F3DA}"/>
              </a:ext>
            </a:extLst>
          </p:cNvPr>
          <p:cNvSpPr>
            <a:spLocks noGrp="1" noChangeArrowheads="1"/>
          </p:cNvSpPr>
          <p:nvPr>
            <p:ph type="title"/>
          </p:nvPr>
        </p:nvSpPr>
        <p:spPr/>
        <p:txBody>
          <a:bodyPr/>
          <a:lstStyle/>
          <a:p>
            <a:pPr eaLnBrk="1" hangingPunct="1"/>
            <a:r>
              <a:rPr lang="en-US" altLang="zh-CN"/>
              <a:t>Write Strategy: Example</a:t>
            </a:r>
          </a:p>
        </p:txBody>
      </p:sp>
      <p:sp>
        <p:nvSpPr>
          <p:cNvPr id="272386" name="Rectangle 3">
            <a:extLst>
              <a:ext uri="{FF2B5EF4-FFF2-40B4-BE49-F238E27FC236}">
                <a16:creationId xmlns:a16="http://schemas.microsoft.com/office/drawing/2014/main" id="{0B7F6A82-99C0-FA41-8690-0AE54644A96E}"/>
              </a:ext>
            </a:extLst>
          </p:cNvPr>
          <p:cNvSpPr>
            <a:spLocks noGrp="1" noChangeArrowheads="1"/>
          </p:cNvSpPr>
          <p:nvPr>
            <p:ph type="body" idx="1"/>
          </p:nvPr>
        </p:nvSpPr>
        <p:spPr>
          <a:xfrm>
            <a:off x="457200" y="4876800"/>
            <a:ext cx="8686800" cy="1981200"/>
          </a:xfrm>
        </p:spPr>
        <p:txBody>
          <a:bodyPr/>
          <a:lstStyle/>
          <a:p>
            <a:pPr eaLnBrk="1" hangingPunct="1">
              <a:lnSpc>
                <a:spcPct val="90000"/>
              </a:lnSpc>
            </a:pPr>
            <a:r>
              <a:rPr lang="en-US" altLang="zh-CN" sz="2400"/>
              <a:t>Write allocate: 2 misses + 3 hits</a:t>
            </a:r>
          </a:p>
        </p:txBody>
      </p:sp>
      <p:pic>
        <p:nvPicPr>
          <p:cNvPr id="272387" name="Picture 4">
            <a:extLst>
              <a:ext uri="{FF2B5EF4-FFF2-40B4-BE49-F238E27FC236}">
                <a16:creationId xmlns:a16="http://schemas.microsoft.com/office/drawing/2014/main" id="{E4C2287B-C4AC-A948-ACFA-C68661F4D7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24000"/>
            <a:ext cx="9144000" cy="337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2388" name="TextBox 4">
            <a:extLst>
              <a:ext uri="{FF2B5EF4-FFF2-40B4-BE49-F238E27FC236}">
                <a16:creationId xmlns:a16="http://schemas.microsoft.com/office/drawing/2014/main" id="{B4A411B5-8E11-B64C-BA6C-959FF3C5401E}"/>
              </a:ext>
            </a:extLst>
          </p:cNvPr>
          <p:cNvSpPr txBox="1">
            <a:spLocks noChangeArrowheads="1"/>
          </p:cNvSpPr>
          <p:nvPr/>
        </p:nvSpPr>
        <p:spPr bwMode="auto">
          <a:xfrm>
            <a:off x="3505200" y="2590800"/>
            <a:ext cx="376238"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H</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H</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H</a:t>
            </a:r>
            <a:endParaRPr kumimoji="0" lang="zh-CN" altLang="en-US" sz="18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D3F5B-C0CC-3F4D-A76A-0D12E0DF90CD}"/>
              </a:ext>
            </a:extLst>
          </p:cNvPr>
          <p:cNvSpPr>
            <a:spLocks noGrp="1"/>
          </p:cNvSpPr>
          <p:nvPr>
            <p:ph type="title"/>
          </p:nvPr>
        </p:nvSpPr>
        <p:spPr/>
        <p:txBody>
          <a:bodyPr/>
          <a:lstStyle/>
          <a:p>
            <a:r>
              <a:rPr lang="en-CN" dirty="0"/>
              <a:t>Hardware Speculation</a:t>
            </a:r>
          </a:p>
        </p:txBody>
      </p:sp>
      <p:sp>
        <p:nvSpPr>
          <p:cNvPr id="4" name="Content Placeholder 2">
            <a:extLst>
              <a:ext uri="{FF2B5EF4-FFF2-40B4-BE49-F238E27FC236}">
                <a16:creationId xmlns:a16="http://schemas.microsoft.com/office/drawing/2014/main" id="{E2100050-0118-5849-80CA-C12AF5C7C42C}"/>
              </a:ext>
            </a:extLst>
          </p:cNvPr>
          <p:cNvSpPr txBox="1">
            <a:spLocks/>
          </p:cNvSpPr>
          <p:nvPr/>
        </p:nvSpPr>
        <p:spPr bwMode="auto">
          <a:xfrm>
            <a:off x="799200" y="1600200"/>
            <a:ext cx="5447400" cy="67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CN" kern="0" dirty="0">
                <a:solidFill>
                  <a:schemeClr val="bg1"/>
                </a:solidFill>
              </a:rPr>
              <a:t>Reorder Buffer (ROB)</a:t>
            </a:r>
          </a:p>
        </p:txBody>
      </p:sp>
      <p:sp>
        <p:nvSpPr>
          <p:cNvPr id="3" name="Content Placeholder 2">
            <a:extLst>
              <a:ext uri="{FF2B5EF4-FFF2-40B4-BE49-F238E27FC236}">
                <a16:creationId xmlns:a16="http://schemas.microsoft.com/office/drawing/2014/main" id="{77404374-19D9-D34F-A60D-9476EFD12B8B}"/>
              </a:ext>
            </a:extLst>
          </p:cNvPr>
          <p:cNvSpPr>
            <a:spLocks noGrp="1"/>
          </p:cNvSpPr>
          <p:nvPr>
            <p:ph idx="1"/>
          </p:nvPr>
        </p:nvSpPr>
        <p:spPr/>
        <p:txBody>
          <a:bodyPr/>
          <a:lstStyle/>
          <a:p>
            <a:r>
              <a:rPr lang="en-CN" dirty="0"/>
              <a:t>Reorder Buffer (ROB) entry fields:</a:t>
            </a:r>
          </a:p>
          <a:p>
            <a:r>
              <a:rPr lang="en-US" dirty="0"/>
              <a:t>I</a:t>
            </a:r>
            <a:r>
              <a:rPr lang="en-CN" dirty="0"/>
              <a:t>nstruction type</a:t>
            </a:r>
          </a:p>
          <a:p>
            <a:r>
              <a:rPr lang="en-US" dirty="0"/>
              <a:t>D</a:t>
            </a:r>
            <a:r>
              <a:rPr lang="en-CN" dirty="0"/>
              <a:t>estination</a:t>
            </a:r>
          </a:p>
          <a:p>
            <a:r>
              <a:rPr lang="en-US" dirty="0"/>
              <a:t>V</a:t>
            </a:r>
            <a:r>
              <a:rPr lang="en-CN" dirty="0"/>
              <a:t>alue</a:t>
            </a:r>
          </a:p>
          <a:p>
            <a:r>
              <a:rPr lang="en-US" dirty="0"/>
              <a:t>R</a:t>
            </a:r>
            <a:r>
              <a:rPr lang="en-CN" dirty="0"/>
              <a:t>eady</a:t>
            </a:r>
          </a:p>
        </p:txBody>
      </p:sp>
    </p:spTree>
    <p:extLst>
      <p:ext uri="{BB962C8B-B14F-4D97-AF65-F5344CB8AC3E}">
        <p14:creationId xmlns:p14="http://schemas.microsoft.com/office/powerpoint/2010/main" val="734410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D3F5B-C0CC-3F4D-A76A-0D12E0DF90CD}"/>
              </a:ext>
            </a:extLst>
          </p:cNvPr>
          <p:cNvSpPr>
            <a:spLocks noGrp="1"/>
          </p:cNvSpPr>
          <p:nvPr>
            <p:ph type="title"/>
          </p:nvPr>
        </p:nvSpPr>
        <p:spPr/>
        <p:txBody>
          <a:bodyPr/>
          <a:lstStyle/>
          <a:p>
            <a:r>
              <a:rPr lang="en-CN" dirty="0"/>
              <a:t>Hardware Speculation</a:t>
            </a:r>
          </a:p>
        </p:txBody>
      </p:sp>
      <p:sp>
        <p:nvSpPr>
          <p:cNvPr id="4" name="Content Placeholder 2">
            <a:extLst>
              <a:ext uri="{FF2B5EF4-FFF2-40B4-BE49-F238E27FC236}">
                <a16:creationId xmlns:a16="http://schemas.microsoft.com/office/drawing/2014/main" id="{E2100050-0118-5849-80CA-C12AF5C7C42C}"/>
              </a:ext>
            </a:extLst>
          </p:cNvPr>
          <p:cNvSpPr txBox="1">
            <a:spLocks/>
          </p:cNvSpPr>
          <p:nvPr/>
        </p:nvSpPr>
        <p:spPr bwMode="auto">
          <a:xfrm>
            <a:off x="799200" y="1600200"/>
            <a:ext cx="5447400" cy="67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CN" kern="0" dirty="0">
                <a:solidFill>
                  <a:schemeClr val="bg1"/>
                </a:solidFill>
              </a:rPr>
              <a:t>Reorder Buffer (ROB)</a:t>
            </a:r>
          </a:p>
        </p:txBody>
      </p:sp>
      <p:sp>
        <p:nvSpPr>
          <p:cNvPr id="3" name="Content Placeholder 2">
            <a:extLst>
              <a:ext uri="{FF2B5EF4-FFF2-40B4-BE49-F238E27FC236}">
                <a16:creationId xmlns:a16="http://schemas.microsoft.com/office/drawing/2014/main" id="{77404374-19D9-D34F-A60D-9476EFD12B8B}"/>
              </a:ext>
            </a:extLst>
          </p:cNvPr>
          <p:cNvSpPr>
            <a:spLocks noGrp="1"/>
          </p:cNvSpPr>
          <p:nvPr>
            <p:ph idx="1"/>
          </p:nvPr>
        </p:nvSpPr>
        <p:spPr>
          <a:xfrm>
            <a:off x="457200" y="1600200"/>
            <a:ext cx="9296400" cy="5257800"/>
          </a:xfrm>
        </p:spPr>
        <p:txBody>
          <a:bodyPr/>
          <a:lstStyle/>
          <a:p>
            <a:r>
              <a:rPr lang="en-CN" dirty="0"/>
              <a:t>Reorder Buffer (ROB) entry fields:</a:t>
            </a:r>
          </a:p>
          <a:p>
            <a:r>
              <a:rPr lang="en-US" dirty="0">
                <a:solidFill>
                  <a:srgbClr val="00B0F0"/>
                </a:solidFill>
              </a:rPr>
              <a:t>I</a:t>
            </a:r>
            <a:r>
              <a:rPr lang="en-CN" dirty="0">
                <a:solidFill>
                  <a:srgbClr val="00B0F0"/>
                </a:solidFill>
              </a:rPr>
              <a:t>nstruction type                                </a:t>
            </a:r>
            <a:r>
              <a:rPr lang="en-CN" dirty="0"/>
              <a:t>branch, store, register op (ALU/load)</a:t>
            </a:r>
          </a:p>
          <a:p>
            <a:r>
              <a:rPr lang="en-US" dirty="0">
                <a:solidFill>
                  <a:srgbClr val="00B0F0"/>
                </a:solidFill>
              </a:rPr>
              <a:t>D</a:t>
            </a:r>
            <a:r>
              <a:rPr lang="en-CN" dirty="0">
                <a:solidFill>
                  <a:srgbClr val="00B0F0"/>
                </a:solidFill>
              </a:rPr>
              <a:t>estination                                       </a:t>
            </a:r>
            <a:r>
              <a:rPr lang="en-CN" dirty="0"/>
              <a:t>register # for loads and ALU operations  memory address for stores</a:t>
            </a:r>
          </a:p>
          <a:p>
            <a:r>
              <a:rPr lang="en-US" dirty="0">
                <a:solidFill>
                  <a:srgbClr val="00B0F0"/>
                </a:solidFill>
              </a:rPr>
              <a:t>V</a:t>
            </a:r>
            <a:r>
              <a:rPr lang="en-CN" dirty="0">
                <a:solidFill>
                  <a:srgbClr val="00B0F0"/>
                </a:solidFill>
              </a:rPr>
              <a:t>alue                                                </a:t>
            </a:r>
            <a:r>
              <a:rPr lang="en-CN" dirty="0"/>
              <a:t>hold insr result until instruction commits</a:t>
            </a:r>
          </a:p>
          <a:p>
            <a:r>
              <a:rPr lang="en-US" dirty="0">
                <a:solidFill>
                  <a:srgbClr val="00B0F0"/>
                </a:solidFill>
              </a:rPr>
              <a:t>R</a:t>
            </a:r>
            <a:r>
              <a:rPr lang="en-CN" dirty="0">
                <a:solidFill>
                  <a:srgbClr val="00B0F0"/>
                </a:solidFill>
              </a:rPr>
              <a:t>eady: </a:t>
            </a:r>
            <a:r>
              <a:rPr lang="en-CN" dirty="0"/>
              <a:t>execution complete, value ready</a:t>
            </a:r>
          </a:p>
        </p:txBody>
      </p:sp>
    </p:spTree>
    <p:extLst>
      <p:ext uri="{BB962C8B-B14F-4D97-AF65-F5344CB8AC3E}">
        <p14:creationId xmlns:p14="http://schemas.microsoft.com/office/powerpoint/2010/main" val="3137778037"/>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B6CD-B477-9942-B7E7-300119F3B31C}"/>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5839D771-0F0D-AC46-9171-17B7E51B937A}"/>
              </a:ext>
            </a:extLst>
          </p:cNvPr>
          <p:cNvSpPr>
            <a:spLocks noGrp="1"/>
          </p:cNvSpPr>
          <p:nvPr>
            <p:ph idx="1"/>
          </p:nvPr>
        </p:nvSpPr>
        <p:spPr/>
        <p:txBody>
          <a:bodyPr/>
          <a:lstStyle/>
          <a:p>
            <a:r>
              <a:rPr lang="en-US" dirty="0"/>
              <a:t>I</a:t>
            </a:r>
            <a:r>
              <a:rPr lang="en-CN" dirty="0"/>
              <a:t>ssue</a:t>
            </a:r>
          </a:p>
          <a:p>
            <a:r>
              <a:rPr lang="en-US" dirty="0"/>
              <a:t>E</a:t>
            </a:r>
            <a:r>
              <a:rPr lang="en-CN" dirty="0"/>
              <a:t>xecute</a:t>
            </a:r>
          </a:p>
          <a:p>
            <a:r>
              <a:rPr lang="en-CN" dirty="0"/>
              <a:t>Write result</a:t>
            </a:r>
          </a:p>
          <a:p>
            <a:r>
              <a:rPr lang="en-CN" dirty="0"/>
              <a:t>Commit</a:t>
            </a:r>
          </a:p>
          <a:p>
            <a:endParaRPr lang="en-CN" dirty="0"/>
          </a:p>
        </p:txBody>
      </p:sp>
    </p:spTree>
    <p:extLst>
      <p:ext uri="{BB962C8B-B14F-4D97-AF65-F5344CB8AC3E}">
        <p14:creationId xmlns:p14="http://schemas.microsoft.com/office/powerpoint/2010/main" val="1002658442"/>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B6CD-B477-9942-B7E7-300119F3B31C}"/>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5839D771-0F0D-AC46-9171-17B7E51B937A}"/>
              </a:ext>
            </a:extLst>
          </p:cNvPr>
          <p:cNvSpPr>
            <a:spLocks noGrp="1"/>
          </p:cNvSpPr>
          <p:nvPr>
            <p:ph idx="1"/>
          </p:nvPr>
        </p:nvSpPr>
        <p:spPr/>
        <p:txBody>
          <a:bodyPr/>
          <a:lstStyle/>
          <a:p>
            <a:r>
              <a:rPr lang="en-US" dirty="0">
                <a:solidFill>
                  <a:srgbClr val="00B0F0"/>
                </a:solidFill>
              </a:rPr>
              <a:t>I</a:t>
            </a:r>
            <a:r>
              <a:rPr lang="en-CN" dirty="0">
                <a:solidFill>
                  <a:srgbClr val="00B0F0"/>
                </a:solidFill>
              </a:rPr>
              <a:t>ssue                                              </a:t>
            </a:r>
            <a:r>
              <a:rPr lang="en-CN" dirty="0"/>
              <a:t>get next instr from instr queue head upon empty reservation-station buffer &amp; empty ROB entry;                      send operands to station if available in either registers or ROB;</a:t>
            </a:r>
            <a:r>
              <a:rPr lang="en-CN" dirty="0">
                <a:solidFill>
                  <a:srgbClr val="00B0F0"/>
                </a:solidFill>
              </a:rPr>
              <a:t>                       </a:t>
            </a:r>
            <a:r>
              <a:rPr lang="en-CN" dirty="0"/>
              <a:t>correlate station with ROB entry #; </a:t>
            </a:r>
          </a:p>
          <a:p>
            <a:r>
              <a:rPr lang="en-US" dirty="0"/>
              <a:t>E</a:t>
            </a:r>
            <a:r>
              <a:rPr lang="en-CN" dirty="0"/>
              <a:t>xecute</a:t>
            </a:r>
          </a:p>
          <a:p>
            <a:r>
              <a:rPr lang="en-CN" dirty="0"/>
              <a:t>Write result</a:t>
            </a:r>
          </a:p>
          <a:p>
            <a:r>
              <a:rPr lang="en-CN" dirty="0"/>
              <a:t>Commit</a:t>
            </a:r>
          </a:p>
          <a:p>
            <a:endParaRPr lang="en-CN" dirty="0"/>
          </a:p>
        </p:txBody>
      </p:sp>
    </p:spTree>
    <p:extLst>
      <p:ext uri="{BB962C8B-B14F-4D97-AF65-F5344CB8AC3E}">
        <p14:creationId xmlns:p14="http://schemas.microsoft.com/office/powerpoint/2010/main" val="1335671923"/>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B6CD-B477-9942-B7E7-300119F3B31C}"/>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5839D771-0F0D-AC46-9171-17B7E51B937A}"/>
              </a:ext>
            </a:extLst>
          </p:cNvPr>
          <p:cNvSpPr>
            <a:spLocks noGrp="1"/>
          </p:cNvSpPr>
          <p:nvPr>
            <p:ph idx="1"/>
          </p:nvPr>
        </p:nvSpPr>
        <p:spPr>
          <a:xfrm>
            <a:off x="457200" y="1600200"/>
            <a:ext cx="8839200" cy="4525963"/>
          </a:xfrm>
        </p:spPr>
        <p:txBody>
          <a:bodyPr/>
          <a:lstStyle/>
          <a:p>
            <a:r>
              <a:rPr lang="en-US" dirty="0"/>
              <a:t>I</a:t>
            </a:r>
            <a:r>
              <a:rPr lang="en-CN" dirty="0"/>
              <a:t>ssue</a:t>
            </a:r>
          </a:p>
          <a:p>
            <a:r>
              <a:rPr lang="en-US" dirty="0">
                <a:solidFill>
                  <a:srgbClr val="00B0F0"/>
                </a:solidFill>
              </a:rPr>
              <a:t>E</a:t>
            </a:r>
            <a:r>
              <a:rPr lang="en-CN" dirty="0">
                <a:solidFill>
                  <a:srgbClr val="00B0F0"/>
                </a:solidFill>
              </a:rPr>
              <a:t>xecute</a:t>
            </a:r>
            <a:r>
              <a:rPr lang="zh-CN" altLang="en-US" dirty="0">
                <a:solidFill>
                  <a:srgbClr val="00B0F0"/>
                </a:solidFill>
              </a:rPr>
              <a:t>                                              </a:t>
            </a:r>
            <a:r>
              <a:rPr lang="en-US" altLang="zh-CN" dirty="0"/>
              <a:t>when both operands</a:t>
            </a:r>
            <a:r>
              <a:rPr lang="zh-CN" altLang="en-US" dirty="0"/>
              <a:t> </a:t>
            </a:r>
            <a:r>
              <a:rPr lang="en-US" altLang="zh-CN" dirty="0"/>
              <a:t>are</a:t>
            </a:r>
            <a:r>
              <a:rPr lang="zh-CN" altLang="en-US" dirty="0"/>
              <a:t> </a:t>
            </a:r>
            <a:r>
              <a:rPr lang="en-US" altLang="zh-CN" dirty="0"/>
              <a:t>available,       execute the operation at functional unit; stores only need base register for effective address calculation;</a:t>
            </a:r>
            <a:endParaRPr lang="en-CN" dirty="0"/>
          </a:p>
          <a:p>
            <a:r>
              <a:rPr lang="en-CN" dirty="0"/>
              <a:t>Write result</a:t>
            </a:r>
          </a:p>
          <a:p>
            <a:r>
              <a:rPr lang="en-CN" dirty="0"/>
              <a:t>Commit</a:t>
            </a:r>
          </a:p>
          <a:p>
            <a:endParaRPr lang="en-CN" dirty="0"/>
          </a:p>
        </p:txBody>
      </p:sp>
    </p:spTree>
    <p:extLst>
      <p:ext uri="{BB962C8B-B14F-4D97-AF65-F5344CB8AC3E}">
        <p14:creationId xmlns:p14="http://schemas.microsoft.com/office/powerpoint/2010/main" val="3390896587"/>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B6CD-B477-9942-B7E7-300119F3B31C}"/>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5839D771-0F0D-AC46-9171-17B7E51B937A}"/>
              </a:ext>
            </a:extLst>
          </p:cNvPr>
          <p:cNvSpPr>
            <a:spLocks noGrp="1"/>
          </p:cNvSpPr>
          <p:nvPr>
            <p:ph idx="1"/>
          </p:nvPr>
        </p:nvSpPr>
        <p:spPr/>
        <p:txBody>
          <a:bodyPr/>
          <a:lstStyle/>
          <a:p>
            <a:r>
              <a:rPr lang="en-US" dirty="0"/>
              <a:t>I</a:t>
            </a:r>
            <a:r>
              <a:rPr lang="en-CN" dirty="0"/>
              <a:t>ssue</a:t>
            </a:r>
          </a:p>
          <a:p>
            <a:r>
              <a:rPr lang="en-US" dirty="0"/>
              <a:t>E</a:t>
            </a:r>
            <a:r>
              <a:rPr lang="en-CN" dirty="0"/>
              <a:t>xecute</a:t>
            </a:r>
          </a:p>
          <a:p>
            <a:r>
              <a:rPr lang="en-CN" dirty="0">
                <a:solidFill>
                  <a:srgbClr val="00B0F0"/>
                </a:solidFill>
              </a:rPr>
              <a:t>Write result</a:t>
            </a:r>
            <a:r>
              <a:rPr lang="zh-CN" altLang="en-US" dirty="0">
                <a:solidFill>
                  <a:srgbClr val="00B0F0"/>
                </a:solidFill>
              </a:rPr>
              <a:t>                                   </a:t>
            </a:r>
            <a:r>
              <a:rPr lang="en-CN" dirty="0"/>
              <a:t>when the result is available, write it on CDB</a:t>
            </a:r>
            <a:r>
              <a:rPr lang="zh-CN" altLang="en-US" dirty="0"/>
              <a:t> </a:t>
            </a:r>
            <a:r>
              <a:rPr lang="en-US" altLang="zh-CN" dirty="0"/>
              <a:t>(with ROB entry #)</a:t>
            </a:r>
            <a:r>
              <a:rPr lang="en-CN" dirty="0"/>
              <a:t>,                 which broadcasts it to ROB and stations</a:t>
            </a:r>
            <a:endParaRPr lang="en-CN" dirty="0">
              <a:solidFill>
                <a:srgbClr val="00B0F0"/>
              </a:solidFill>
            </a:endParaRPr>
          </a:p>
          <a:p>
            <a:r>
              <a:rPr lang="en-CN" dirty="0"/>
              <a:t>Commit</a:t>
            </a:r>
          </a:p>
          <a:p>
            <a:endParaRPr lang="en-CN" dirty="0"/>
          </a:p>
        </p:txBody>
      </p:sp>
    </p:spTree>
    <p:extLst>
      <p:ext uri="{BB962C8B-B14F-4D97-AF65-F5344CB8AC3E}">
        <p14:creationId xmlns:p14="http://schemas.microsoft.com/office/powerpoint/2010/main" val="1342762949"/>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B6CD-B477-9942-B7E7-300119F3B31C}"/>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5839D771-0F0D-AC46-9171-17B7E51B937A}"/>
              </a:ext>
            </a:extLst>
          </p:cNvPr>
          <p:cNvSpPr>
            <a:spLocks noGrp="1"/>
          </p:cNvSpPr>
          <p:nvPr>
            <p:ph idx="1"/>
          </p:nvPr>
        </p:nvSpPr>
        <p:spPr/>
        <p:txBody>
          <a:bodyPr/>
          <a:lstStyle/>
          <a:p>
            <a:r>
              <a:rPr lang="en-US" dirty="0"/>
              <a:t>I</a:t>
            </a:r>
            <a:r>
              <a:rPr lang="en-CN" dirty="0"/>
              <a:t>ssue</a:t>
            </a:r>
          </a:p>
          <a:p>
            <a:r>
              <a:rPr lang="en-US" dirty="0"/>
              <a:t>E</a:t>
            </a:r>
            <a:r>
              <a:rPr lang="en-CN" dirty="0"/>
              <a:t>xecute</a:t>
            </a:r>
          </a:p>
          <a:p>
            <a:r>
              <a:rPr lang="en-CN" dirty="0">
                <a:solidFill>
                  <a:srgbClr val="00B0F0"/>
                </a:solidFill>
              </a:rPr>
              <a:t>Write result</a:t>
            </a:r>
            <a:r>
              <a:rPr lang="zh-CN" altLang="en-US" dirty="0">
                <a:solidFill>
                  <a:srgbClr val="00B0F0"/>
                </a:solidFill>
              </a:rPr>
              <a:t>                                   </a:t>
            </a:r>
            <a:r>
              <a:rPr lang="en-CN" dirty="0"/>
              <a:t>when the result is available, write it on CDB</a:t>
            </a:r>
            <a:r>
              <a:rPr lang="zh-CN" altLang="en-US" dirty="0"/>
              <a:t> </a:t>
            </a:r>
            <a:r>
              <a:rPr lang="en-US" altLang="zh-CN" dirty="0"/>
              <a:t>(with ROB entry #)</a:t>
            </a:r>
            <a:r>
              <a:rPr lang="en-CN" dirty="0"/>
              <a:t>,                 which broadcasts </a:t>
            </a:r>
            <a:r>
              <a:rPr lang="en-CN"/>
              <a:t>it to ROB </a:t>
            </a:r>
            <a:r>
              <a:rPr lang="en-CN" dirty="0"/>
              <a:t>and stations</a:t>
            </a:r>
            <a:endParaRPr lang="en-CN" dirty="0">
              <a:solidFill>
                <a:srgbClr val="00B0F0"/>
              </a:solidFill>
            </a:endParaRPr>
          </a:p>
          <a:p>
            <a:r>
              <a:rPr lang="en-CN" dirty="0"/>
              <a:t>Commit</a:t>
            </a:r>
          </a:p>
          <a:p>
            <a:endParaRPr lang="en-CN" dirty="0"/>
          </a:p>
        </p:txBody>
      </p:sp>
      <p:sp>
        <p:nvSpPr>
          <p:cNvPr id="4" name="Line 9">
            <a:extLst>
              <a:ext uri="{FF2B5EF4-FFF2-40B4-BE49-F238E27FC236}">
                <a16:creationId xmlns:a16="http://schemas.microsoft.com/office/drawing/2014/main" id="{9DE0EB0E-725E-8144-8FCC-5F7B8439B4F2}"/>
              </a:ext>
            </a:extLst>
          </p:cNvPr>
          <p:cNvSpPr>
            <a:spLocks noChangeShapeType="1"/>
          </p:cNvSpPr>
          <p:nvPr/>
        </p:nvSpPr>
        <p:spPr bwMode="auto">
          <a:xfrm>
            <a:off x="4876800" y="4800600"/>
            <a:ext cx="4267200" cy="0"/>
          </a:xfrm>
          <a:prstGeom prst="line">
            <a:avLst/>
          </a:prstGeom>
          <a:noFill/>
          <a:ln w="57150">
            <a:solidFill>
              <a:srgbClr val="00B0F0"/>
            </a:solidFill>
            <a:round/>
            <a:headEnd/>
            <a:tailEnd/>
          </a:ln>
          <a:extLst>
            <a:ext uri="{909E8E84-426E-40DD-AFC4-6F175D3DCCD1}">
              <a14:hiddenFill xmlns:a14="http://schemas.microsoft.com/office/drawing/2010/main">
                <a:noFill/>
              </a14:hiddenFill>
            </a:ext>
          </a:extLst>
        </p:spPr>
        <p:txBody>
          <a:bodyPr/>
          <a:lstStyle/>
          <a:p>
            <a:endParaRPr lang="en-CN"/>
          </a:p>
        </p:txBody>
      </p:sp>
      <p:sp>
        <p:nvSpPr>
          <p:cNvPr id="5" name="TextBox 4">
            <a:extLst>
              <a:ext uri="{FF2B5EF4-FFF2-40B4-BE49-F238E27FC236}">
                <a16:creationId xmlns:a16="http://schemas.microsoft.com/office/drawing/2014/main" id="{1F8480CB-54B4-4E42-87F1-85243CB96AA1}"/>
              </a:ext>
            </a:extLst>
          </p:cNvPr>
          <p:cNvSpPr txBox="1"/>
          <p:nvPr/>
        </p:nvSpPr>
        <p:spPr>
          <a:xfrm>
            <a:off x="4724400" y="4800600"/>
            <a:ext cx="4418400" cy="400110"/>
          </a:xfrm>
          <a:prstGeom prst="rect">
            <a:avLst/>
          </a:prstGeom>
          <a:noFill/>
        </p:spPr>
        <p:txBody>
          <a:bodyPr wrap="square">
            <a:spAutoFit/>
          </a:bodyPr>
          <a:lstStyle/>
          <a:p>
            <a:pPr algn="r">
              <a:defRPr/>
            </a:pPr>
            <a:r>
              <a:rPr lang="en-US" altLang="zh-CN" sz="2000" dirty="0">
                <a:solidFill>
                  <a:srgbClr val="00B0F0"/>
                </a:solidFill>
                <a:latin typeface="+mn-lt"/>
              </a:rPr>
              <a:t>not directly to registers/memory</a:t>
            </a:r>
          </a:p>
        </p:txBody>
      </p:sp>
    </p:spTree>
    <p:extLst>
      <p:ext uri="{BB962C8B-B14F-4D97-AF65-F5344CB8AC3E}">
        <p14:creationId xmlns:p14="http://schemas.microsoft.com/office/powerpoint/2010/main" val="2106204936"/>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B6CD-B477-9942-B7E7-300119F3B31C}"/>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5839D771-0F0D-AC46-9171-17B7E51B937A}"/>
              </a:ext>
            </a:extLst>
          </p:cNvPr>
          <p:cNvSpPr>
            <a:spLocks noGrp="1"/>
          </p:cNvSpPr>
          <p:nvPr>
            <p:ph idx="1"/>
          </p:nvPr>
        </p:nvSpPr>
        <p:spPr/>
        <p:txBody>
          <a:bodyPr/>
          <a:lstStyle/>
          <a:p>
            <a:r>
              <a:rPr lang="en-US" dirty="0"/>
              <a:t>I</a:t>
            </a:r>
            <a:r>
              <a:rPr lang="en-CN" dirty="0"/>
              <a:t>ssue</a:t>
            </a:r>
          </a:p>
          <a:p>
            <a:r>
              <a:rPr lang="en-US" dirty="0"/>
              <a:t>E</a:t>
            </a:r>
            <a:r>
              <a:rPr lang="en-CN" dirty="0"/>
              <a:t>xecute</a:t>
            </a:r>
          </a:p>
          <a:p>
            <a:r>
              <a:rPr lang="en-CN" dirty="0"/>
              <a:t>Write result</a:t>
            </a:r>
          </a:p>
          <a:p>
            <a:r>
              <a:rPr lang="en-CN" dirty="0">
                <a:solidFill>
                  <a:srgbClr val="00B0F0"/>
                </a:solidFill>
              </a:rPr>
              <a:t>Commit: Completion/Graduation           </a:t>
            </a:r>
            <a:r>
              <a:rPr lang="en-CN" dirty="0"/>
              <a:t>branch with incorrect prediction          store                                                normal commit</a:t>
            </a:r>
          </a:p>
          <a:p>
            <a:endParaRPr lang="en-CN" dirty="0"/>
          </a:p>
        </p:txBody>
      </p:sp>
    </p:spTree>
    <p:extLst>
      <p:ext uri="{BB962C8B-B14F-4D97-AF65-F5344CB8AC3E}">
        <p14:creationId xmlns:p14="http://schemas.microsoft.com/office/powerpoint/2010/main" val="886675580"/>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B6CD-B477-9942-B7E7-300119F3B31C}"/>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5839D771-0F0D-AC46-9171-17B7E51B937A}"/>
              </a:ext>
            </a:extLst>
          </p:cNvPr>
          <p:cNvSpPr>
            <a:spLocks noGrp="1"/>
          </p:cNvSpPr>
          <p:nvPr>
            <p:ph idx="1"/>
          </p:nvPr>
        </p:nvSpPr>
        <p:spPr>
          <a:xfrm>
            <a:off x="457200" y="1600200"/>
            <a:ext cx="8915400" cy="4525963"/>
          </a:xfrm>
        </p:spPr>
        <p:txBody>
          <a:bodyPr/>
          <a:lstStyle/>
          <a:p>
            <a:r>
              <a:rPr lang="en-US" dirty="0"/>
              <a:t>I</a:t>
            </a:r>
            <a:r>
              <a:rPr lang="en-CN" dirty="0"/>
              <a:t>ssue</a:t>
            </a:r>
          </a:p>
          <a:p>
            <a:r>
              <a:rPr lang="en-US" dirty="0"/>
              <a:t>E</a:t>
            </a:r>
            <a:r>
              <a:rPr lang="en-CN" dirty="0"/>
              <a:t>xecute</a:t>
            </a:r>
          </a:p>
          <a:p>
            <a:r>
              <a:rPr lang="en-CN" dirty="0"/>
              <a:t>Write result</a:t>
            </a:r>
          </a:p>
          <a:p>
            <a:r>
              <a:rPr lang="en-CN" dirty="0">
                <a:solidFill>
                  <a:srgbClr val="00B0F0"/>
                </a:solidFill>
              </a:rPr>
              <a:t>Commit: Completion/Graduation           </a:t>
            </a:r>
            <a:r>
              <a:rPr lang="en-CN" dirty="0"/>
              <a:t>branch with incorrect prediction          </a:t>
            </a:r>
            <a:r>
              <a:rPr lang="en-CN" dirty="0">
                <a:solidFill>
                  <a:srgbClr val="00B0F0"/>
                </a:solidFill>
              </a:rPr>
              <a:t>store / normal commit: </a:t>
            </a:r>
            <a:r>
              <a:rPr lang="en-CN" dirty="0"/>
              <a:t>instruction reaches ROB head and its result is available;                                      write result to dest register / memory;    remove instruction from ROB;</a:t>
            </a:r>
          </a:p>
          <a:p>
            <a:endParaRPr lang="en-CN" dirty="0"/>
          </a:p>
        </p:txBody>
      </p:sp>
    </p:spTree>
    <p:extLst>
      <p:ext uri="{BB962C8B-B14F-4D97-AF65-F5344CB8AC3E}">
        <p14:creationId xmlns:p14="http://schemas.microsoft.com/office/powerpoint/2010/main" val="1670102231"/>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B6CD-B477-9942-B7E7-300119F3B31C}"/>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5839D771-0F0D-AC46-9171-17B7E51B937A}"/>
              </a:ext>
            </a:extLst>
          </p:cNvPr>
          <p:cNvSpPr>
            <a:spLocks noGrp="1"/>
          </p:cNvSpPr>
          <p:nvPr>
            <p:ph idx="1"/>
          </p:nvPr>
        </p:nvSpPr>
        <p:spPr>
          <a:xfrm>
            <a:off x="457200" y="1600200"/>
            <a:ext cx="8915400" cy="4525963"/>
          </a:xfrm>
        </p:spPr>
        <p:txBody>
          <a:bodyPr/>
          <a:lstStyle/>
          <a:p>
            <a:r>
              <a:rPr lang="en-US" dirty="0"/>
              <a:t>I</a:t>
            </a:r>
            <a:r>
              <a:rPr lang="en-CN" dirty="0"/>
              <a:t>ssue</a:t>
            </a:r>
          </a:p>
          <a:p>
            <a:r>
              <a:rPr lang="en-US" dirty="0"/>
              <a:t>E</a:t>
            </a:r>
            <a:r>
              <a:rPr lang="en-CN" dirty="0"/>
              <a:t>xecute</a:t>
            </a:r>
          </a:p>
          <a:p>
            <a:r>
              <a:rPr lang="en-CN" dirty="0"/>
              <a:t>Write result</a:t>
            </a:r>
          </a:p>
          <a:p>
            <a:r>
              <a:rPr lang="en-CN" dirty="0">
                <a:solidFill>
                  <a:srgbClr val="00B0F0"/>
                </a:solidFill>
              </a:rPr>
              <a:t>Commit: Completion/Graduation           branch with incorrect prediction</a:t>
            </a:r>
            <a:r>
              <a:rPr lang="en-US" dirty="0">
                <a:solidFill>
                  <a:srgbClr val="00B0F0"/>
                </a:solidFill>
              </a:rPr>
              <a:t>:</a:t>
            </a:r>
            <a:r>
              <a:rPr lang="zh-CN" altLang="en-US" dirty="0">
                <a:solidFill>
                  <a:srgbClr val="00B0F0"/>
                </a:solidFill>
              </a:rPr>
              <a:t> </a:t>
            </a:r>
            <a:r>
              <a:rPr lang="en-US" altLang="zh-CN" dirty="0">
                <a:solidFill>
                  <a:srgbClr val="00B0F0"/>
                </a:solidFill>
              </a:rPr>
              <a:t>flush ROB &amp; restart at the correct successor of the branch;                       </a:t>
            </a:r>
            <a:r>
              <a:rPr lang="en-CN" dirty="0">
                <a:solidFill>
                  <a:srgbClr val="00B0F0"/>
                </a:solidFill>
              </a:rPr>
              <a:t>          </a:t>
            </a:r>
            <a:r>
              <a:rPr lang="en-CN" dirty="0"/>
              <a:t>store                                                normal commit</a:t>
            </a:r>
          </a:p>
          <a:p>
            <a:endParaRPr lang="en-CN" dirty="0"/>
          </a:p>
        </p:txBody>
      </p:sp>
    </p:spTree>
    <p:extLst>
      <p:ext uri="{BB962C8B-B14F-4D97-AF65-F5344CB8AC3E}">
        <p14:creationId xmlns:p14="http://schemas.microsoft.com/office/powerpoint/2010/main" val="4846879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09" name="Rectangle 2">
            <a:extLst>
              <a:ext uri="{FF2B5EF4-FFF2-40B4-BE49-F238E27FC236}">
                <a16:creationId xmlns:a16="http://schemas.microsoft.com/office/drawing/2014/main" id="{8B8ECCDF-D2D1-B545-94DD-5D8188903B6E}"/>
              </a:ext>
            </a:extLst>
          </p:cNvPr>
          <p:cNvSpPr>
            <a:spLocks noGrp="1" noChangeArrowheads="1"/>
          </p:cNvSpPr>
          <p:nvPr>
            <p:ph type="title"/>
          </p:nvPr>
        </p:nvSpPr>
        <p:spPr/>
        <p:txBody>
          <a:bodyPr/>
          <a:lstStyle/>
          <a:p>
            <a:pPr eaLnBrk="1" hangingPunct="1"/>
            <a:r>
              <a:rPr lang="en-US" altLang="zh-CN"/>
              <a:t>Avg Mem Access Time</a:t>
            </a:r>
          </a:p>
        </p:txBody>
      </p:sp>
      <p:sp>
        <p:nvSpPr>
          <p:cNvPr id="273410" name="Rectangle 3">
            <a:extLst>
              <a:ext uri="{FF2B5EF4-FFF2-40B4-BE49-F238E27FC236}">
                <a16:creationId xmlns:a16="http://schemas.microsoft.com/office/drawing/2014/main" id="{46632640-318F-7246-9FFC-73BD814D7E28}"/>
              </a:ext>
            </a:extLst>
          </p:cNvPr>
          <p:cNvSpPr>
            <a:spLocks noGrp="1" noChangeArrowheads="1"/>
          </p:cNvSpPr>
          <p:nvPr>
            <p:ph type="body" idx="1"/>
          </p:nvPr>
        </p:nvSpPr>
        <p:spPr/>
        <p:txBody>
          <a:bodyPr/>
          <a:lstStyle/>
          <a:p>
            <a:pPr eaLnBrk="1" hangingPunct="1"/>
            <a:r>
              <a:rPr lang="en-US" altLang="zh-CN" dirty="0"/>
              <a:t>Average memory access time</a:t>
            </a:r>
          </a:p>
          <a:p>
            <a:pPr eaLnBrk="1" hangingPunct="1">
              <a:buFontTx/>
              <a:buNone/>
            </a:pPr>
            <a:r>
              <a:rPr lang="en-US" altLang="zh-CN" dirty="0"/>
              <a:t>=Hit time + Miss rate x Miss penalty</a:t>
            </a:r>
          </a:p>
        </p:txBody>
      </p:sp>
    </p:spTree>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32DBD1D-B7E3-6B47-A699-396E3157FDC4}"/>
              </a:ext>
            </a:extLst>
          </p:cNvPr>
          <p:cNvPicPr>
            <a:picLocks noChangeAspect="1"/>
          </p:cNvPicPr>
          <p:nvPr/>
        </p:nvPicPr>
        <p:blipFill>
          <a:blip r:embed="rId3"/>
          <a:stretch>
            <a:fillRect/>
          </a:stretch>
        </p:blipFill>
        <p:spPr>
          <a:xfrm>
            <a:off x="0" y="1611455"/>
            <a:ext cx="9144000" cy="2599691"/>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Speculation Example</a:t>
            </a:r>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both</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have committed</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err="1">
                <a:solidFill>
                  <a:srgbClr val="00B0F0"/>
                </a:solidFill>
              </a:rPr>
              <a:t>fmul.d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is ready to commit</a:t>
            </a:r>
          </a:p>
        </p:txBody>
      </p:sp>
      <p:sp>
        <p:nvSpPr>
          <p:cNvPr id="11" name="TextBox 10">
            <a:extLst>
              <a:ext uri="{FF2B5EF4-FFF2-40B4-BE49-F238E27FC236}">
                <a16:creationId xmlns:a16="http://schemas.microsoft.com/office/drawing/2014/main" id="{AF86E854-E273-3F4D-B388-FD5273160449}"/>
              </a:ext>
            </a:extLst>
          </p:cNvPr>
          <p:cNvSpPr txBox="1"/>
          <p:nvPr/>
        </p:nvSpPr>
        <p:spPr>
          <a:xfrm>
            <a:off x="27432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27432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4" name="TextBox 13">
            <a:extLst>
              <a:ext uri="{FF2B5EF4-FFF2-40B4-BE49-F238E27FC236}">
                <a16:creationId xmlns:a16="http://schemas.microsoft.com/office/drawing/2014/main" id="{3FD60B5B-4178-914F-9A05-6BE6E1C74514}"/>
              </a:ext>
            </a:extLst>
          </p:cNvPr>
          <p:cNvSpPr txBox="1"/>
          <p:nvPr/>
        </p:nvSpPr>
        <p:spPr>
          <a:xfrm>
            <a:off x="5689878"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a:extLst>
              <a:ext uri="{FF2B5EF4-FFF2-40B4-BE49-F238E27FC236}">
                <a16:creationId xmlns:a16="http://schemas.microsoft.com/office/drawing/2014/main" id="{11C30D5B-B348-084F-808F-67FADF73E2B9}"/>
              </a:ext>
            </a:extLst>
          </p:cNvPr>
          <p:cNvSpPr txBox="1"/>
          <p:nvPr/>
        </p:nvSpPr>
        <p:spPr>
          <a:xfrm>
            <a:off x="5600702"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3" name="Picture 2">
            <a:extLst>
              <a:ext uri="{FF2B5EF4-FFF2-40B4-BE49-F238E27FC236}">
                <a16:creationId xmlns:a16="http://schemas.microsoft.com/office/drawing/2014/main" id="{0119AFFF-EB7C-D349-8B67-AA4141E7F582}"/>
              </a:ext>
            </a:extLst>
          </p:cNvPr>
          <p:cNvPicPr>
            <a:picLocks noChangeAspect="1"/>
          </p:cNvPicPr>
          <p:nvPr/>
        </p:nvPicPr>
        <p:blipFill>
          <a:blip r:embed="rId4"/>
          <a:stretch>
            <a:fillRect/>
          </a:stretch>
        </p:blipFill>
        <p:spPr>
          <a:xfrm>
            <a:off x="6336000" y="5449603"/>
            <a:ext cx="2808000" cy="1402703"/>
          </a:xfrm>
          <a:prstGeom prst="rect">
            <a:avLst/>
          </a:prstGeom>
          <a:effectLst>
            <a:glow rad="228600">
              <a:schemeClr val="accent1">
                <a:satMod val="175000"/>
                <a:alpha val="40000"/>
              </a:schemeClr>
            </a:glow>
          </a:effectLst>
        </p:spPr>
      </p:pic>
    </p:spTree>
    <p:extLst>
      <p:ext uri="{BB962C8B-B14F-4D97-AF65-F5344CB8AC3E}">
        <p14:creationId xmlns:p14="http://schemas.microsoft.com/office/powerpoint/2010/main" val="1953936631"/>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32DBD1D-B7E3-6B47-A699-396E3157FDC4}"/>
              </a:ext>
            </a:extLst>
          </p:cNvPr>
          <p:cNvPicPr>
            <a:picLocks noChangeAspect="1"/>
          </p:cNvPicPr>
          <p:nvPr/>
        </p:nvPicPr>
        <p:blipFill>
          <a:blip r:embed="rId3"/>
          <a:stretch>
            <a:fillRect/>
          </a:stretch>
        </p:blipFill>
        <p:spPr>
          <a:xfrm>
            <a:off x="0" y="1611455"/>
            <a:ext cx="9144000" cy="2599691"/>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Speculation Example</a:t>
            </a:r>
          </a:p>
        </p:txBody>
      </p:sp>
      <p:sp>
        <p:nvSpPr>
          <p:cNvPr id="161796" name="Rectangle 4">
            <a:extLst>
              <a:ext uri="{FF2B5EF4-FFF2-40B4-BE49-F238E27FC236}">
                <a16:creationId xmlns:a16="http://schemas.microsoft.com/office/drawing/2014/main" id="{62F36548-2FF5-AF4F-88F9-02E6A57C6EC7}"/>
              </a:ext>
            </a:extLst>
          </p:cNvPr>
          <p:cNvSpPr>
            <a:spLocks noChangeArrowheads="1"/>
          </p:cNvSpPr>
          <p:nvPr/>
        </p:nvSpPr>
        <p:spPr bwMode="auto">
          <a:xfrm>
            <a:off x="0" y="4114800"/>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00B0F0"/>
                </a:solidFill>
              </a:rPr>
              <a:t>both</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have committed</a:t>
            </a:r>
          </a:p>
        </p:txBody>
      </p:sp>
      <p:sp>
        <p:nvSpPr>
          <p:cNvPr id="13" name="Rectangle 4">
            <a:extLst>
              <a:ext uri="{FF2B5EF4-FFF2-40B4-BE49-F238E27FC236}">
                <a16:creationId xmlns:a16="http://schemas.microsoft.com/office/drawing/2014/main" id="{87190891-5EB6-E446-B9EA-1DF0615DEB40}"/>
              </a:ext>
            </a:extLst>
          </p:cNvPr>
          <p:cNvSpPr>
            <a:spLocks noChangeArrowheads="1"/>
          </p:cNvSpPr>
          <p:nvPr/>
        </p:nvSpPr>
        <p:spPr bwMode="auto">
          <a:xfrm>
            <a:off x="0" y="4687887"/>
            <a:ext cx="9144000" cy="102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3600" b="1" dirty="0" err="1">
                <a:solidFill>
                  <a:srgbClr val="00B0F0"/>
                </a:solidFill>
              </a:rPr>
              <a:t>fmul.d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is ready to commit</a:t>
            </a:r>
          </a:p>
        </p:txBody>
      </p:sp>
      <p:sp>
        <p:nvSpPr>
          <p:cNvPr id="11" name="TextBox 10">
            <a:extLst>
              <a:ext uri="{FF2B5EF4-FFF2-40B4-BE49-F238E27FC236}">
                <a16:creationId xmlns:a16="http://schemas.microsoft.com/office/drawing/2014/main" id="{AF86E854-E273-3F4D-B388-FD5273160449}"/>
              </a:ext>
            </a:extLst>
          </p:cNvPr>
          <p:cNvSpPr txBox="1"/>
          <p:nvPr/>
        </p:nvSpPr>
        <p:spPr>
          <a:xfrm>
            <a:off x="27432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27432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4" name="TextBox 13">
            <a:extLst>
              <a:ext uri="{FF2B5EF4-FFF2-40B4-BE49-F238E27FC236}">
                <a16:creationId xmlns:a16="http://schemas.microsoft.com/office/drawing/2014/main" id="{3FD60B5B-4178-914F-9A05-6BE6E1C74514}"/>
              </a:ext>
            </a:extLst>
          </p:cNvPr>
          <p:cNvSpPr txBox="1"/>
          <p:nvPr/>
        </p:nvSpPr>
        <p:spPr>
          <a:xfrm>
            <a:off x="5689878"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a:extLst>
              <a:ext uri="{FF2B5EF4-FFF2-40B4-BE49-F238E27FC236}">
                <a16:creationId xmlns:a16="http://schemas.microsoft.com/office/drawing/2014/main" id="{11C30D5B-B348-084F-808F-67FADF73E2B9}"/>
              </a:ext>
            </a:extLst>
          </p:cNvPr>
          <p:cNvSpPr txBox="1"/>
          <p:nvPr/>
        </p:nvSpPr>
        <p:spPr>
          <a:xfrm>
            <a:off x="5600702"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0" name="Rectangle 4">
            <a:extLst>
              <a:ext uri="{FF2B5EF4-FFF2-40B4-BE49-F238E27FC236}">
                <a16:creationId xmlns:a16="http://schemas.microsoft.com/office/drawing/2014/main" id="{DA78BAD5-F83C-BE40-ADB7-A7B53668813A}"/>
              </a:ext>
            </a:extLst>
          </p:cNvPr>
          <p:cNvSpPr>
            <a:spLocks noChangeArrowheads="1"/>
          </p:cNvSpPr>
          <p:nvPr/>
        </p:nvSpPr>
        <p:spPr bwMode="auto">
          <a:xfrm>
            <a:off x="6324600" y="3360740"/>
            <a:ext cx="2819400"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still in execution</a:t>
            </a:r>
            <a:endParaRPr kumimoji="0" lang="en-US" altLang="zh-CN" sz="2000" b="1" i="0" u="none" strike="noStrike" kern="1200" cap="none" spc="0" normalizeH="0" baseline="0" noProof="0" dirty="0">
              <a:ln>
                <a:noFill/>
              </a:ln>
              <a:solidFill>
                <a:srgbClr val="FFC000"/>
              </a:solidFill>
              <a:effectLst/>
              <a:uLnTx/>
              <a:uFillTx/>
            </a:endParaRPr>
          </a:p>
        </p:txBody>
      </p:sp>
      <p:sp>
        <p:nvSpPr>
          <p:cNvPr id="12" name="Rectangle 4">
            <a:extLst>
              <a:ext uri="{FF2B5EF4-FFF2-40B4-BE49-F238E27FC236}">
                <a16:creationId xmlns:a16="http://schemas.microsoft.com/office/drawing/2014/main" id="{FEF91E08-D64F-8C4C-9632-5FF6A04D223A}"/>
              </a:ext>
            </a:extLst>
          </p:cNvPr>
          <p:cNvSpPr>
            <a:spLocks noChangeArrowheads="1"/>
          </p:cNvSpPr>
          <p:nvPr/>
        </p:nvSpPr>
        <p:spPr bwMode="auto">
          <a:xfrm>
            <a:off x="5689878" y="3581400"/>
            <a:ext cx="3454122" cy="44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FFC000"/>
                </a:solidFill>
              </a:rPr>
              <a:t>due to long latency</a:t>
            </a:r>
            <a:endParaRPr kumimoji="0" lang="en-US" altLang="zh-CN" sz="2000" b="1" i="0" u="none" strike="noStrike" kern="1200" cap="none" spc="0" normalizeH="0" baseline="0" noProof="0" dirty="0">
              <a:ln>
                <a:noFill/>
              </a:ln>
              <a:solidFill>
                <a:srgbClr val="FFC000"/>
              </a:solidFill>
              <a:effectLst/>
              <a:uLnTx/>
              <a:uFillTx/>
            </a:endParaRPr>
          </a:p>
        </p:txBody>
      </p:sp>
      <p:pic>
        <p:nvPicPr>
          <p:cNvPr id="16" name="Picture 15">
            <a:extLst>
              <a:ext uri="{FF2B5EF4-FFF2-40B4-BE49-F238E27FC236}">
                <a16:creationId xmlns:a16="http://schemas.microsoft.com/office/drawing/2014/main" id="{6F932172-578E-C744-B3AA-A6E7A28462F7}"/>
              </a:ext>
            </a:extLst>
          </p:cNvPr>
          <p:cNvPicPr>
            <a:picLocks noChangeAspect="1"/>
          </p:cNvPicPr>
          <p:nvPr/>
        </p:nvPicPr>
        <p:blipFill>
          <a:blip r:embed="rId4"/>
          <a:stretch>
            <a:fillRect/>
          </a:stretch>
        </p:blipFill>
        <p:spPr>
          <a:xfrm>
            <a:off x="6336000" y="5449603"/>
            <a:ext cx="2808000" cy="1402703"/>
          </a:xfrm>
          <a:prstGeom prst="rect">
            <a:avLst/>
          </a:prstGeom>
          <a:effectLst>
            <a:glow rad="228600">
              <a:schemeClr val="accent1">
                <a:satMod val="175000"/>
                <a:alpha val="40000"/>
              </a:schemeClr>
            </a:glow>
          </a:effectLst>
        </p:spPr>
      </p:pic>
    </p:spTree>
    <p:extLst>
      <p:ext uri="{BB962C8B-B14F-4D97-AF65-F5344CB8AC3E}">
        <p14:creationId xmlns:p14="http://schemas.microsoft.com/office/powerpoint/2010/main" val="3584221633"/>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32DBD1D-B7E3-6B47-A699-396E3157FDC4}"/>
              </a:ext>
            </a:extLst>
          </p:cNvPr>
          <p:cNvPicPr>
            <a:picLocks noChangeAspect="1"/>
          </p:cNvPicPr>
          <p:nvPr/>
        </p:nvPicPr>
        <p:blipFill>
          <a:blip r:embed="rId3"/>
          <a:stretch>
            <a:fillRect/>
          </a:stretch>
        </p:blipFill>
        <p:spPr>
          <a:xfrm>
            <a:off x="0" y="1611455"/>
            <a:ext cx="9144000" cy="2599691"/>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Speculation Example</a:t>
            </a:r>
          </a:p>
        </p:txBody>
      </p:sp>
      <p:sp>
        <p:nvSpPr>
          <p:cNvPr id="11" name="TextBox 10">
            <a:extLst>
              <a:ext uri="{FF2B5EF4-FFF2-40B4-BE49-F238E27FC236}">
                <a16:creationId xmlns:a16="http://schemas.microsoft.com/office/drawing/2014/main" id="{AF86E854-E273-3F4D-B388-FD5273160449}"/>
              </a:ext>
            </a:extLst>
          </p:cNvPr>
          <p:cNvSpPr txBox="1"/>
          <p:nvPr/>
        </p:nvSpPr>
        <p:spPr>
          <a:xfrm>
            <a:off x="27432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27432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4" name="TextBox 13">
            <a:extLst>
              <a:ext uri="{FF2B5EF4-FFF2-40B4-BE49-F238E27FC236}">
                <a16:creationId xmlns:a16="http://schemas.microsoft.com/office/drawing/2014/main" id="{3FD60B5B-4178-914F-9A05-6BE6E1C74514}"/>
              </a:ext>
            </a:extLst>
          </p:cNvPr>
          <p:cNvSpPr txBox="1"/>
          <p:nvPr/>
        </p:nvSpPr>
        <p:spPr>
          <a:xfrm>
            <a:off x="5689878"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a:extLst>
              <a:ext uri="{FF2B5EF4-FFF2-40B4-BE49-F238E27FC236}">
                <a16:creationId xmlns:a16="http://schemas.microsoft.com/office/drawing/2014/main" id="{11C30D5B-B348-084F-808F-67FADF73E2B9}"/>
              </a:ext>
            </a:extLst>
          </p:cNvPr>
          <p:cNvSpPr txBox="1"/>
          <p:nvPr/>
        </p:nvSpPr>
        <p:spPr>
          <a:xfrm>
            <a:off x="5600702"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3" name="Picture 2">
            <a:extLst>
              <a:ext uri="{FF2B5EF4-FFF2-40B4-BE49-F238E27FC236}">
                <a16:creationId xmlns:a16="http://schemas.microsoft.com/office/drawing/2014/main" id="{5E1075C3-4646-C647-9186-943F4F722680}"/>
              </a:ext>
            </a:extLst>
          </p:cNvPr>
          <p:cNvPicPr>
            <a:picLocks noChangeAspect="1"/>
          </p:cNvPicPr>
          <p:nvPr/>
        </p:nvPicPr>
        <p:blipFill>
          <a:blip r:embed="rId4"/>
          <a:stretch>
            <a:fillRect/>
          </a:stretch>
        </p:blipFill>
        <p:spPr>
          <a:xfrm>
            <a:off x="0" y="4211146"/>
            <a:ext cx="9144000" cy="2646854"/>
          </a:xfrm>
          <a:prstGeom prst="rect">
            <a:avLst/>
          </a:prstGeom>
        </p:spPr>
      </p:pic>
      <p:sp>
        <p:nvSpPr>
          <p:cNvPr id="16" name="AutoShape 5">
            <a:extLst>
              <a:ext uri="{FF2B5EF4-FFF2-40B4-BE49-F238E27FC236}">
                <a16:creationId xmlns:a16="http://schemas.microsoft.com/office/drawing/2014/main" id="{4BECC8BD-7BBE-9042-B7CE-8020780734CC}"/>
              </a:ext>
            </a:extLst>
          </p:cNvPr>
          <p:cNvSpPr>
            <a:spLocks noChangeArrowheads="1"/>
          </p:cNvSpPr>
          <p:nvPr/>
        </p:nvSpPr>
        <p:spPr bwMode="auto">
          <a:xfrm>
            <a:off x="1371600" y="6248400"/>
            <a:ext cx="7772400" cy="276831"/>
          </a:xfrm>
          <a:prstGeom prst="roundRect">
            <a:avLst>
              <a:gd name="adj" fmla="val 16667"/>
            </a:avLst>
          </a:prstGeom>
          <a:noFill/>
          <a:ln w="57150">
            <a:solidFill>
              <a:srgbClr val="FFC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Rectangle 4">
            <a:extLst>
              <a:ext uri="{FF2B5EF4-FFF2-40B4-BE49-F238E27FC236}">
                <a16:creationId xmlns:a16="http://schemas.microsoft.com/office/drawing/2014/main" id="{FEF91E08-D64F-8C4C-9632-5FF6A04D223A}"/>
              </a:ext>
            </a:extLst>
          </p:cNvPr>
          <p:cNvSpPr>
            <a:spLocks noChangeArrowheads="1"/>
          </p:cNvSpPr>
          <p:nvPr/>
        </p:nvSpPr>
        <p:spPr bwMode="auto">
          <a:xfrm>
            <a:off x="2514600" y="5880670"/>
            <a:ext cx="66294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FFC000"/>
                </a:solidFill>
                <a:effectLst/>
                <a:uLnTx/>
                <a:uFillTx/>
              </a:rPr>
              <a:t>could be blank as Mult1 is not busy?</a:t>
            </a:r>
          </a:p>
        </p:txBody>
      </p:sp>
      <p:pic>
        <p:nvPicPr>
          <p:cNvPr id="13" name="Picture 12">
            <a:extLst>
              <a:ext uri="{FF2B5EF4-FFF2-40B4-BE49-F238E27FC236}">
                <a16:creationId xmlns:a16="http://schemas.microsoft.com/office/drawing/2014/main" id="{9389EAB8-A641-444B-BED1-9FF50A0102D4}"/>
              </a:ext>
            </a:extLst>
          </p:cNvPr>
          <p:cNvPicPr>
            <a:picLocks noChangeAspect="1"/>
          </p:cNvPicPr>
          <p:nvPr/>
        </p:nvPicPr>
        <p:blipFill>
          <a:blip r:embed="rId5"/>
          <a:stretch>
            <a:fillRect/>
          </a:stretch>
        </p:blipFill>
        <p:spPr>
          <a:xfrm>
            <a:off x="6324600" y="15240"/>
            <a:ext cx="2819400" cy="1628987"/>
          </a:xfrm>
          <a:prstGeom prst="rect">
            <a:avLst/>
          </a:prstGeom>
          <a:effectLst>
            <a:glow rad="228600">
              <a:schemeClr val="accent1">
                <a:satMod val="175000"/>
                <a:alpha val="40000"/>
              </a:schemeClr>
            </a:glow>
          </a:effectLst>
        </p:spPr>
      </p:pic>
    </p:spTree>
    <p:extLst>
      <p:ext uri="{BB962C8B-B14F-4D97-AF65-F5344CB8AC3E}">
        <p14:creationId xmlns:p14="http://schemas.microsoft.com/office/powerpoint/2010/main" val="1304991497"/>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12B37A8-B6AE-A649-BF3F-2B8EED11251B}"/>
              </a:ext>
            </a:extLst>
          </p:cNvPr>
          <p:cNvPicPr>
            <a:picLocks noChangeAspect="1"/>
          </p:cNvPicPr>
          <p:nvPr/>
        </p:nvPicPr>
        <p:blipFill>
          <a:blip r:embed="rId3"/>
          <a:stretch>
            <a:fillRect/>
          </a:stretch>
        </p:blipFill>
        <p:spPr>
          <a:xfrm>
            <a:off x="4590" y="5943600"/>
            <a:ext cx="9144000" cy="914400"/>
          </a:xfrm>
          <a:prstGeom prst="rect">
            <a:avLst/>
          </a:prstGeom>
        </p:spPr>
      </p:pic>
      <p:sp>
        <p:nvSpPr>
          <p:cNvPr id="13" name="Rectangle 4">
            <a:extLst>
              <a:ext uri="{FF2B5EF4-FFF2-40B4-BE49-F238E27FC236}">
                <a16:creationId xmlns:a16="http://schemas.microsoft.com/office/drawing/2014/main" id="{5BFDCB92-697C-C54A-B427-0CEBEDCFC391}"/>
              </a:ext>
            </a:extLst>
          </p:cNvPr>
          <p:cNvSpPr>
            <a:spLocks noChangeArrowheads="1"/>
          </p:cNvSpPr>
          <p:nvPr/>
        </p:nvSpPr>
        <p:spPr bwMode="auto">
          <a:xfrm>
            <a:off x="2514600" y="5880670"/>
            <a:ext cx="66294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600" b="1" i="0" u="none" strike="noStrike" kern="1200" cap="none" spc="0" normalizeH="0" baseline="0" noProof="0" dirty="0">
                <a:ln>
                  <a:noFill/>
                </a:ln>
                <a:solidFill>
                  <a:schemeClr val="bg1"/>
                </a:solidFill>
                <a:effectLst/>
                <a:uLnTx/>
                <a:uFillTx/>
              </a:rPr>
              <a:t>could be blank as Mult1 is not busy?</a:t>
            </a:r>
          </a:p>
        </p:txBody>
      </p:sp>
      <p:pic>
        <p:nvPicPr>
          <p:cNvPr id="2" name="Picture 1">
            <a:extLst>
              <a:ext uri="{FF2B5EF4-FFF2-40B4-BE49-F238E27FC236}">
                <a16:creationId xmlns:a16="http://schemas.microsoft.com/office/drawing/2014/main" id="{A32DBD1D-B7E3-6B47-A699-396E3157FDC4}"/>
              </a:ext>
            </a:extLst>
          </p:cNvPr>
          <p:cNvPicPr>
            <a:picLocks noChangeAspect="1"/>
          </p:cNvPicPr>
          <p:nvPr/>
        </p:nvPicPr>
        <p:blipFill>
          <a:blip r:embed="rId4"/>
          <a:stretch>
            <a:fillRect/>
          </a:stretch>
        </p:blipFill>
        <p:spPr>
          <a:xfrm>
            <a:off x="0" y="1611455"/>
            <a:ext cx="9144000" cy="2599691"/>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Speculation Example</a:t>
            </a:r>
          </a:p>
        </p:txBody>
      </p:sp>
      <p:sp>
        <p:nvSpPr>
          <p:cNvPr id="11" name="TextBox 10">
            <a:extLst>
              <a:ext uri="{FF2B5EF4-FFF2-40B4-BE49-F238E27FC236}">
                <a16:creationId xmlns:a16="http://schemas.microsoft.com/office/drawing/2014/main" id="{AF86E854-E273-3F4D-B388-FD5273160449}"/>
              </a:ext>
            </a:extLst>
          </p:cNvPr>
          <p:cNvSpPr txBox="1"/>
          <p:nvPr/>
        </p:nvSpPr>
        <p:spPr>
          <a:xfrm>
            <a:off x="27432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27432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4" name="TextBox 13">
            <a:extLst>
              <a:ext uri="{FF2B5EF4-FFF2-40B4-BE49-F238E27FC236}">
                <a16:creationId xmlns:a16="http://schemas.microsoft.com/office/drawing/2014/main" id="{3FD60B5B-4178-914F-9A05-6BE6E1C74514}"/>
              </a:ext>
            </a:extLst>
          </p:cNvPr>
          <p:cNvSpPr txBox="1"/>
          <p:nvPr/>
        </p:nvSpPr>
        <p:spPr>
          <a:xfrm>
            <a:off x="5689878"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a:extLst>
              <a:ext uri="{FF2B5EF4-FFF2-40B4-BE49-F238E27FC236}">
                <a16:creationId xmlns:a16="http://schemas.microsoft.com/office/drawing/2014/main" id="{11C30D5B-B348-084F-808F-67FADF73E2B9}"/>
              </a:ext>
            </a:extLst>
          </p:cNvPr>
          <p:cNvSpPr txBox="1"/>
          <p:nvPr/>
        </p:nvSpPr>
        <p:spPr>
          <a:xfrm>
            <a:off x="5600702"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3" name="Picture 2">
            <a:extLst>
              <a:ext uri="{FF2B5EF4-FFF2-40B4-BE49-F238E27FC236}">
                <a16:creationId xmlns:a16="http://schemas.microsoft.com/office/drawing/2014/main" id="{5E1075C3-4646-C647-9186-943F4F722680}"/>
              </a:ext>
            </a:extLst>
          </p:cNvPr>
          <p:cNvPicPr>
            <a:picLocks noChangeAspect="1"/>
          </p:cNvPicPr>
          <p:nvPr/>
        </p:nvPicPr>
        <p:blipFill>
          <a:blip r:embed="rId5"/>
          <a:stretch>
            <a:fillRect/>
          </a:stretch>
        </p:blipFill>
        <p:spPr>
          <a:xfrm>
            <a:off x="0" y="4211146"/>
            <a:ext cx="9144000" cy="1732454"/>
          </a:xfrm>
          <a:prstGeom prst="rect">
            <a:avLst/>
          </a:prstGeom>
        </p:spPr>
      </p:pic>
      <p:sp>
        <p:nvSpPr>
          <p:cNvPr id="16" name="AutoShape 5">
            <a:extLst>
              <a:ext uri="{FF2B5EF4-FFF2-40B4-BE49-F238E27FC236}">
                <a16:creationId xmlns:a16="http://schemas.microsoft.com/office/drawing/2014/main" id="{4BECC8BD-7BBE-9042-B7CE-8020780734CC}"/>
              </a:ext>
            </a:extLst>
          </p:cNvPr>
          <p:cNvSpPr>
            <a:spLocks noChangeArrowheads="1"/>
          </p:cNvSpPr>
          <p:nvPr/>
        </p:nvSpPr>
        <p:spPr bwMode="auto">
          <a:xfrm>
            <a:off x="0" y="6172201"/>
            <a:ext cx="9144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Rectangle 4">
            <a:extLst>
              <a:ext uri="{FF2B5EF4-FFF2-40B4-BE49-F238E27FC236}">
                <a16:creationId xmlns:a16="http://schemas.microsoft.com/office/drawing/2014/main" id="{FEF91E08-D64F-8C4C-9632-5FF6A04D223A}"/>
              </a:ext>
            </a:extLst>
          </p:cNvPr>
          <p:cNvSpPr>
            <a:spLocks noChangeArrowheads="1"/>
          </p:cNvSpPr>
          <p:nvPr/>
        </p:nvSpPr>
        <p:spPr bwMode="auto">
          <a:xfrm>
            <a:off x="533400" y="5791200"/>
            <a:ext cx="86106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which ROB entry’s destination is this register</a:t>
            </a:r>
            <a:endParaRPr kumimoji="0" lang="en-US" altLang="zh-CN" sz="2000" b="1" i="0" u="none" strike="noStrike" kern="1200" cap="none" spc="0" normalizeH="0" baseline="0" noProof="0" dirty="0">
              <a:ln>
                <a:noFill/>
              </a:ln>
              <a:solidFill>
                <a:srgbClr val="00B0F0"/>
              </a:solidFill>
              <a:effectLst/>
              <a:uLnTx/>
              <a:uFillTx/>
            </a:endParaRPr>
          </a:p>
        </p:txBody>
      </p:sp>
      <p:sp>
        <p:nvSpPr>
          <p:cNvPr id="17" name="AutoShape 5">
            <a:extLst>
              <a:ext uri="{FF2B5EF4-FFF2-40B4-BE49-F238E27FC236}">
                <a16:creationId xmlns:a16="http://schemas.microsoft.com/office/drawing/2014/main" id="{7BBE7388-0C48-534E-A70A-5EB353979972}"/>
              </a:ext>
            </a:extLst>
          </p:cNvPr>
          <p:cNvSpPr>
            <a:spLocks noChangeArrowheads="1"/>
          </p:cNvSpPr>
          <p:nvPr/>
        </p:nvSpPr>
        <p:spPr bwMode="auto">
          <a:xfrm>
            <a:off x="0" y="6172201"/>
            <a:ext cx="9144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8" name="AutoShape 5">
            <a:extLst>
              <a:ext uri="{FF2B5EF4-FFF2-40B4-BE49-F238E27FC236}">
                <a16:creationId xmlns:a16="http://schemas.microsoft.com/office/drawing/2014/main" id="{C7AFA66F-C6C2-6346-AD55-D600AE42C36E}"/>
              </a:ext>
            </a:extLst>
          </p:cNvPr>
          <p:cNvSpPr>
            <a:spLocks noChangeArrowheads="1"/>
          </p:cNvSpPr>
          <p:nvPr/>
        </p:nvSpPr>
        <p:spPr bwMode="auto">
          <a:xfrm>
            <a:off x="0" y="6174000"/>
            <a:ext cx="9144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9" name="AutoShape 5">
            <a:extLst>
              <a:ext uri="{FF2B5EF4-FFF2-40B4-BE49-F238E27FC236}">
                <a16:creationId xmlns:a16="http://schemas.microsoft.com/office/drawing/2014/main" id="{4872B520-32F0-4A43-B77A-E8E1A5603396}"/>
              </a:ext>
            </a:extLst>
          </p:cNvPr>
          <p:cNvSpPr>
            <a:spLocks noChangeArrowheads="1"/>
          </p:cNvSpPr>
          <p:nvPr/>
        </p:nvSpPr>
        <p:spPr bwMode="auto">
          <a:xfrm>
            <a:off x="-4590" y="6174000"/>
            <a:ext cx="9144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8292409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E10D7783-C31C-A640-9385-4DE291E68F6A}"/>
              </a:ext>
            </a:extLst>
          </p:cNvPr>
          <p:cNvPicPr>
            <a:picLocks noChangeAspect="1"/>
          </p:cNvPicPr>
          <p:nvPr/>
        </p:nvPicPr>
        <p:blipFill>
          <a:blip r:embed="rId3"/>
          <a:stretch>
            <a:fillRect/>
          </a:stretch>
        </p:blipFill>
        <p:spPr>
          <a:xfrm>
            <a:off x="4590" y="5943600"/>
            <a:ext cx="9144000" cy="914400"/>
          </a:xfrm>
          <a:prstGeom prst="rect">
            <a:avLst/>
          </a:prstGeom>
        </p:spPr>
      </p:pic>
      <p:sp>
        <p:nvSpPr>
          <p:cNvPr id="13" name="Rectangle 4">
            <a:extLst>
              <a:ext uri="{FF2B5EF4-FFF2-40B4-BE49-F238E27FC236}">
                <a16:creationId xmlns:a16="http://schemas.microsoft.com/office/drawing/2014/main" id="{5BFDCB92-697C-C54A-B427-0CEBEDCFC391}"/>
              </a:ext>
            </a:extLst>
          </p:cNvPr>
          <p:cNvSpPr>
            <a:spLocks noChangeArrowheads="1"/>
          </p:cNvSpPr>
          <p:nvPr/>
        </p:nvSpPr>
        <p:spPr bwMode="auto">
          <a:xfrm>
            <a:off x="2514600" y="5880670"/>
            <a:ext cx="66294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600" b="1" i="0" u="none" strike="noStrike" kern="1200" cap="none" spc="0" normalizeH="0" baseline="0" noProof="0" dirty="0">
                <a:ln>
                  <a:noFill/>
                </a:ln>
                <a:solidFill>
                  <a:schemeClr val="bg1"/>
                </a:solidFill>
                <a:effectLst/>
                <a:uLnTx/>
                <a:uFillTx/>
              </a:rPr>
              <a:t>could be blank as Mult1 is not busy?</a:t>
            </a:r>
          </a:p>
        </p:txBody>
      </p:sp>
      <p:pic>
        <p:nvPicPr>
          <p:cNvPr id="2" name="Picture 1">
            <a:extLst>
              <a:ext uri="{FF2B5EF4-FFF2-40B4-BE49-F238E27FC236}">
                <a16:creationId xmlns:a16="http://schemas.microsoft.com/office/drawing/2014/main" id="{A32DBD1D-B7E3-6B47-A699-396E3157FDC4}"/>
              </a:ext>
            </a:extLst>
          </p:cNvPr>
          <p:cNvPicPr>
            <a:picLocks noChangeAspect="1"/>
          </p:cNvPicPr>
          <p:nvPr/>
        </p:nvPicPr>
        <p:blipFill>
          <a:blip r:embed="rId4"/>
          <a:stretch>
            <a:fillRect/>
          </a:stretch>
        </p:blipFill>
        <p:spPr>
          <a:xfrm>
            <a:off x="0" y="1611455"/>
            <a:ext cx="9144000" cy="2599691"/>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Speculation Example</a:t>
            </a:r>
          </a:p>
        </p:txBody>
      </p:sp>
      <p:sp>
        <p:nvSpPr>
          <p:cNvPr id="11" name="TextBox 10">
            <a:extLst>
              <a:ext uri="{FF2B5EF4-FFF2-40B4-BE49-F238E27FC236}">
                <a16:creationId xmlns:a16="http://schemas.microsoft.com/office/drawing/2014/main" id="{AF86E854-E273-3F4D-B388-FD5273160449}"/>
              </a:ext>
            </a:extLst>
          </p:cNvPr>
          <p:cNvSpPr txBox="1"/>
          <p:nvPr/>
        </p:nvSpPr>
        <p:spPr>
          <a:xfrm>
            <a:off x="27432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27432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4" name="TextBox 13">
            <a:extLst>
              <a:ext uri="{FF2B5EF4-FFF2-40B4-BE49-F238E27FC236}">
                <a16:creationId xmlns:a16="http://schemas.microsoft.com/office/drawing/2014/main" id="{3FD60B5B-4178-914F-9A05-6BE6E1C74514}"/>
              </a:ext>
            </a:extLst>
          </p:cNvPr>
          <p:cNvSpPr txBox="1"/>
          <p:nvPr/>
        </p:nvSpPr>
        <p:spPr>
          <a:xfrm>
            <a:off x="5689878"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a:extLst>
              <a:ext uri="{FF2B5EF4-FFF2-40B4-BE49-F238E27FC236}">
                <a16:creationId xmlns:a16="http://schemas.microsoft.com/office/drawing/2014/main" id="{11C30D5B-B348-084F-808F-67FADF73E2B9}"/>
              </a:ext>
            </a:extLst>
          </p:cNvPr>
          <p:cNvSpPr txBox="1"/>
          <p:nvPr/>
        </p:nvSpPr>
        <p:spPr>
          <a:xfrm>
            <a:off x="5600702"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3" name="Picture 2">
            <a:extLst>
              <a:ext uri="{FF2B5EF4-FFF2-40B4-BE49-F238E27FC236}">
                <a16:creationId xmlns:a16="http://schemas.microsoft.com/office/drawing/2014/main" id="{5E1075C3-4646-C647-9186-943F4F722680}"/>
              </a:ext>
            </a:extLst>
          </p:cNvPr>
          <p:cNvPicPr>
            <a:picLocks noChangeAspect="1"/>
          </p:cNvPicPr>
          <p:nvPr/>
        </p:nvPicPr>
        <p:blipFill>
          <a:blip r:embed="rId5"/>
          <a:stretch>
            <a:fillRect/>
          </a:stretch>
        </p:blipFill>
        <p:spPr>
          <a:xfrm>
            <a:off x="0" y="4211146"/>
            <a:ext cx="9144000" cy="1732454"/>
          </a:xfrm>
          <a:prstGeom prst="rect">
            <a:avLst/>
          </a:prstGeom>
        </p:spPr>
      </p:pic>
      <p:sp>
        <p:nvSpPr>
          <p:cNvPr id="16" name="AutoShape 5">
            <a:extLst>
              <a:ext uri="{FF2B5EF4-FFF2-40B4-BE49-F238E27FC236}">
                <a16:creationId xmlns:a16="http://schemas.microsoft.com/office/drawing/2014/main" id="{4BECC8BD-7BBE-9042-B7CE-8020780734CC}"/>
              </a:ext>
            </a:extLst>
          </p:cNvPr>
          <p:cNvSpPr>
            <a:spLocks noChangeArrowheads="1"/>
          </p:cNvSpPr>
          <p:nvPr/>
        </p:nvSpPr>
        <p:spPr bwMode="auto">
          <a:xfrm>
            <a:off x="1219200" y="6172201"/>
            <a:ext cx="381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Rectangle 4">
            <a:extLst>
              <a:ext uri="{FF2B5EF4-FFF2-40B4-BE49-F238E27FC236}">
                <a16:creationId xmlns:a16="http://schemas.microsoft.com/office/drawing/2014/main" id="{FEF91E08-D64F-8C4C-9632-5FF6A04D223A}"/>
              </a:ext>
            </a:extLst>
          </p:cNvPr>
          <p:cNvSpPr>
            <a:spLocks noChangeArrowheads="1"/>
          </p:cNvSpPr>
          <p:nvPr/>
        </p:nvSpPr>
        <p:spPr bwMode="auto">
          <a:xfrm>
            <a:off x="533400" y="5791200"/>
            <a:ext cx="86106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which ROB entry’s destination is this register</a:t>
            </a:r>
            <a:endParaRPr kumimoji="0" lang="en-US" altLang="zh-CN" sz="2000" b="1" i="0" u="none" strike="noStrike" kern="1200" cap="none" spc="0" normalizeH="0" baseline="0" noProof="0" dirty="0">
              <a:ln>
                <a:noFill/>
              </a:ln>
              <a:solidFill>
                <a:srgbClr val="00B0F0"/>
              </a:solidFill>
              <a:effectLst/>
              <a:uLnTx/>
              <a:uFillTx/>
            </a:endParaRPr>
          </a:p>
        </p:txBody>
      </p:sp>
      <p:sp>
        <p:nvSpPr>
          <p:cNvPr id="20" name="AutoShape 5">
            <a:extLst>
              <a:ext uri="{FF2B5EF4-FFF2-40B4-BE49-F238E27FC236}">
                <a16:creationId xmlns:a16="http://schemas.microsoft.com/office/drawing/2014/main" id="{06F018AA-751A-DB40-9952-80647BD9FE92}"/>
              </a:ext>
            </a:extLst>
          </p:cNvPr>
          <p:cNvSpPr>
            <a:spLocks noChangeArrowheads="1"/>
          </p:cNvSpPr>
          <p:nvPr/>
        </p:nvSpPr>
        <p:spPr bwMode="auto">
          <a:xfrm>
            <a:off x="6172200" y="6174000"/>
            <a:ext cx="381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21" name="AutoShape 5">
            <a:extLst>
              <a:ext uri="{FF2B5EF4-FFF2-40B4-BE49-F238E27FC236}">
                <a16:creationId xmlns:a16="http://schemas.microsoft.com/office/drawing/2014/main" id="{1E4B576C-0080-594A-9EEC-314788A08BDD}"/>
              </a:ext>
            </a:extLst>
          </p:cNvPr>
          <p:cNvSpPr>
            <a:spLocks noChangeArrowheads="1"/>
          </p:cNvSpPr>
          <p:nvPr/>
        </p:nvSpPr>
        <p:spPr bwMode="auto">
          <a:xfrm>
            <a:off x="7848600" y="6174000"/>
            <a:ext cx="381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22" name="AutoShape 5">
            <a:extLst>
              <a:ext uri="{FF2B5EF4-FFF2-40B4-BE49-F238E27FC236}">
                <a16:creationId xmlns:a16="http://schemas.microsoft.com/office/drawing/2014/main" id="{97E21F6E-5E90-8F49-967F-D429A31CB493}"/>
              </a:ext>
            </a:extLst>
          </p:cNvPr>
          <p:cNvSpPr>
            <a:spLocks noChangeArrowheads="1"/>
          </p:cNvSpPr>
          <p:nvPr/>
        </p:nvSpPr>
        <p:spPr bwMode="auto">
          <a:xfrm>
            <a:off x="8769427" y="6174000"/>
            <a:ext cx="381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6215634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445CDE95-21C2-9247-AB5D-11E5052092C4}"/>
              </a:ext>
            </a:extLst>
          </p:cNvPr>
          <p:cNvPicPr>
            <a:picLocks noChangeAspect="1"/>
          </p:cNvPicPr>
          <p:nvPr/>
        </p:nvPicPr>
        <p:blipFill>
          <a:blip r:embed="rId3"/>
          <a:stretch>
            <a:fillRect/>
          </a:stretch>
        </p:blipFill>
        <p:spPr>
          <a:xfrm>
            <a:off x="4590" y="5943600"/>
            <a:ext cx="9144000" cy="914400"/>
          </a:xfrm>
          <a:prstGeom prst="rect">
            <a:avLst/>
          </a:prstGeom>
        </p:spPr>
      </p:pic>
      <p:sp>
        <p:nvSpPr>
          <p:cNvPr id="13" name="Rectangle 4">
            <a:extLst>
              <a:ext uri="{FF2B5EF4-FFF2-40B4-BE49-F238E27FC236}">
                <a16:creationId xmlns:a16="http://schemas.microsoft.com/office/drawing/2014/main" id="{5BFDCB92-697C-C54A-B427-0CEBEDCFC391}"/>
              </a:ext>
            </a:extLst>
          </p:cNvPr>
          <p:cNvSpPr>
            <a:spLocks noChangeArrowheads="1"/>
          </p:cNvSpPr>
          <p:nvPr/>
        </p:nvSpPr>
        <p:spPr bwMode="auto">
          <a:xfrm>
            <a:off x="2514600" y="5880670"/>
            <a:ext cx="66294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600" b="1" i="0" u="none" strike="noStrike" kern="1200" cap="none" spc="0" normalizeH="0" baseline="0" noProof="0" dirty="0">
                <a:ln>
                  <a:noFill/>
                </a:ln>
                <a:solidFill>
                  <a:schemeClr val="bg1"/>
                </a:solidFill>
                <a:effectLst/>
                <a:uLnTx/>
                <a:uFillTx/>
              </a:rPr>
              <a:t>could be blank as Mult1 is not busy?</a:t>
            </a:r>
          </a:p>
        </p:txBody>
      </p:sp>
      <p:pic>
        <p:nvPicPr>
          <p:cNvPr id="2" name="Picture 1">
            <a:extLst>
              <a:ext uri="{FF2B5EF4-FFF2-40B4-BE49-F238E27FC236}">
                <a16:creationId xmlns:a16="http://schemas.microsoft.com/office/drawing/2014/main" id="{A32DBD1D-B7E3-6B47-A699-396E3157FDC4}"/>
              </a:ext>
            </a:extLst>
          </p:cNvPr>
          <p:cNvPicPr>
            <a:picLocks noChangeAspect="1"/>
          </p:cNvPicPr>
          <p:nvPr/>
        </p:nvPicPr>
        <p:blipFill>
          <a:blip r:embed="rId4"/>
          <a:stretch>
            <a:fillRect/>
          </a:stretch>
        </p:blipFill>
        <p:spPr>
          <a:xfrm>
            <a:off x="0" y="1611455"/>
            <a:ext cx="9144000" cy="2599691"/>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Speculation Example</a:t>
            </a:r>
          </a:p>
        </p:txBody>
      </p:sp>
      <p:sp>
        <p:nvSpPr>
          <p:cNvPr id="11" name="TextBox 10">
            <a:extLst>
              <a:ext uri="{FF2B5EF4-FFF2-40B4-BE49-F238E27FC236}">
                <a16:creationId xmlns:a16="http://schemas.microsoft.com/office/drawing/2014/main" id="{AF86E854-E273-3F4D-B388-FD5273160449}"/>
              </a:ext>
            </a:extLst>
          </p:cNvPr>
          <p:cNvSpPr txBox="1"/>
          <p:nvPr/>
        </p:nvSpPr>
        <p:spPr>
          <a:xfrm>
            <a:off x="27432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27432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4" name="TextBox 13">
            <a:extLst>
              <a:ext uri="{FF2B5EF4-FFF2-40B4-BE49-F238E27FC236}">
                <a16:creationId xmlns:a16="http://schemas.microsoft.com/office/drawing/2014/main" id="{3FD60B5B-4178-914F-9A05-6BE6E1C74514}"/>
              </a:ext>
            </a:extLst>
          </p:cNvPr>
          <p:cNvSpPr txBox="1"/>
          <p:nvPr/>
        </p:nvSpPr>
        <p:spPr>
          <a:xfrm>
            <a:off x="5689878"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a:extLst>
              <a:ext uri="{FF2B5EF4-FFF2-40B4-BE49-F238E27FC236}">
                <a16:creationId xmlns:a16="http://schemas.microsoft.com/office/drawing/2014/main" id="{11C30D5B-B348-084F-808F-67FADF73E2B9}"/>
              </a:ext>
            </a:extLst>
          </p:cNvPr>
          <p:cNvSpPr txBox="1"/>
          <p:nvPr/>
        </p:nvSpPr>
        <p:spPr>
          <a:xfrm>
            <a:off x="5600702"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3" name="Picture 2">
            <a:extLst>
              <a:ext uri="{FF2B5EF4-FFF2-40B4-BE49-F238E27FC236}">
                <a16:creationId xmlns:a16="http://schemas.microsoft.com/office/drawing/2014/main" id="{5E1075C3-4646-C647-9186-943F4F722680}"/>
              </a:ext>
            </a:extLst>
          </p:cNvPr>
          <p:cNvPicPr>
            <a:picLocks noChangeAspect="1"/>
          </p:cNvPicPr>
          <p:nvPr/>
        </p:nvPicPr>
        <p:blipFill>
          <a:blip r:embed="rId5"/>
          <a:stretch>
            <a:fillRect/>
          </a:stretch>
        </p:blipFill>
        <p:spPr>
          <a:xfrm>
            <a:off x="0" y="4211146"/>
            <a:ext cx="9144000" cy="1732454"/>
          </a:xfrm>
          <a:prstGeom prst="rect">
            <a:avLst/>
          </a:prstGeom>
        </p:spPr>
      </p:pic>
      <p:sp>
        <p:nvSpPr>
          <p:cNvPr id="16" name="AutoShape 5">
            <a:extLst>
              <a:ext uri="{FF2B5EF4-FFF2-40B4-BE49-F238E27FC236}">
                <a16:creationId xmlns:a16="http://schemas.microsoft.com/office/drawing/2014/main" id="{4BECC8BD-7BBE-9042-B7CE-8020780734CC}"/>
              </a:ext>
            </a:extLst>
          </p:cNvPr>
          <p:cNvSpPr>
            <a:spLocks noChangeArrowheads="1"/>
          </p:cNvSpPr>
          <p:nvPr/>
        </p:nvSpPr>
        <p:spPr bwMode="auto">
          <a:xfrm>
            <a:off x="1220400" y="6172201"/>
            <a:ext cx="381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Rectangle 4">
            <a:extLst>
              <a:ext uri="{FF2B5EF4-FFF2-40B4-BE49-F238E27FC236}">
                <a16:creationId xmlns:a16="http://schemas.microsoft.com/office/drawing/2014/main" id="{FEF91E08-D64F-8C4C-9632-5FF6A04D223A}"/>
              </a:ext>
            </a:extLst>
          </p:cNvPr>
          <p:cNvSpPr>
            <a:spLocks noChangeArrowheads="1"/>
          </p:cNvSpPr>
          <p:nvPr/>
        </p:nvSpPr>
        <p:spPr bwMode="auto">
          <a:xfrm>
            <a:off x="533400" y="5791200"/>
            <a:ext cx="86106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which ROB entry’s destination is this register</a:t>
            </a:r>
            <a:endParaRPr kumimoji="0" lang="en-US" altLang="zh-CN" sz="2000" b="1" i="0" u="none" strike="noStrike" kern="1200" cap="none" spc="0" normalizeH="0" baseline="0" noProof="0" dirty="0">
              <a:ln>
                <a:noFill/>
              </a:ln>
              <a:solidFill>
                <a:srgbClr val="00B0F0"/>
              </a:solidFill>
              <a:effectLst/>
              <a:uLnTx/>
              <a:uFillTx/>
            </a:endParaRPr>
          </a:p>
        </p:txBody>
      </p:sp>
      <p:sp>
        <p:nvSpPr>
          <p:cNvPr id="20" name="AutoShape 5">
            <a:extLst>
              <a:ext uri="{FF2B5EF4-FFF2-40B4-BE49-F238E27FC236}">
                <a16:creationId xmlns:a16="http://schemas.microsoft.com/office/drawing/2014/main" id="{06F018AA-751A-DB40-9952-80647BD9FE92}"/>
              </a:ext>
            </a:extLst>
          </p:cNvPr>
          <p:cNvSpPr>
            <a:spLocks noChangeArrowheads="1"/>
          </p:cNvSpPr>
          <p:nvPr/>
        </p:nvSpPr>
        <p:spPr bwMode="auto">
          <a:xfrm>
            <a:off x="6174000" y="6174000"/>
            <a:ext cx="381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21" name="AutoShape 5">
            <a:extLst>
              <a:ext uri="{FF2B5EF4-FFF2-40B4-BE49-F238E27FC236}">
                <a16:creationId xmlns:a16="http://schemas.microsoft.com/office/drawing/2014/main" id="{1E4B576C-0080-594A-9EEC-314788A08BDD}"/>
              </a:ext>
            </a:extLst>
          </p:cNvPr>
          <p:cNvSpPr>
            <a:spLocks noChangeArrowheads="1"/>
          </p:cNvSpPr>
          <p:nvPr/>
        </p:nvSpPr>
        <p:spPr bwMode="auto">
          <a:xfrm>
            <a:off x="7848000" y="6174000"/>
            <a:ext cx="381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22" name="AutoShape 5">
            <a:extLst>
              <a:ext uri="{FF2B5EF4-FFF2-40B4-BE49-F238E27FC236}">
                <a16:creationId xmlns:a16="http://schemas.microsoft.com/office/drawing/2014/main" id="{97E21F6E-5E90-8F49-967F-D429A31CB493}"/>
              </a:ext>
            </a:extLst>
          </p:cNvPr>
          <p:cNvSpPr>
            <a:spLocks noChangeArrowheads="1"/>
          </p:cNvSpPr>
          <p:nvPr/>
        </p:nvSpPr>
        <p:spPr bwMode="auto">
          <a:xfrm>
            <a:off x="8769427" y="6174000"/>
            <a:ext cx="381000" cy="45719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7" name="AutoShape 5">
            <a:extLst>
              <a:ext uri="{FF2B5EF4-FFF2-40B4-BE49-F238E27FC236}">
                <a16:creationId xmlns:a16="http://schemas.microsoft.com/office/drawing/2014/main" id="{6E83D22A-A866-5645-AC39-8EA207EAF8C1}"/>
              </a:ext>
            </a:extLst>
          </p:cNvPr>
          <p:cNvSpPr>
            <a:spLocks noChangeArrowheads="1"/>
          </p:cNvSpPr>
          <p:nvPr/>
        </p:nvSpPr>
        <p:spPr bwMode="auto">
          <a:xfrm>
            <a:off x="-24788" y="2971799"/>
            <a:ext cx="3810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8" name="AutoShape 5">
            <a:extLst>
              <a:ext uri="{FF2B5EF4-FFF2-40B4-BE49-F238E27FC236}">
                <a16:creationId xmlns:a16="http://schemas.microsoft.com/office/drawing/2014/main" id="{2352569E-85BE-E14E-9B24-A779F060169F}"/>
              </a:ext>
            </a:extLst>
          </p:cNvPr>
          <p:cNvSpPr>
            <a:spLocks noChangeArrowheads="1"/>
          </p:cNvSpPr>
          <p:nvPr/>
        </p:nvSpPr>
        <p:spPr bwMode="auto">
          <a:xfrm>
            <a:off x="-24788" y="3261600"/>
            <a:ext cx="3810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9" name="AutoShape 5">
            <a:extLst>
              <a:ext uri="{FF2B5EF4-FFF2-40B4-BE49-F238E27FC236}">
                <a16:creationId xmlns:a16="http://schemas.microsoft.com/office/drawing/2014/main" id="{CFAD0FC0-1F9B-0D4A-BFAC-FC998A0F1E88}"/>
              </a:ext>
            </a:extLst>
          </p:cNvPr>
          <p:cNvSpPr>
            <a:spLocks noChangeArrowheads="1"/>
          </p:cNvSpPr>
          <p:nvPr/>
        </p:nvSpPr>
        <p:spPr bwMode="auto">
          <a:xfrm>
            <a:off x="-24788" y="3556800"/>
            <a:ext cx="3810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23" name="AutoShape 5">
            <a:extLst>
              <a:ext uri="{FF2B5EF4-FFF2-40B4-BE49-F238E27FC236}">
                <a16:creationId xmlns:a16="http://schemas.microsoft.com/office/drawing/2014/main" id="{FA792287-6D6B-9F42-8276-BEC3732151CC}"/>
              </a:ext>
            </a:extLst>
          </p:cNvPr>
          <p:cNvSpPr>
            <a:spLocks noChangeArrowheads="1"/>
          </p:cNvSpPr>
          <p:nvPr/>
        </p:nvSpPr>
        <p:spPr bwMode="auto">
          <a:xfrm>
            <a:off x="-24788" y="3859200"/>
            <a:ext cx="3810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24" name="Line 15">
            <a:extLst>
              <a:ext uri="{FF2B5EF4-FFF2-40B4-BE49-F238E27FC236}">
                <a16:creationId xmlns:a16="http://schemas.microsoft.com/office/drawing/2014/main" id="{12DC23FC-C9A7-204A-80E1-E3F3FD7E27DF}"/>
              </a:ext>
            </a:extLst>
          </p:cNvPr>
          <p:cNvSpPr>
            <a:spLocks noChangeShapeType="1"/>
          </p:cNvSpPr>
          <p:nvPr/>
        </p:nvSpPr>
        <p:spPr bwMode="auto">
          <a:xfrm flipH="1" flipV="1">
            <a:off x="380998" y="2997690"/>
            <a:ext cx="1069201" cy="3174509"/>
          </a:xfrm>
          <a:prstGeom prst="line">
            <a:avLst/>
          </a:prstGeom>
          <a:noFill/>
          <a:ln w="38100">
            <a:solidFill>
              <a:srgbClr val="92D05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25" name="Line 15">
            <a:extLst>
              <a:ext uri="{FF2B5EF4-FFF2-40B4-BE49-F238E27FC236}">
                <a16:creationId xmlns:a16="http://schemas.microsoft.com/office/drawing/2014/main" id="{4A860EFD-BCA1-3942-875E-0D8F0AD036C2}"/>
              </a:ext>
            </a:extLst>
          </p:cNvPr>
          <p:cNvSpPr>
            <a:spLocks noChangeShapeType="1"/>
          </p:cNvSpPr>
          <p:nvPr/>
        </p:nvSpPr>
        <p:spPr bwMode="auto">
          <a:xfrm flipH="1" flipV="1">
            <a:off x="380992" y="4047330"/>
            <a:ext cx="6019807" cy="2111596"/>
          </a:xfrm>
          <a:prstGeom prst="line">
            <a:avLst/>
          </a:prstGeom>
          <a:noFill/>
          <a:ln w="38100">
            <a:solidFill>
              <a:srgbClr val="92D05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26" name="Line 15">
            <a:extLst>
              <a:ext uri="{FF2B5EF4-FFF2-40B4-BE49-F238E27FC236}">
                <a16:creationId xmlns:a16="http://schemas.microsoft.com/office/drawing/2014/main" id="{CB920D5F-3850-CD41-884F-B00CB6ECEC5B}"/>
              </a:ext>
            </a:extLst>
          </p:cNvPr>
          <p:cNvSpPr>
            <a:spLocks noChangeShapeType="1"/>
          </p:cNvSpPr>
          <p:nvPr/>
        </p:nvSpPr>
        <p:spPr bwMode="auto">
          <a:xfrm flipH="1" flipV="1">
            <a:off x="380999" y="3429000"/>
            <a:ext cx="7696201" cy="2729926"/>
          </a:xfrm>
          <a:prstGeom prst="line">
            <a:avLst/>
          </a:prstGeom>
          <a:noFill/>
          <a:ln w="38100">
            <a:solidFill>
              <a:srgbClr val="92D05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
        <p:nvSpPr>
          <p:cNvPr id="27" name="Line 15">
            <a:extLst>
              <a:ext uri="{FF2B5EF4-FFF2-40B4-BE49-F238E27FC236}">
                <a16:creationId xmlns:a16="http://schemas.microsoft.com/office/drawing/2014/main" id="{CC9EA2E4-81EF-CD49-AAB5-01367E7979F5}"/>
              </a:ext>
            </a:extLst>
          </p:cNvPr>
          <p:cNvSpPr>
            <a:spLocks noChangeShapeType="1"/>
          </p:cNvSpPr>
          <p:nvPr/>
        </p:nvSpPr>
        <p:spPr bwMode="auto">
          <a:xfrm flipH="1" flipV="1">
            <a:off x="380994" y="3768600"/>
            <a:ext cx="8610602" cy="2390326"/>
          </a:xfrm>
          <a:prstGeom prst="line">
            <a:avLst/>
          </a:prstGeom>
          <a:noFill/>
          <a:ln w="38100">
            <a:solidFill>
              <a:srgbClr val="92D050"/>
            </a:solidFill>
            <a:round/>
            <a:headEnd/>
            <a:tailEnd type="triangle" w="med" len="med"/>
          </a:ln>
          <a:extLst>
            <a:ext uri="{909E8E84-426E-40DD-AFC4-6F175D3DCCD1}">
              <a14:hiddenFill xmlns:a14="http://schemas.microsoft.com/office/drawing/2010/main">
                <a:noFill/>
              </a14:hiddenFill>
            </a:ext>
          </a:extLst>
        </p:spPr>
        <p:txBody>
          <a:bodyPr/>
          <a:lstStyle/>
          <a:p>
            <a:endParaRPr lang="en-CN" dirty="0"/>
          </a:p>
        </p:txBody>
      </p:sp>
    </p:spTree>
    <p:extLst>
      <p:ext uri="{BB962C8B-B14F-4D97-AF65-F5344CB8AC3E}">
        <p14:creationId xmlns:p14="http://schemas.microsoft.com/office/powerpoint/2010/main" val="102889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down)">
                                      <p:cBhvr>
                                        <p:cTn id="7" dur="500"/>
                                        <p:tgtEl>
                                          <p:spTgt spid="2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wipe(down)">
                                      <p:cBhvr>
                                        <p:cTn id="10" dur="500"/>
                                        <p:tgtEl>
                                          <p:spTgt spid="2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down)">
                                      <p:cBhvr>
                                        <p:cTn id="13" dur="500"/>
                                        <p:tgtEl>
                                          <p:spTgt spid="2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wipe(down)">
                                      <p:cBhvr>
                                        <p:cTn id="16"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A641DB0-7313-4A43-8705-3B7D92EF483E}"/>
              </a:ext>
            </a:extLst>
          </p:cNvPr>
          <p:cNvPicPr>
            <a:picLocks noChangeAspect="1"/>
          </p:cNvPicPr>
          <p:nvPr/>
        </p:nvPicPr>
        <p:blipFill>
          <a:blip r:embed="rId3"/>
          <a:stretch>
            <a:fillRect/>
          </a:stretch>
        </p:blipFill>
        <p:spPr>
          <a:xfrm>
            <a:off x="4590" y="5943600"/>
            <a:ext cx="9144000" cy="914400"/>
          </a:xfrm>
          <a:prstGeom prst="rect">
            <a:avLst/>
          </a:prstGeom>
        </p:spPr>
      </p:pic>
      <p:sp>
        <p:nvSpPr>
          <p:cNvPr id="13" name="Rectangle 4">
            <a:extLst>
              <a:ext uri="{FF2B5EF4-FFF2-40B4-BE49-F238E27FC236}">
                <a16:creationId xmlns:a16="http://schemas.microsoft.com/office/drawing/2014/main" id="{5BFDCB92-697C-C54A-B427-0CEBEDCFC391}"/>
              </a:ext>
            </a:extLst>
          </p:cNvPr>
          <p:cNvSpPr>
            <a:spLocks noChangeArrowheads="1"/>
          </p:cNvSpPr>
          <p:nvPr/>
        </p:nvSpPr>
        <p:spPr bwMode="auto">
          <a:xfrm>
            <a:off x="2514600" y="5880670"/>
            <a:ext cx="66294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600" b="1" i="0" u="none" strike="noStrike" kern="1200" cap="none" spc="0" normalizeH="0" baseline="0" noProof="0" dirty="0">
                <a:ln>
                  <a:noFill/>
                </a:ln>
                <a:solidFill>
                  <a:schemeClr val="bg1"/>
                </a:solidFill>
                <a:effectLst/>
                <a:uLnTx/>
                <a:uFillTx/>
              </a:rPr>
              <a:t>could be blank as Mult1 is not busy?</a:t>
            </a:r>
          </a:p>
        </p:txBody>
      </p:sp>
      <p:pic>
        <p:nvPicPr>
          <p:cNvPr id="2" name="Picture 1">
            <a:extLst>
              <a:ext uri="{FF2B5EF4-FFF2-40B4-BE49-F238E27FC236}">
                <a16:creationId xmlns:a16="http://schemas.microsoft.com/office/drawing/2014/main" id="{A32DBD1D-B7E3-6B47-A699-396E3157FDC4}"/>
              </a:ext>
            </a:extLst>
          </p:cNvPr>
          <p:cNvPicPr>
            <a:picLocks noChangeAspect="1"/>
          </p:cNvPicPr>
          <p:nvPr/>
        </p:nvPicPr>
        <p:blipFill>
          <a:blip r:embed="rId4"/>
          <a:stretch>
            <a:fillRect/>
          </a:stretch>
        </p:blipFill>
        <p:spPr>
          <a:xfrm>
            <a:off x="0" y="1611455"/>
            <a:ext cx="9144000" cy="2599691"/>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Speculation Example</a:t>
            </a:r>
          </a:p>
        </p:txBody>
      </p:sp>
      <p:sp>
        <p:nvSpPr>
          <p:cNvPr id="11" name="TextBox 10">
            <a:extLst>
              <a:ext uri="{FF2B5EF4-FFF2-40B4-BE49-F238E27FC236}">
                <a16:creationId xmlns:a16="http://schemas.microsoft.com/office/drawing/2014/main" id="{AF86E854-E273-3F4D-B388-FD5273160449}"/>
              </a:ext>
            </a:extLst>
          </p:cNvPr>
          <p:cNvSpPr txBox="1"/>
          <p:nvPr/>
        </p:nvSpPr>
        <p:spPr>
          <a:xfrm>
            <a:off x="27432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27432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4" name="TextBox 13">
            <a:extLst>
              <a:ext uri="{FF2B5EF4-FFF2-40B4-BE49-F238E27FC236}">
                <a16:creationId xmlns:a16="http://schemas.microsoft.com/office/drawing/2014/main" id="{3FD60B5B-4178-914F-9A05-6BE6E1C74514}"/>
              </a:ext>
            </a:extLst>
          </p:cNvPr>
          <p:cNvSpPr txBox="1"/>
          <p:nvPr/>
        </p:nvSpPr>
        <p:spPr>
          <a:xfrm>
            <a:off x="5689878"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a:extLst>
              <a:ext uri="{FF2B5EF4-FFF2-40B4-BE49-F238E27FC236}">
                <a16:creationId xmlns:a16="http://schemas.microsoft.com/office/drawing/2014/main" id="{11C30D5B-B348-084F-808F-67FADF73E2B9}"/>
              </a:ext>
            </a:extLst>
          </p:cNvPr>
          <p:cNvSpPr txBox="1"/>
          <p:nvPr/>
        </p:nvSpPr>
        <p:spPr>
          <a:xfrm>
            <a:off x="5600702"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3" name="Picture 2">
            <a:extLst>
              <a:ext uri="{FF2B5EF4-FFF2-40B4-BE49-F238E27FC236}">
                <a16:creationId xmlns:a16="http://schemas.microsoft.com/office/drawing/2014/main" id="{5E1075C3-4646-C647-9186-943F4F722680}"/>
              </a:ext>
            </a:extLst>
          </p:cNvPr>
          <p:cNvPicPr>
            <a:picLocks noChangeAspect="1"/>
          </p:cNvPicPr>
          <p:nvPr/>
        </p:nvPicPr>
        <p:blipFill>
          <a:blip r:embed="rId5"/>
          <a:stretch>
            <a:fillRect/>
          </a:stretch>
        </p:blipFill>
        <p:spPr>
          <a:xfrm>
            <a:off x="0" y="4211146"/>
            <a:ext cx="9144000" cy="1732454"/>
          </a:xfrm>
          <a:prstGeom prst="rect">
            <a:avLst/>
          </a:prstGeom>
        </p:spPr>
      </p:pic>
      <p:sp>
        <p:nvSpPr>
          <p:cNvPr id="16" name="AutoShape 5">
            <a:extLst>
              <a:ext uri="{FF2B5EF4-FFF2-40B4-BE49-F238E27FC236}">
                <a16:creationId xmlns:a16="http://schemas.microsoft.com/office/drawing/2014/main" id="{4BECC8BD-7BBE-9042-B7CE-8020780734CC}"/>
              </a:ext>
            </a:extLst>
          </p:cNvPr>
          <p:cNvSpPr>
            <a:spLocks noChangeArrowheads="1"/>
          </p:cNvSpPr>
          <p:nvPr/>
        </p:nvSpPr>
        <p:spPr bwMode="auto">
          <a:xfrm>
            <a:off x="1220400" y="6172201"/>
            <a:ext cx="532200" cy="63863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Rectangle 4">
            <a:extLst>
              <a:ext uri="{FF2B5EF4-FFF2-40B4-BE49-F238E27FC236}">
                <a16:creationId xmlns:a16="http://schemas.microsoft.com/office/drawing/2014/main" id="{FEF91E08-D64F-8C4C-9632-5FF6A04D223A}"/>
              </a:ext>
            </a:extLst>
          </p:cNvPr>
          <p:cNvSpPr>
            <a:spLocks noChangeArrowheads="1"/>
          </p:cNvSpPr>
          <p:nvPr/>
        </p:nvSpPr>
        <p:spPr bwMode="auto">
          <a:xfrm>
            <a:off x="533400" y="5791200"/>
            <a:ext cx="86106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rPr>
              <a:t>uncommitted instructions’ destination registers</a:t>
            </a:r>
          </a:p>
        </p:txBody>
      </p:sp>
      <p:sp>
        <p:nvSpPr>
          <p:cNvPr id="18" name="AutoShape 5">
            <a:extLst>
              <a:ext uri="{FF2B5EF4-FFF2-40B4-BE49-F238E27FC236}">
                <a16:creationId xmlns:a16="http://schemas.microsoft.com/office/drawing/2014/main" id="{A276B596-6AB0-F34D-BDDB-2F062BF99F45}"/>
              </a:ext>
            </a:extLst>
          </p:cNvPr>
          <p:cNvSpPr>
            <a:spLocks noChangeArrowheads="1"/>
          </p:cNvSpPr>
          <p:nvPr/>
        </p:nvSpPr>
        <p:spPr bwMode="auto">
          <a:xfrm>
            <a:off x="6174000" y="6174000"/>
            <a:ext cx="532200" cy="63863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9" name="AutoShape 5">
            <a:extLst>
              <a:ext uri="{FF2B5EF4-FFF2-40B4-BE49-F238E27FC236}">
                <a16:creationId xmlns:a16="http://schemas.microsoft.com/office/drawing/2014/main" id="{AC953200-853A-A445-9CD1-D6FAF4336C22}"/>
              </a:ext>
            </a:extLst>
          </p:cNvPr>
          <p:cNvSpPr>
            <a:spLocks noChangeArrowheads="1"/>
          </p:cNvSpPr>
          <p:nvPr/>
        </p:nvSpPr>
        <p:spPr bwMode="auto">
          <a:xfrm>
            <a:off x="7848000" y="6174000"/>
            <a:ext cx="532200" cy="63863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23" name="AutoShape 5">
            <a:extLst>
              <a:ext uri="{FF2B5EF4-FFF2-40B4-BE49-F238E27FC236}">
                <a16:creationId xmlns:a16="http://schemas.microsoft.com/office/drawing/2014/main" id="{B5023FFC-B12E-9A42-B9E7-4B281DD55701}"/>
              </a:ext>
            </a:extLst>
          </p:cNvPr>
          <p:cNvSpPr>
            <a:spLocks noChangeArrowheads="1"/>
          </p:cNvSpPr>
          <p:nvPr/>
        </p:nvSpPr>
        <p:spPr bwMode="auto">
          <a:xfrm>
            <a:off x="8616390" y="6174224"/>
            <a:ext cx="532200" cy="63863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330311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CDE1FB27-8DDA-5948-AEE3-7CD0EB4CAE29}"/>
              </a:ext>
            </a:extLst>
          </p:cNvPr>
          <p:cNvPicPr>
            <a:picLocks noChangeAspect="1"/>
          </p:cNvPicPr>
          <p:nvPr/>
        </p:nvPicPr>
        <p:blipFill>
          <a:blip r:embed="rId3"/>
          <a:stretch>
            <a:fillRect/>
          </a:stretch>
        </p:blipFill>
        <p:spPr>
          <a:xfrm>
            <a:off x="4590" y="5943600"/>
            <a:ext cx="9144000" cy="914400"/>
          </a:xfrm>
          <a:prstGeom prst="rect">
            <a:avLst/>
          </a:prstGeom>
        </p:spPr>
      </p:pic>
      <p:sp>
        <p:nvSpPr>
          <p:cNvPr id="13" name="Rectangle 4">
            <a:extLst>
              <a:ext uri="{FF2B5EF4-FFF2-40B4-BE49-F238E27FC236}">
                <a16:creationId xmlns:a16="http://schemas.microsoft.com/office/drawing/2014/main" id="{5BFDCB92-697C-C54A-B427-0CEBEDCFC391}"/>
              </a:ext>
            </a:extLst>
          </p:cNvPr>
          <p:cNvSpPr>
            <a:spLocks noChangeArrowheads="1"/>
          </p:cNvSpPr>
          <p:nvPr/>
        </p:nvSpPr>
        <p:spPr bwMode="auto">
          <a:xfrm>
            <a:off x="2514600" y="5880670"/>
            <a:ext cx="66294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600" b="1" i="0" u="none" strike="noStrike" kern="1200" cap="none" spc="0" normalizeH="0" baseline="0" noProof="0" dirty="0">
                <a:ln>
                  <a:noFill/>
                </a:ln>
                <a:solidFill>
                  <a:schemeClr val="bg1"/>
                </a:solidFill>
                <a:effectLst/>
                <a:uLnTx/>
                <a:uFillTx/>
              </a:rPr>
              <a:t>could be blank as Mult1 is not busy?</a:t>
            </a:r>
          </a:p>
        </p:txBody>
      </p:sp>
      <p:pic>
        <p:nvPicPr>
          <p:cNvPr id="2" name="Picture 1">
            <a:extLst>
              <a:ext uri="{FF2B5EF4-FFF2-40B4-BE49-F238E27FC236}">
                <a16:creationId xmlns:a16="http://schemas.microsoft.com/office/drawing/2014/main" id="{A32DBD1D-B7E3-6B47-A699-396E3157FDC4}"/>
              </a:ext>
            </a:extLst>
          </p:cNvPr>
          <p:cNvPicPr>
            <a:picLocks noChangeAspect="1"/>
          </p:cNvPicPr>
          <p:nvPr/>
        </p:nvPicPr>
        <p:blipFill>
          <a:blip r:embed="rId4"/>
          <a:stretch>
            <a:fillRect/>
          </a:stretch>
        </p:blipFill>
        <p:spPr>
          <a:xfrm>
            <a:off x="0" y="1611455"/>
            <a:ext cx="9144000" cy="2599691"/>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p:txBody>
          <a:bodyPr/>
          <a:lstStyle/>
          <a:p>
            <a:r>
              <a:rPr lang="en-CN" altLang="en-CN" dirty="0"/>
              <a:t>Speculation Example</a:t>
            </a:r>
          </a:p>
        </p:txBody>
      </p:sp>
      <p:sp>
        <p:nvSpPr>
          <p:cNvPr id="11" name="TextBox 10">
            <a:extLst>
              <a:ext uri="{FF2B5EF4-FFF2-40B4-BE49-F238E27FC236}">
                <a16:creationId xmlns:a16="http://schemas.microsoft.com/office/drawing/2014/main" id="{AF86E854-E273-3F4D-B388-FD5273160449}"/>
              </a:ext>
            </a:extLst>
          </p:cNvPr>
          <p:cNvSpPr txBox="1"/>
          <p:nvPr/>
        </p:nvSpPr>
        <p:spPr>
          <a:xfrm>
            <a:off x="2743200"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4" name="TextBox 3">
            <a:extLst>
              <a:ext uri="{FF2B5EF4-FFF2-40B4-BE49-F238E27FC236}">
                <a16:creationId xmlns:a16="http://schemas.microsoft.com/office/drawing/2014/main" id="{87ECEE89-2432-1C43-B8D1-5D0C5B025983}"/>
              </a:ext>
            </a:extLst>
          </p:cNvPr>
          <p:cNvSpPr txBox="1"/>
          <p:nvPr/>
        </p:nvSpPr>
        <p:spPr>
          <a:xfrm>
            <a:off x="2743200"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sp>
        <p:nvSpPr>
          <p:cNvPr id="14" name="TextBox 13">
            <a:extLst>
              <a:ext uri="{FF2B5EF4-FFF2-40B4-BE49-F238E27FC236}">
                <a16:creationId xmlns:a16="http://schemas.microsoft.com/office/drawing/2014/main" id="{3FD60B5B-4178-914F-9A05-6BE6E1C74514}"/>
              </a:ext>
            </a:extLst>
          </p:cNvPr>
          <p:cNvSpPr txBox="1"/>
          <p:nvPr/>
        </p:nvSpPr>
        <p:spPr>
          <a:xfrm>
            <a:off x="5689878" y="358139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a:extLst>
              <a:ext uri="{FF2B5EF4-FFF2-40B4-BE49-F238E27FC236}">
                <a16:creationId xmlns:a16="http://schemas.microsoft.com/office/drawing/2014/main" id="{11C30D5B-B348-084F-808F-67FADF73E2B9}"/>
              </a:ext>
            </a:extLst>
          </p:cNvPr>
          <p:cNvSpPr txBox="1"/>
          <p:nvPr/>
        </p:nvSpPr>
        <p:spPr>
          <a:xfrm>
            <a:off x="5600702" y="3494821"/>
            <a:ext cx="533400" cy="400110"/>
          </a:xfrm>
          <a:prstGeom prst="rect">
            <a:avLst/>
          </a:prstGeom>
          <a:noFill/>
        </p:spPr>
        <p:txBody>
          <a:bodyPr wrap="square" rtlCol="0">
            <a:spAutoFit/>
          </a:bodyPr>
          <a:lstStyle/>
          <a:p>
            <a:pPr algn="r"/>
            <a:r>
              <a:rPr lang="en-CN" sz="20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f10</a:t>
            </a:r>
          </a:p>
        </p:txBody>
      </p:sp>
      <p:pic>
        <p:nvPicPr>
          <p:cNvPr id="3" name="Picture 2">
            <a:extLst>
              <a:ext uri="{FF2B5EF4-FFF2-40B4-BE49-F238E27FC236}">
                <a16:creationId xmlns:a16="http://schemas.microsoft.com/office/drawing/2014/main" id="{5E1075C3-4646-C647-9186-943F4F722680}"/>
              </a:ext>
            </a:extLst>
          </p:cNvPr>
          <p:cNvPicPr>
            <a:picLocks noChangeAspect="1"/>
          </p:cNvPicPr>
          <p:nvPr/>
        </p:nvPicPr>
        <p:blipFill>
          <a:blip r:embed="rId5"/>
          <a:stretch>
            <a:fillRect/>
          </a:stretch>
        </p:blipFill>
        <p:spPr>
          <a:xfrm>
            <a:off x="0" y="4211146"/>
            <a:ext cx="9144000" cy="1732454"/>
          </a:xfrm>
          <a:prstGeom prst="rect">
            <a:avLst/>
          </a:prstGeom>
        </p:spPr>
      </p:pic>
      <p:sp>
        <p:nvSpPr>
          <p:cNvPr id="12" name="Rectangle 4">
            <a:extLst>
              <a:ext uri="{FF2B5EF4-FFF2-40B4-BE49-F238E27FC236}">
                <a16:creationId xmlns:a16="http://schemas.microsoft.com/office/drawing/2014/main" id="{FEF91E08-D64F-8C4C-9632-5FF6A04D223A}"/>
              </a:ext>
            </a:extLst>
          </p:cNvPr>
          <p:cNvSpPr>
            <a:spLocks noChangeArrowheads="1"/>
          </p:cNvSpPr>
          <p:nvPr/>
        </p:nvSpPr>
        <p:spPr bwMode="auto">
          <a:xfrm>
            <a:off x="-304800" y="5791200"/>
            <a:ext cx="9448800"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upon commit</a:t>
            </a:r>
            <a:endParaRPr kumimoji="0" lang="en-US" altLang="zh-CN" sz="2000" b="1" i="0" u="none" strike="noStrike" kern="1200" cap="none" spc="0" normalizeH="0" baseline="0" noProof="0" dirty="0">
              <a:ln>
                <a:noFill/>
              </a:ln>
              <a:solidFill>
                <a:srgbClr val="00B0F0"/>
              </a:solidFill>
              <a:effectLst/>
              <a:uLnTx/>
              <a:uFillTx/>
            </a:endParaRPr>
          </a:p>
        </p:txBody>
      </p:sp>
      <p:sp>
        <p:nvSpPr>
          <p:cNvPr id="17" name="Rectangle 4">
            <a:extLst>
              <a:ext uri="{FF2B5EF4-FFF2-40B4-BE49-F238E27FC236}">
                <a16:creationId xmlns:a16="http://schemas.microsoft.com/office/drawing/2014/main" id="{E24C9F79-C7E9-B44B-967D-94A73E7C8F62}"/>
              </a:ext>
            </a:extLst>
          </p:cNvPr>
          <p:cNvSpPr>
            <a:spLocks noChangeArrowheads="1"/>
          </p:cNvSpPr>
          <p:nvPr/>
        </p:nvSpPr>
        <p:spPr bwMode="auto">
          <a:xfrm>
            <a:off x="-76199" y="5562600"/>
            <a:ext cx="9226626" cy="36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00B0F0"/>
                </a:solidFill>
              </a:rPr>
              <a:t>w</a:t>
            </a:r>
            <a:r>
              <a:rPr kumimoji="0" lang="en-US" altLang="zh-CN" sz="2000" b="1" i="0" u="none" strike="noStrike" kern="1200" cap="none" spc="0" normalizeH="0" baseline="0" noProof="0" dirty="0" err="1">
                <a:ln>
                  <a:noFill/>
                </a:ln>
                <a:solidFill>
                  <a:srgbClr val="00B0F0"/>
                </a:solidFill>
                <a:effectLst/>
                <a:uLnTx/>
                <a:uFillTx/>
              </a:rPr>
              <a:t>ait</a:t>
            </a:r>
            <a:r>
              <a:rPr kumimoji="0" lang="en-US" altLang="zh-CN" sz="2000" b="1" i="0" u="none" strike="noStrike" kern="1200" cap="none" spc="0" normalizeH="0" baseline="0" noProof="0" dirty="0">
                <a:ln>
                  <a:noFill/>
                </a:ln>
                <a:solidFill>
                  <a:srgbClr val="00B0F0"/>
                </a:solidFill>
                <a:effectLst/>
                <a:uLnTx/>
                <a:uFillTx/>
              </a:rPr>
              <a:t> for results to be written from ROB to destination registers</a:t>
            </a:r>
          </a:p>
        </p:txBody>
      </p:sp>
      <p:sp>
        <p:nvSpPr>
          <p:cNvPr id="27" name="AutoShape 5">
            <a:extLst>
              <a:ext uri="{FF2B5EF4-FFF2-40B4-BE49-F238E27FC236}">
                <a16:creationId xmlns:a16="http://schemas.microsoft.com/office/drawing/2014/main" id="{6495E6C2-3C4A-3B4C-A8B5-3AFD6DFB06FD}"/>
              </a:ext>
            </a:extLst>
          </p:cNvPr>
          <p:cNvSpPr>
            <a:spLocks noChangeArrowheads="1"/>
          </p:cNvSpPr>
          <p:nvPr/>
        </p:nvSpPr>
        <p:spPr bwMode="auto">
          <a:xfrm>
            <a:off x="1220400" y="6172201"/>
            <a:ext cx="532200" cy="63863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28" name="AutoShape 5">
            <a:extLst>
              <a:ext uri="{FF2B5EF4-FFF2-40B4-BE49-F238E27FC236}">
                <a16:creationId xmlns:a16="http://schemas.microsoft.com/office/drawing/2014/main" id="{0510174F-6769-DD47-88E4-6F4C47ADECF8}"/>
              </a:ext>
            </a:extLst>
          </p:cNvPr>
          <p:cNvSpPr>
            <a:spLocks noChangeArrowheads="1"/>
          </p:cNvSpPr>
          <p:nvPr/>
        </p:nvSpPr>
        <p:spPr bwMode="auto">
          <a:xfrm>
            <a:off x="6174000" y="6174000"/>
            <a:ext cx="532200" cy="63863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29" name="AutoShape 5">
            <a:extLst>
              <a:ext uri="{FF2B5EF4-FFF2-40B4-BE49-F238E27FC236}">
                <a16:creationId xmlns:a16="http://schemas.microsoft.com/office/drawing/2014/main" id="{6D46D104-1A2F-1241-BCB3-83D7D7571C1F}"/>
              </a:ext>
            </a:extLst>
          </p:cNvPr>
          <p:cNvSpPr>
            <a:spLocks noChangeArrowheads="1"/>
          </p:cNvSpPr>
          <p:nvPr/>
        </p:nvSpPr>
        <p:spPr bwMode="auto">
          <a:xfrm>
            <a:off x="7848000" y="6174000"/>
            <a:ext cx="532200" cy="63863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30" name="AutoShape 5">
            <a:extLst>
              <a:ext uri="{FF2B5EF4-FFF2-40B4-BE49-F238E27FC236}">
                <a16:creationId xmlns:a16="http://schemas.microsoft.com/office/drawing/2014/main" id="{8115B249-C075-F44C-9080-FDB9512C2DAC}"/>
              </a:ext>
            </a:extLst>
          </p:cNvPr>
          <p:cNvSpPr>
            <a:spLocks noChangeArrowheads="1"/>
          </p:cNvSpPr>
          <p:nvPr/>
        </p:nvSpPr>
        <p:spPr bwMode="auto">
          <a:xfrm>
            <a:off x="8616390" y="6174224"/>
            <a:ext cx="532200" cy="63863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8941746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9FFD59-F8D4-2D40-9E98-19299E1BE152}"/>
              </a:ext>
            </a:extLst>
          </p:cNvPr>
          <p:cNvPicPr>
            <a:picLocks noChangeAspect="1"/>
          </p:cNvPicPr>
          <p:nvPr/>
        </p:nvPicPr>
        <p:blipFill>
          <a:blip r:embed="rId3"/>
          <a:stretch>
            <a:fillRect/>
          </a:stretch>
        </p:blipFill>
        <p:spPr>
          <a:xfrm>
            <a:off x="-11113" y="1600201"/>
            <a:ext cx="9144000" cy="3786833"/>
          </a:xfrm>
          <a:prstGeom prst="rect">
            <a:avLst/>
          </a:prstGeom>
        </p:spPr>
      </p:pic>
      <p:sp>
        <p:nvSpPr>
          <p:cNvPr id="161793" name="Title 1">
            <a:extLst>
              <a:ext uri="{FF2B5EF4-FFF2-40B4-BE49-F238E27FC236}">
                <a16:creationId xmlns:a16="http://schemas.microsoft.com/office/drawing/2014/main" id="{EBB7EF9A-3131-2A46-849D-5D1402028880}"/>
              </a:ext>
            </a:extLst>
          </p:cNvPr>
          <p:cNvSpPr>
            <a:spLocks noGrp="1" noChangeArrowheads="1"/>
          </p:cNvSpPr>
          <p:nvPr>
            <p:ph type="title"/>
          </p:nvPr>
        </p:nvSpPr>
        <p:spPr>
          <a:xfrm>
            <a:off x="-304800" y="274638"/>
            <a:ext cx="9753600" cy="1143000"/>
          </a:xfrm>
        </p:spPr>
        <p:txBody>
          <a:bodyPr/>
          <a:lstStyle/>
          <a:p>
            <a:r>
              <a:rPr lang="en-CN" dirty="0"/>
              <a:t>Speculation &amp; Loop Unrolling</a:t>
            </a:r>
            <a:endParaRPr lang="en-CN" altLang="en-CN" dirty="0"/>
          </a:p>
        </p:txBody>
      </p:sp>
      <p:sp>
        <p:nvSpPr>
          <p:cNvPr id="24" name="Rectangle 4">
            <a:extLst>
              <a:ext uri="{FF2B5EF4-FFF2-40B4-BE49-F238E27FC236}">
                <a16:creationId xmlns:a16="http://schemas.microsoft.com/office/drawing/2014/main" id="{A0F5B00C-9432-7247-AFBC-9955713215A4}"/>
              </a:ext>
            </a:extLst>
          </p:cNvPr>
          <p:cNvSpPr>
            <a:spLocks noChangeArrowheads="1"/>
          </p:cNvSpPr>
          <p:nvPr/>
        </p:nvSpPr>
        <p:spPr bwMode="auto">
          <a:xfrm>
            <a:off x="-11113" y="903288"/>
            <a:ext cx="9688513"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 </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iterations&amp;fld</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a:t>
            </a:r>
            <a:r>
              <a:rPr kumimoji="0" lang="en-US" altLang="zh-CN" sz="36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fmul</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committed</a:t>
            </a:r>
          </a:p>
        </p:txBody>
      </p:sp>
      <p:pic>
        <p:nvPicPr>
          <p:cNvPr id="5" name="Picture 4">
            <a:extLst>
              <a:ext uri="{FF2B5EF4-FFF2-40B4-BE49-F238E27FC236}">
                <a16:creationId xmlns:a16="http://schemas.microsoft.com/office/drawing/2014/main" id="{EF585855-2767-FE46-90A8-8BC0346A9E3F}"/>
              </a:ext>
            </a:extLst>
          </p:cNvPr>
          <p:cNvPicPr>
            <a:picLocks noChangeAspect="1"/>
          </p:cNvPicPr>
          <p:nvPr/>
        </p:nvPicPr>
        <p:blipFill>
          <a:blip r:embed="rId4"/>
          <a:stretch>
            <a:fillRect/>
          </a:stretch>
        </p:blipFill>
        <p:spPr>
          <a:xfrm>
            <a:off x="0" y="5444289"/>
            <a:ext cx="9144000" cy="1413711"/>
          </a:xfrm>
          <a:prstGeom prst="rect">
            <a:avLst/>
          </a:prstGeom>
        </p:spPr>
      </p:pic>
      <p:sp>
        <p:nvSpPr>
          <p:cNvPr id="16" name="TextBox 15">
            <a:extLst>
              <a:ext uri="{FF2B5EF4-FFF2-40B4-BE49-F238E27FC236}">
                <a16:creationId xmlns:a16="http://schemas.microsoft.com/office/drawing/2014/main" id="{02E4BF32-3895-B043-B0E5-CB2984760042}"/>
              </a:ext>
            </a:extLst>
          </p:cNvPr>
          <p:cNvSpPr txBox="1"/>
          <p:nvPr/>
        </p:nvSpPr>
        <p:spPr>
          <a:xfrm>
            <a:off x="5029200" y="6172200"/>
            <a:ext cx="533400" cy="338554"/>
          </a:xfrm>
          <a:prstGeom prst="rect">
            <a:avLst/>
          </a:prstGeom>
          <a:noFill/>
        </p:spPr>
        <p:txBody>
          <a:bodyPr wrap="square" rtlCol="0">
            <a:spAutoFit/>
          </a:bodyPr>
          <a:lstStyle/>
          <a:p>
            <a:pPr algn="ctr"/>
            <a:r>
              <a:rPr lang="en-CN" sz="1600" dirty="0">
                <a:latin typeface="Times New Roman" panose="02020603050405020304" pitchFamily="18" charset="0"/>
                <a:ea typeface="Apple Symbols" panose="02000000000000000000" pitchFamily="2" charset="-79"/>
                <a:cs typeface="Times New Roman" panose="02020603050405020304" pitchFamily="18" charset="0"/>
              </a:rPr>
              <a:t>7</a:t>
            </a:r>
          </a:p>
        </p:txBody>
      </p:sp>
      <p:sp>
        <p:nvSpPr>
          <p:cNvPr id="18" name="TextBox 17">
            <a:extLst>
              <a:ext uri="{FF2B5EF4-FFF2-40B4-BE49-F238E27FC236}">
                <a16:creationId xmlns:a16="http://schemas.microsoft.com/office/drawing/2014/main" id="{F193AF49-AE25-604D-91F3-D439CE26A92C}"/>
              </a:ext>
            </a:extLst>
          </p:cNvPr>
          <p:cNvSpPr txBox="1"/>
          <p:nvPr/>
        </p:nvSpPr>
        <p:spPr>
          <a:xfrm>
            <a:off x="5868000" y="5944149"/>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7" name="TextBox 16">
            <a:extLst>
              <a:ext uri="{FF2B5EF4-FFF2-40B4-BE49-F238E27FC236}">
                <a16:creationId xmlns:a16="http://schemas.microsoft.com/office/drawing/2014/main" id="{75351CF8-D33D-5347-BA82-F78EC8046E59}"/>
              </a:ext>
            </a:extLst>
          </p:cNvPr>
          <p:cNvSpPr txBox="1"/>
          <p:nvPr/>
        </p:nvSpPr>
        <p:spPr>
          <a:xfrm>
            <a:off x="5943600" y="5882400"/>
            <a:ext cx="533400" cy="307777"/>
          </a:xfrm>
          <a:prstGeom prst="rect">
            <a:avLst/>
          </a:prstGeom>
          <a:noFill/>
        </p:spPr>
        <p:txBody>
          <a:bodyPr wrap="square" rtlCol="0">
            <a:spAutoFit/>
          </a:bodyPr>
          <a:lstStyle/>
          <a:p>
            <a:pPr algn="ctr"/>
            <a:r>
              <a:rPr lang="en-CN" sz="1400" b="1" dirty="0">
                <a:latin typeface="+mn-lt"/>
                <a:ea typeface="Apple Symbols" panose="02000000000000000000" pitchFamily="2" charset="-79"/>
                <a:cs typeface="Times New Roman" panose="02020603050405020304" pitchFamily="18" charset="0"/>
              </a:rPr>
              <a:t>f</a:t>
            </a:r>
          </a:p>
        </p:txBody>
      </p:sp>
      <p:sp>
        <p:nvSpPr>
          <p:cNvPr id="19" name="TextBox 18">
            <a:extLst>
              <a:ext uri="{FF2B5EF4-FFF2-40B4-BE49-F238E27FC236}">
                <a16:creationId xmlns:a16="http://schemas.microsoft.com/office/drawing/2014/main" id="{3755B6EB-6EC8-BB46-B624-98A33D6D52F0}"/>
              </a:ext>
            </a:extLst>
          </p:cNvPr>
          <p:cNvSpPr txBox="1"/>
          <p:nvPr/>
        </p:nvSpPr>
        <p:spPr>
          <a:xfrm>
            <a:off x="7696200" y="5935144"/>
            <a:ext cx="406956" cy="216000"/>
          </a:xfrm>
          <a:prstGeom prst="rect">
            <a:avLst/>
          </a:prstGeom>
          <a:solidFill>
            <a:schemeClr val="bg1"/>
          </a:solidFill>
        </p:spPr>
        <p:txBody>
          <a:bodyPr wrap="square" rtlCol="0">
            <a:spAutoFit/>
          </a:bodyPr>
          <a:lstStyle/>
          <a:p>
            <a:pPr algn="r"/>
            <a:endParaRPr lang="en-CN"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20" name="TextBox 19">
            <a:extLst>
              <a:ext uri="{FF2B5EF4-FFF2-40B4-BE49-F238E27FC236}">
                <a16:creationId xmlns:a16="http://schemas.microsoft.com/office/drawing/2014/main" id="{87E01003-9153-2443-9A05-12DE304FF2DB}"/>
              </a:ext>
            </a:extLst>
          </p:cNvPr>
          <p:cNvSpPr txBox="1"/>
          <p:nvPr/>
        </p:nvSpPr>
        <p:spPr>
          <a:xfrm>
            <a:off x="7776000" y="5882400"/>
            <a:ext cx="533400" cy="307777"/>
          </a:xfrm>
          <a:prstGeom prst="rect">
            <a:avLst/>
          </a:prstGeom>
          <a:noFill/>
        </p:spPr>
        <p:txBody>
          <a:bodyPr wrap="square" rtlCol="0">
            <a:spAutoFit/>
          </a:bodyPr>
          <a:lstStyle/>
          <a:p>
            <a:pPr algn="ctr"/>
            <a:r>
              <a:rPr lang="en-CN" sz="1400" b="1" dirty="0">
                <a:latin typeface="+mn-lt"/>
                <a:ea typeface="Apple Symbols" panose="02000000000000000000" pitchFamily="2" charset="-79"/>
                <a:cs typeface="Times New Roman" panose="02020603050405020304" pitchFamily="18" charset="0"/>
              </a:rPr>
              <a:t>f</a:t>
            </a:r>
          </a:p>
        </p:txBody>
      </p:sp>
    </p:spTree>
    <p:extLst>
      <p:ext uri="{BB962C8B-B14F-4D97-AF65-F5344CB8AC3E}">
        <p14:creationId xmlns:p14="http://schemas.microsoft.com/office/powerpoint/2010/main" val="1368658185"/>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t>x</a:t>
                      </a:r>
                      <a:r>
                        <a:rPr lang="en-CN" dirty="0"/>
                        <a:t>2, x3, x4</a:t>
                      </a:r>
                    </a:p>
                  </a:txBody>
                  <a:tcPr/>
                </a:tc>
                <a:tc>
                  <a:txBody>
                    <a:bodyPr/>
                    <a:lstStyle/>
                    <a:p>
                      <a:r>
                        <a:rPr lang="en-CN" dirty="0"/>
                        <a:t>1</a:t>
                      </a:r>
                    </a:p>
                  </a:txBody>
                  <a:tcPr/>
                </a:tc>
                <a:tc>
                  <a:txBody>
                    <a:bodyPr/>
                    <a:lstStyle/>
                    <a:p>
                      <a:r>
                        <a:rPr lang="en-CN" dirty="0"/>
                        <a:t>?</a:t>
                      </a:r>
                    </a:p>
                  </a:txBody>
                  <a:tcPr/>
                </a:tc>
                <a:tc>
                  <a:txBody>
                    <a:bodyPr/>
                    <a:lstStyle/>
                    <a:p>
                      <a:endParaRPr lang="en-CN"/>
                    </a:p>
                  </a:txBody>
                  <a:tcPr/>
                </a:tc>
                <a:tc>
                  <a:txBody>
                    <a:bodyPr/>
                    <a:lstStyle/>
                    <a:p>
                      <a:endParaRPr lang="en-CN"/>
                    </a:p>
                  </a:txBody>
                  <a:tcPr/>
                </a:tc>
                <a:extLst>
                  <a:ext uri="{0D108BD9-81ED-4DB2-BD59-A6C34878D82A}">
                    <a16:rowId xmlns:a16="http://schemas.microsoft.com/office/drawing/2014/main" val="813144555"/>
                  </a:ext>
                </a:extLst>
              </a:tr>
              <a:tr h="370840">
                <a:tc>
                  <a:txBody>
                    <a:bodyPr/>
                    <a:lstStyle/>
                    <a:p>
                      <a:r>
                        <a:rPr lang="en-CN" dirty="0"/>
                        <a:t>mul</a:t>
                      </a:r>
                    </a:p>
                  </a:txBody>
                  <a:tcPr/>
                </a:tc>
                <a:tc>
                  <a:txBody>
                    <a:bodyPr/>
                    <a:lstStyle/>
                    <a:p>
                      <a:r>
                        <a:rPr lang="en-US" dirty="0"/>
                        <a:t>x</a:t>
                      </a:r>
                      <a:r>
                        <a:rPr lang="en-CN" dirty="0"/>
                        <a:t>1, x5, x6</a:t>
                      </a:r>
                    </a:p>
                  </a:txBody>
                  <a:tcPr/>
                </a:tc>
                <a:tc>
                  <a:txBody>
                    <a:bodyPr/>
                    <a:lstStyle/>
                    <a:p>
                      <a:endParaRPr lang="en-CN"/>
                    </a:p>
                  </a:txBody>
                  <a:tcPr/>
                </a:tc>
                <a:tc>
                  <a:txBody>
                    <a:bodyPr/>
                    <a:lstStyle/>
                    <a:p>
                      <a:endParaRPr lang="en-CN"/>
                    </a:p>
                  </a:txBody>
                  <a:tcPr/>
                </a:tc>
                <a:tc>
                  <a:txBody>
                    <a:bodyPr/>
                    <a:lstStyle/>
                    <a:p>
                      <a:endParaRPr lang="en-CN" dirty="0"/>
                    </a:p>
                  </a:txBody>
                  <a:tcPr/>
                </a:tc>
                <a:tc>
                  <a:txBody>
                    <a:bodyPr/>
                    <a:lstStyle/>
                    <a:p>
                      <a:endParaRPr lang="en-CN"/>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t>x</a:t>
                      </a:r>
                      <a:r>
                        <a:rPr lang="en-CN" dirty="0"/>
                        <a:t>3, x7, x8</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t>x</a:t>
                      </a:r>
                      <a:r>
                        <a:rPr lang="en-CN" dirty="0"/>
                        <a:t>1, x1, x3</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t>x</a:t>
                      </a:r>
                      <a:r>
                        <a:rPr lang="en-CN" dirty="0"/>
                        <a:t>4, x1, x5</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t>x</a:t>
                      </a:r>
                      <a:r>
                        <a:rPr lang="en-CN" dirty="0"/>
                        <a:t>1, x4, x2</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27001096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3" name="Rectangle 2">
            <a:extLst>
              <a:ext uri="{FF2B5EF4-FFF2-40B4-BE49-F238E27FC236}">
                <a16:creationId xmlns:a16="http://schemas.microsoft.com/office/drawing/2014/main" id="{AEA6FE62-786D-4044-A7B7-0CF399B0E18D}"/>
              </a:ext>
            </a:extLst>
          </p:cNvPr>
          <p:cNvSpPr>
            <a:spLocks noGrp="1" noChangeArrowheads="1"/>
          </p:cNvSpPr>
          <p:nvPr>
            <p:ph type="title"/>
          </p:nvPr>
        </p:nvSpPr>
        <p:spPr/>
        <p:txBody>
          <a:bodyPr/>
          <a:lstStyle/>
          <a:p>
            <a:pPr eaLnBrk="1" hangingPunct="1"/>
            <a:r>
              <a:rPr lang="en-US" altLang="zh-CN"/>
              <a:t>Cache Performance: Example</a:t>
            </a:r>
          </a:p>
        </p:txBody>
      </p:sp>
      <p:sp>
        <p:nvSpPr>
          <p:cNvPr id="274434" name="Rectangle 3">
            <a:extLst>
              <a:ext uri="{FF2B5EF4-FFF2-40B4-BE49-F238E27FC236}">
                <a16:creationId xmlns:a16="http://schemas.microsoft.com/office/drawing/2014/main" id="{E2F309FD-69BA-CB45-898E-CB4BE75AFB3D}"/>
              </a:ext>
            </a:extLst>
          </p:cNvPr>
          <p:cNvSpPr>
            <a:spLocks noGrp="1" noChangeArrowheads="1"/>
          </p:cNvSpPr>
          <p:nvPr>
            <p:ph type="body" idx="1"/>
          </p:nvPr>
        </p:nvSpPr>
        <p:spPr/>
        <p:txBody>
          <a:bodyPr/>
          <a:lstStyle/>
          <a:p>
            <a:pPr eaLnBrk="1" hangingPunct="1"/>
            <a:r>
              <a:rPr lang="en-US" altLang="zh-CN" b="1" dirty="0"/>
              <a:t>Example</a:t>
            </a:r>
          </a:p>
          <a:p>
            <a:pPr eaLnBrk="1" hangingPunct="1">
              <a:buFontTx/>
              <a:buNone/>
            </a:pPr>
            <a:r>
              <a:rPr lang="en-US" altLang="zh-CN" b="1" dirty="0"/>
              <a:t>	</a:t>
            </a:r>
            <a:r>
              <a:rPr lang="en-US" altLang="zh-CN" dirty="0"/>
              <a:t>a computer with CPI=1 when cache hit;</a:t>
            </a:r>
          </a:p>
          <a:p>
            <a:pPr eaLnBrk="1" hangingPunct="1">
              <a:buFontTx/>
              <a:buNone/>
            </a:pPr>
            <a:r>
              <a:rPr lang="en-US" altLang="zh-CN" dirty="0"/>
              <a:t>	50% instructions are loads and stores;</a:t>
            </a:r>
          </a:p>
          <a:p>
            <a:pPr eaLnBrk="1" hangingPunct="1">
              <a:buFontTx/>
              <a:buNone/>
            </a:pPr>
            <a:r>
              <a:rPr lang="en-US" altLang="zh-CN" dirty="0"/>
              <a:t>	2% miss rate, 25 cc miss penalty;</a:t>
            </a:r>
          </a:p>
          <a:p>
            <a:pPr eaLnBrk="1" hangingPunct="1">
              <a:buFontTx/>
              <a:buNone/>
            </a:pPr>
            <a:endParaRPr lang="en-US" altLang="zh-CN" dirty="0"/>
          </a:p>
          <a:p>
            <a:pPr eaLnBrk="1" hangingPunct="1">
              <a:buFontTx/>
              <a:buNone/>
            </a:pPr>
            <a:r>
              <a:rPr lang="en-US" altLang="zh-CN" b="1" dirty="0"/>
              <a:t>Q: </a:t>
            </a:r>
            <a:r>
              <a:rPr lang="en-US" altLang="zh-CN" dirty="0"/>
              <a:t>how much faster would the computer be if all instructions were cache hits?</a:t>
            </a:r>
            <a:endParaRPr lang="en-US" altLang="zh-CN" b="1" dirty="0"/>
          </a:p>
        </p:txBody>
      </p:sp>
    </p:spTree>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t>x</a:t>
                      </a:r>
                      <a:r>
                        <a:rPr lang="en-CN" dirty="0"/>
                        <a:t>2, x3, x4</a:t>
                      </a:r>
                    </a:p>
                  </a:txBody>
                  <a:tcPr/>
                </a:tc>
                <a:tc>
                  <a:txBody>
                    <a:bodyPr/>
                    <a:lstStyle/>
                    <a:p>
                      <a:r>
                        <a:rPr lang="en-CN" dirty="0"/>
                        <a:t>1</a:t>
                      </a:r>
                    </a:p>
                  </a:txBody>
                  <a:tcPr/>
                </a:tc>
                <a:tc>
                  <a:txBody>
                    <a:bodyPr/>
                    <a:lstStyle/>
                    <a:p>
                      <a:r>
                        <a:rPr lang="en-CN" dirty="0"/>
                        <a:t>2</a:t>
                      </a:r>
                    </a:p>
                  </a:txBody>
                  <a:tcPr/>
                </a:tc>
                <a:tc>
                  <a:txBody>
                    <a:bodyPr/>
                    <a:lstStyle/>
                    <a:p>
                      <a:r>
                        <a:rPr lang="en-CN" dirty="0"/>
                        <a:t>42</a:t>
                      </a:r>
                    </a:p>
                  </a:txBody>
                  <a:tcPr/>
                </a:tc>
                <a:tc>
                  <a:txBody>
                    <a:bodyPr/>
                    <a:lstStyle/>
                    <a:p>
                      <a:r>
                        <a:rPr lang="en-CN" dirty="0"/>
                        <a:t>43</a:t>
                      </a:r>
                    </a:p>
                  </a:txBody>
                  <a:tcPr/>
                </a:tc>
                <a:extLst>
                  <a:ext uri="{0D108BD9-81ED-4DB2-BD59-A6C34878D82A}">
                    <a16:rowId xmlns:a16="http://schemas.microsoft.com/office/drawing/2014/main" val="813144555"/>
                  </a:ext>
                </a:extLst>
              </a:tr>
              <a:tr h="370840">
                <a:tc>
                  <a:txBody>
                    <a:bodyPr/>
                    <a:lstStyle/>
                    <a:p>
                      <a:r>
                        <a:rPr lang="en-CN" dirty="0"/>
                        <a:t>mul</a:t>
                      </a:r>
                    </a:p>
                  </a:txBody>
                  <a:tcPr/>
                </a:tc>
                <a:tc>
                  <a:txBody>
                    <a:bodyPr/>
                    <a:lstStyle/>
                    <a:p>
                      <a:r>
                        <a:rPr lang="en-US" dirty="0"/>
                        <a:t>x</a:t>
                      </a:r>
                      <a:r>
                        <a:rPr lang="en-CN" dirty="0"/>
                        <a:t>1, x5, x6</a:t>
                      </a:r>
                    </a:p>
                  </a:txBody>
                  <a:tcPr/>
                </a:tc>
                <a:tc>
                  <a:txBody>
                    <a:bodyPr/>
                    <a:lstStyle/>
                    <a:p>
                      <a:endParaRPr lang="en-CN"/>
                    </a:p>
                  </a:txBody>
                  <a:tcPr/>
                </a:tc>
                <a:tc>
                  <a:txBody>
                    <a:bodyPr/>
                    <a:lstStyle/>
                    <a:p>
                      <a:endParaRPr lang="en-CN"/>
                    </a:p>
                  </a:txBody>
                  <a:tcPr/>
                </a:tc>
                <a:tc>
                  <a:txBody>
                    <a:bodyPr/>
                    <a:lstStyle/>
                    <a:p>
                      <a:endParaRPr lang="en-CN" dirty="0"/>
                    </a:p>
                  </a:txBody>
                  <a:tcPr/>
                </a:tc>
                <a:tc>
                  <a:txBody>
                    <a:bodyPr/>
                    <a:lstStyle/>
                    <a:p>
                      <a:endParaRPr lang="en-CN"/>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t>x</a:t>
                      </a:r>
                      <a:r>
                        <a:rPr lang="en-CN" dirty="0"/>
                        <a:t>3, x7, x8</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t>x</a:t>
                      </a:r>
                      <a:r>
                        <a:rPr lang="en-CN" dirty="0"/>
                        <a:t>1, x1, x3</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t>x</a:t>
                      </a:r>
                      <a:r>
                        <a:rPr lang="en-CN" dirty="0"/>
                        <a:t>4, x1, x5</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t>x</a:t>
                      </a:r>
                      <a:r>
                        <a:rPr lang="en-CN" dirty="0"/>
                        <a:t>1, x4, x2</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1595109082"/>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solidFill>
                  <a:srgbClr val="EE008B"/>
                </a:solidFill>
              </a:rPr>
              <a:t>assume </a:t>
            </a:r>
            <a:r>
              <a:rPr lang="en-CN" altLang="en-CN">
                <a:solidFill>
                  <a:srgbClr val="EE008B"/>
                </a:solidFill>
              </a:rPr>
              <a:t>single-issue pipeline</a:t>
            </a:r>
            <a:r>
              <a:rPr lang="en-CN" altLang="en-CN" b="1"/>
              <a:t>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t>x</a:t>
                      </a:r>
                      <a:r>
                        <a:rPr lang="en-CN" dirty="0"/>
                        <a:t>2, x3, x4</a:t>
                      </a:r>
                    </a:p>
                  </a:txBody>
                  <a:tcPr/>
                </a:tc>
                <a:tc>
                  <a:txBody>
                    <a:bodyPr/>
                    <a:lstStyle/>
                    <a:p>
                      <a:r>
                        <a:rPr lang="en-CN" dirty="0"/>
                        <a:t>1</a:t>
                      </a:r>
                    </a:p>
                  </a:txBody>
                  <a:tcPr/>
                </a:tc>
                <a:tc>
                  <a:txBody>
                    <a:bodyPr/>
                    <a:lstStyle/>
                    <a:p>
                      <a:r>
                        <a:rPr lang="en-CN" dirty="0"/>
                        <a:t>2</a:t>
                      </a:r>
                    </a:p>
                  </a:txBody>
                  <a:tcPr/>
                </a:tc>
                <a:tc>
                  <a:txBody>
                    <a:bodyPr/>
                    <a:lstStyle/>
                    <a:p>
                      <a:r>
                        <a:rPr lang="en-CN" dirty="0"/>
                        <a:t>42</a:t>
                      </a:r>
                    </a:p>
                  </a:txBody>
                  <a:tcPr/>
                </a:tc>
                <a:tc>
                  <a:txBody>
                    <a:bodyPr/>
                    <a:lstStyle/>
                    <a:p>
                      <a:r>
                        <a:rPr lang="en-CN" dirty="0"/>
                        <a:t>43</a:t>
                      </a:r>
                    </a:p>
                  </a:txBody>
                  <a:tcPr/>
                </a:tc>
                <a:extLst>
                  <a:ext uri="{0D108BD9-81ED-4DB2-BD59-A6C34878D82A}">
                    <a16:rowId xmlns:a16="http://schemas.microsoft.com/office/drawing/2014/main" val="813144555"/>
                  </a:ext>
                </a:extLst>
              </a:tr>
              <a:tr h="370840">
                <a:tc>
                  <a:txBody>
                    <a:bodyPr/>
                    <a:lstStyle/>
                    <a:p>
                      <a:r>
                        <a:rPr lang="en-CN" dirty="0"/>
                        <a:t>mul</a:t>
                      </a:r>
                    </a:p>
                  </a:txBody>
                  <a:tcPr/>
                </a:tc>
                <a:tc>
                  <a:txBody>
                    <a:bodyPr/>
                    <a:lstStyle/>
                    <a:p>
                      <a:r>
                        <a:rPr lang="en-US" dirty="0"/>
                        <a:t>x</a:t>
                      </a:r>
                      <a:r>
                        <a:rPr lang="en-CN" dirty="0"/>
                        <a:t>1, x5, x6</a:t>
                      </a:r>
                    </a:p>
                  </a:txBody>
                  <a:tcPr/>
                </a:tc>
                <a:tc>
                  <a:txBody>
                    <a:bodyPr/>
                    <a:lstStyle/>
                    <a:p>
                      <a:r>
                        <a:rPr lang="en-CN" dirty="0"/>
                        <a:t>2</a:t>
                      </a:r>
                    </a:p>
                  </a:txBody>
                  <a:tcPr/>
                </a:tc>
                <a:tc>
                  <a:txBody>
                    <a:bodyPr/>
                    <a:lstStyle/>
                    <a:p>
                      <a:r>
                        <a:rPr lang="en-CN" dirty="0"/>
                        <a:t>3</a:t>
                      </a:r>
                    </a:p>
                  </a:txBody>
                  <a:tcPr/>
                </a:tc>
                <a:tc>
                  <a:txBody>
                    <a:bodyPr/>
                    <a:lstStyle/>
                    <a:p>
                      <a:r>
                        <a:rPr lang="en-CN" dirty="0"/>
                        <a:t>13</a:t>
                      </a:r>
                    </a:p>
                  </a:txBody>
                  <a:tcPr/>
                </a:tc>
                <a:tc>
                  <a:txBody>
                    <a:bodyPr/>
                    <a:lstStyle/>
                    <a:p>
                      <a:r>
                        <a:rPr lang="en-CN" dirty="0"/>
                        <a:t>44</a:t>
                      </a:r>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t>x</a:t>
                      </a:r>
                      <a:r>
                        <a:rPr lang="en-CN" dirty="0"/>
                        <a:t>3, x7, x8</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t>x</a:t>
                      </a:r>
                      <a:r>
                        <a:rPr lang="en-CN" dirty="0"/>
                        <a:t>1, x1, x3</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t>x</a:t>
                      </a:r>
                      <a:r>
                        <a:rPr lang="en-CN" dirty="0"/>
                        <a:t>4, x1, x5</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t>x</a:t>
                      </a:r>
                      <a:r>
                        <a:rPr lang="en-CN" dirty="0"/>
                        <a:t>1, x4, x2</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1662355873"/>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t>x</a:t>
                      </a:r>
                      <a:r>
                        <a:rPr lang="en-CN" dirty="0"/>
                        <a:t>2, x3, x4</a:t>
                      </a:r>
                    </a:p>
                  </a:txBody>
                  <a:tcPr/>
                </a:tc>
                <a:tc>
                  <a:txBody>
                    <a:bodyPr/>
                    <a:lstStyle/>
                    <a:p>
                      <a:r>
                        <a:rPr lang="en-CN" dirty="0"/>
                        <a:t>1</a:t>
                      </a:r>
                    </a:p>
                  </a:txBody>
                  <a:tcPr/>
                </a:tc>
                <a:tc>
                  <a:txBody>
                    <a:bodyPr/>
                    <a:lstStyle/>
                    <a:p>
                      <a:r>
                        <a:rPr lang="en-CN" dirty="0"/>
                        <a:t>2</a:t>
                      </a:r>
                    </a:p>
                  </a:txBody>
                  <a:tcPr/>
                </a:tc>
                <a:tc>
                  <a:txBody>
                    <a:bodyPr/>
                    <a:lstStyle/>
                    <a:p>
                      <a:r>
                        <a:rPr lang="en-CN" dirty="0"/>
                        <a:t>42</a:t>
                      </a:r>
                    </a:p>
                  </a:txBody>
                  <a:tcPr/>
                </a:tc>
                <a:tc>
                  <a:txBody>
                    <a:bodyPr/>
                    <a:lstStyle/>
                    <a:p>
                      <a:r>
                        <a:rPr lang="en-CN" dirty="0"/>
                        <a:t>43</a:t>
                      </a:r>
                    </a:p>
                  </a:txBody>
                  <a:tcPr/>
                </a:tc>
                <a:extLst>
                  <a:ext uri="{0D108BD9-81ED-4DB2-BD59-A6C34878D82A}">
                    <a16:rowId xmlns:a16="http://schemas.microsoft.com/office/drawing/2014/main" val="813144555"/>
                  </a:ext>
                </a:extLst>
              </a:tr>
              <a:tr h="370840">
                <a:tc>
                  <a:txBody>
                    <a:bodyPr/>
                    <a:lstStyle/>
                    <a:p>
                      <a:r>
                        <a:rPr lang="en-CN" dirty="0"/>
                        <a:t>mul</a:t>
                      </a:r>
                    </a:p>
                  </a:txBody>
                  <a:tcPr/>
                </a:tc>
                <a:tc>
                  <a:txBody>
                    <a:bodyPr/>
                    <a:lstStyle/>
                    <a:p>
                      <a:r>
                        <a:rPr lang="en-US" dirty="0"/>
                        <a:t>x</a:t>
                      </a:r>
                      <a:r>
                        <a:rPr lang="en-CN" dirty="0"/>
                        <a:t>1, x5, x6</a:t>
                      </a:r>
                    </a:p>
                  </a:txBody>
                  <a:tcPr/>
                </a:tc>
                <a:tc>
                  <a:txBody>
                    <a:bodyPr/>
                    <a:lstStyle/>
                    <a:p>
                      <a:r>
                        <a:rPr lang="en-CN" dirty="0"/>
                        <a:t>2</a:t>
                      </a:r>
                    </a:p>
                  </a:txBody>
                  <a:tcPr/>
                </a:tc>
                <a:tc>
                  <a:txBody>
                    <a:bodyPr/>
                    <a:lstStyle/>
                    <a:p>
                      <a:r>
                        <a:rPr lang="en-CN" dirty="0"/>
                        <a:t>3</a:t>
                      </a:r>
                    </a:p>
                  </a:txBody>
                  <a:tcPr/>
                </a:tc>
                <a:tc>
                  <a:txBody>
                    <a:bodyPr/>
                    <a:lstStyle/>
                    <a:p>
                      <a:r>
                        <a:rPr lang="en-CN" dirty="0"/>
                        <a:t>13</a:t>
                      </a:r>
                    </a:p>
                  </a:txBody>
                  <a:tcPr/>
                </a:tc>
                <a:tc>
                  <a:txBody>
                    <a:bodyPr/>
                    <a:lstStyle/>
                    <a:p>
                      <a:r>
                        <a:rPr lang="en-CN" dirty="0"/>
                        <a:t>44</a:t>
                      </a:r>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t>x</a:t>
                      </a:r>
                      <a:r>
                        <a:rPr lang="en-CN" dirty="0"/>
                        <a:t>3, x7, x8</a:t>
                      </a:r>
                    </a:p>
                  </a:txBody>
                  <a:tcPr/>
                </a:tc>
                <a:tc>
                  <a:txBody>
                    <a:bodyPr/>
                    <a:lstStyle/>
                    <a:p>
                      <a:r>
                        <a:rPr lang="en-CN" dirty="0"/>
                        <a:t>3</a:t>
                      </a:r>
                    </a:p>
                  </a:txBody>
                  <a:tcPr/>
                </a:tc>
                <a:tc>
                  <a:txBody>
                    <a:bodyPr/>
                    <a:lstStyle/>
                    <a:p>
                      <a:r>
                        <a:rPr lang="en-CN" dirty="0"/>
                        <a:t>4</a:t>
                      </a:r>
                    </a:p>
                  </a:txBody>
                  <a:tcPr/>
                </a:tc>
                <a:tc>
                  <a:txBody>
                    <a:bodyPr/>
                    <a:lstStyle/>
                    <a:p>
                      <a:r>
                        <a:rPr lang="en-CN" dirty="0"/>
                        <a:t>5</a:t>
                      </a:r>
                    </a:p>
                  </a:txBody>
                  <a:tcPr/>
                </a:tc>
                <a:tc>
                  <a:txBody>
                    <a:bodyPr/>
                    <a:lstStyle/>
                    <a:p>
                      <a:r>
                        <a:rPr lang="en-CN" dirty="0"/>
                        <a:t>45</a:t>
                      </a:r>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t>x</a:t>
                      </a:r>
                      <a:r>
                        <a:rPr lang="en-CN" dirty="0"/>
                        <a:t>1, x1, x3</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t>x</a:t>
                      </a:r>
                      <a:r>
                        <a:rPr lang="en-CN" dirty="0"/>
                        <a:t>4, x1, x5</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t>x</a:t>
                      </a:r>
                      <a:r>
                        <a:rPr lang="en-CN" dirty="0"/>
                        <a:t>1, x4, x2</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221608202"/>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solidFill>
                  <a:srgbClr val="EE008B"/>
                </a:solidFill>
              </a:rPr>
              <a:t>need mul reservation station</a:t>
            </a:r>
            <a:r>
              <a:rPr lang="en-CN" altLang="en-CN" b="1" dirty="0"/>
              <a:t>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t>x</a:t>
                      </a:r>
                      <a:r>
                        <a:rPr lang="en-CN" dirty="0"/>
                        <a:t>2, x3, x4</a:t>
                      </a:r>
                    </a:p>
                  </a:txBody>
                  <a:tcPr/>
                </a:tc>
                <a:tc>
                  <a:txBody>
                    <a:bodyPr/>
                    <a:lstStyle/>
                    <a:p>
                      <a:r>
                        <a:rPr lang="en-CN" dirty="0"/>
                        <a:t>1</a:t>
                      </a:r>
                    </a:p>
                  </a:txBody>
                  <a:tcPr/>
                </a:tc>
                <a:tc>
                  <a:txBody>
                    <a:bodyPr/>
                    <a:lstStyle/>
                    <a:p>
                      <a:r>
                        <a:rPr lang="en-CN" dirty="0"/>
                        <a:t>2</a:t>
                      </a:r>
                    </a:p>
                  </a:txBody>
                  <a:tcPr/>
                </a:tc>
                <a:tc>
                  <a:txBody>
                    <a:bodyPr/>
                    <a:lstStyle/>
                    <a:p>
                      <a:r>
                        <a:rPr lang="en-CN" dirty="0"/>
                        <a:t>42</a:t>
                      </a:r>
                    </a:p>
                  </a:txBody>
                  <a:tcPr/>
                </a:tc>
                <a:tc>
                  <a:txBody>
                    <a:bodyPr/>
                    <a:lstStyle/>
                    <a:p>
                      <a:r>
                        <a:rPr lang="en-CN" dirty="0"/>
                        <a:t>43</a:t>
                      </a:r>
                    </a:p>
                  </a:txBody>
                  <a:tcPr/>
                </a:tc>
                <a:extLst>
                  <a:ext uri="{0D108BD9-81ED-4DB2-BD59-A6C34878D82A}">
                    <a16:rowId xmlns:a16="http://schemas.microsoft.com/office/drawing/2014/main" val="813144555"/>
                  </a:ext>
                </a:extLst>
              </a:tr>
              <a:tr h="370840">
                <a:tc>
                  <a:txBody>
                    <a:bodyPr/>
                    <a:lstStyle/>
                    <a:p>
                      <a:r>
                        <a:rPr lang="en-CN" dirty="0">
                          <a:solidFill>
                            <a:srgbClr val="EE008B"/>
                          </a:solidFill>
                        </a:rPr>
                        <a:t>mul</a:t>
                      </a:r>
                    </a:p>
                  </a:txBody>
                  <a:tcPr/>
                </a:tc>
                <a:tc>
                  <a:txBody>
                    <a:bodyPr/>
                    <a:lstStyle/>
                    <a:p>
                      <a:r>
                        <a:rPr lang="en-US" dirty="0"/>
                        <a:t>x</a:t>
                      </a:r>
                      <a:r>
                        <a:rPr lang="en-CN" dirty="0"/>
                        <a:t>1, x5, x6</a:t>
                      </a:r>
                    </a:p>
                  </a:txBody>
                  <a:tcPr/>
                </a:tc>
                <a:tc>
                  <a:txBody>
                    <a:bodyPr/>
                    <a:lstStyle/>
                    <a:p>
                      <a:r>
                        <a:rPr lang="en-CN" dirty="0"/>
                        <a:t>2</a:t>
                      </a:r>
                    </a:p>
                  </a:txBody>
                  <a:tcPr/>
                </a:tc>
                <a:tc>
                  <a:txBody>
                    <a:bodyPr/>
                    <a:lstStyle/>
                    <a:p>
                      <a:r>
                        <a:rPr lang="en-CN" dirty="0"/>
                        <a:t>3</a:t>
                      </a:r>
                    </a:p>
                  </a:txBody>
                  <a:tcPr/>
                </a:tc>
                <a:tc>
                  <a:txBody>
                    <a:bodyPr/>
                    <a:lstStyle/>
                    <a:p>
                      <a:r>
                        <a:rPr lang="en-CN" dirty="0">
                          <a:solidFill>
                            <a:srgbClr val="EE008B"/>
                          </a:solidFill>
                        </a:rPr>
                        <a:t>13</a:t>
                      </a:r>
                    </a:p>
                  </a:txBody>
                  <a:tcPr/>
                </a:tc>
                <a:tc>
                  <a:txBody>
                    <a:bodyPr/>
                    <a:lstStyle/>
                    <a:p>
                      <a:r>
                        <a:rPr lang="en-CN" dirty="0"/>
                        <a:t>44</a:t>
                      </a:r>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t>x</a:t>
                      </a:r>
                      <a:r>
                        <a:rPr lang="en-CN" dirty="0"/>
                        <a:t>3, x7, x8</a:t>
                      </a:r>
                    </a:p>
                  </a:txBody>
                  <a:tcPr/>
                </a:tc>
                <a:tc>
                  <a:txBody>
                    <a:bodyPr/>
                    <a:lstStyle/>
                    <a:p>
                      <a:r>
                        <a:rPr lang="en-CN" dirty="0"/>
                        <a:t>3</a:t>
                      </a:r>
                    </a:p>
                  </a:txBody>
                  <a:tcPr/>
                </a:tc>
                <a:tc>
                  <a:txBody>
                    <a:bodyPr/>
                    <a:lstStyle/>
                    <a:p>
                      <a:r>
                        <a:rPr lang="en-CN" dirty="0"/>
                        <a:t>4</a:t>
                      </a:r>
                    </a:p>
                  </a:txBody>
                  <a:tcPr/>
                </a:tc>
                <a:tc>
                  <a:txBody>
                    <a:bodyPr/>
                    <a:lstStyle/>
                    <a:p>
                      <a:r>
                        <a:rPr lang="en-CN" dirty="0"/>
                        <a:t>5</a:t>
                      </a:r>
                    </a:p>
                  </a:txBody>
                  <a:tcPr/>
                </a:tc>
                <a:tc>
                  <a:txBody>
                    <a:bodyPr/>
                    <a:lstStyle/>
                    <a:p>
                      <a:r>
                        <a:rPr lang="en-CN" dirty="0"/>
                        <a:t>45</a:t>
                      </a:r>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t>x</a:t>
                      </a:r>
                      <a:r>
                        <a:rPr lang="en-CN" dirty="0"/>
                        <a:t>1, x1, x3</a:t>
                      </a:r>
                    </a:p>
                  </a:txBody>
                  <a:tcPr/>
                </a:tc>
                <a:tc>
                  <a:txBody>
                    <a:bodyPr/>
                    <a:lstStyle/>
                    <a:p>
                      <a:r>
                        <a:rPr lang="en-CN" dirty="0"/>
                        <a:t>14</a:t>
                      </a:r>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t>x</a:t>
                      </a:r>
                      <a:r>
                        <a:rPr lang="en-CN" dirty="0"/>
                        <a:t>4, x1, x5</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t>x</a:t>
                      </a:r>
                      <a:r>
                        <a:rPr lang="en-CN" dirty="0"/>
                        <a:t>1, x4, x2</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2817373254"/>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t>x</a:t>
                      </a:r>
                      <a:r>
                        <a:rPr lang="en-CN" dirty="0"/>
                        <a:t>2, x3, x4</a:t>
                      </a:r>
                    </a:p>
                  </a:txBody>
                  <a:tcPr/>
                </a:tc>
                <a:tc>
                  <a:txBody>
                    <a:bodyPr/>
                    <a:lstStyle/>
                    <a:p>
                      <a:r>
                        <a:rPr lang="en-CN" dirty="0"/>
                        <a:t>1</a:t>
                      </a:r>
                    </a:p>
                  </a:txBody>
                  <a:tcPr/>
                </a:tc>
                <a:tc>
                  <a:txBody>
                    <a:bodyPr/>
                    <a:lstStyle/>
                    <a:p>
                      <a:r>
                        <a:rPr lang="en-CN" dirty="0"/>
                        <a:t>2</a:t>
                      </a:r>
                    </a:p>
                  </a:txBody>
                  <a:tcPr/>
                </a:tc>
                <a:tc>
                  <a:txBody>
                    <a:bodyPr/>
                    <a:lstStyle/>
                    <a:p>
                      <a:r>
                        <a:rPr lang="en-CN" dirty="0"/>
                        <a:t>42</a:t>
                      </a:r>
                    </a:p>
                  </a:txBody>
                  <a:tcPr/>
                </a:tc>
                <a:tc>
                  <a:txBody>
                    <a:bodyPr/>
                    <a:lstStyle/>
                    <a:p>
                      <a:r>
                        <a:rPr lang="en-CN" dirty="0"/>
                        <a:t>43</a:t>
                      </a:r>
                    </a:p>
                  </a:txBody>
                  <a:tcPr/>
                </a:tc>
                <a:extLst>
                  <a:ext uri="{0D108BD9-81ED-4DB2-BD59-A6C34878D82A}">
                    <a16:rowId xmlns:a16="http://schemas.microsoft.com/office/drawing/2014/main" val="813144555"/>
                  </a:ext>
                </a:extLst>
              </a:tr>
              <a:tr h="370840">
                <a:tc>
                  <a:txBody>
                    <a:bodyPr/>
                    <a:lstStyle/>
                    <a:p>
                      <a:r>
                        <a:rPr lang="en-CN" dirty="0">
                          <a:solidFill>
                            <a:schemeClr val="tx1"/>
                          </a:solidFill>
                        </a:rPr>
                        <a:t>mul</a:t>
                      </a:r>
                    </a:p>
                  </a:txBody>
                  <a:tcPr/>
                </a:tc>
                <a:tc>
                  <a:txBody>
                    <a:bodyPr/>
                    <a:lstStyle/>
                    <a:p>
                      <a:r>
                        <a:rPr lang="en-US" dirty="0"/>
                        <a:t>x</a:t>
                      </a:r>
                      <a:r>
                        <a:rPr lang="en-CN" dirty="0"/>
                        <a:t>1, x5, x6</a:t>
                      </a:r>
                    </a:p>
                  </a:txBody>
                  <a:tcPr/>
                </a:tc>
                <a:tc>
                  <a:txBody>
                    <a:bodyPr/>
                    <a:lstStyle/>
                    <a:p>
                      <a:r>
                        <a:rPr lang="en-CN" dirty="0"/>
                        <a:t>2</a:t>
                      </a:r>
                    </a:p>
                  </a:txBody>
                  <a:tcPr/>
                </a:tc>
                <a:tc>
                  <a:txBody>
                    <a:bodyPr/>
                    <a:lstStyle/>
                    <a:p>
                      <a:r>
                        <a:rPr lang="en-CN" dirty="0"/>
                        <a:t>3</a:t>
                      </a:r>
                    </a:p>
                  </a:txBody>
                  <a:tcPr/>
                </a:tc>
                <a:tc>
                  <a:txBody>
                    <a:bodyPr/>
                    <a:lstStyle/>
                    <a:p>
                      <a:r>
                        <a:rPr lang="en-CN" dirty="0">
                          <a:solidFill>
                            <a:schemeClr val="tx1"/>
                          </a:solidFill>
                        </a:rPr>
                        <a:t>13</a:t>
                      </a:r>
                    </a:p>
                  </a:txBody>
                  <a:tcPr/>
                </a:tc>
                <a:tc>
                  <a:txBody>
                    <a:bodyPr/>
                    <a:lstStyle/>
                    <a:p>
                      <a:r>
                        <a:rPr lang="en-CN" dirty="0"/>
                        <a:t>44</a:t>
                      </a:r>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t>x</a:t>
                      </a:r>
                      <a:r>
                        <a:rPr lang="en-CN" dirty="0"/>
                        <a:t>3, x7, x8</a:t>
                      </a:r>
                    </a:p>
                  </a:txBody>
                  <a:tcPr/>
                </a:tc>
                <a:tc>
                  <a:txBody>
                    <a:bodyPr/>
                    <a:lstStyle/>
                    <a:p>
                      <a:r>
                        <a:rPr lang="en-CN" dirty="0"/>
                        <a:t>3</a:t>
                      </a:r>
                    </a:p>
                  </a:txBody>
                  <a:tcPr/>
                </a:tc>
                <a:tc>
                  <a:txBody>
                    <a:bodyPr/>
                    <a:lstStyle/>
                    <a:p>
                      <a:r>
                        <a:rPr lang="en-CN" dirty="0"/>
                        <a:t>4</a:t>
                      </a:r>
                    </a:p>
                  </a:txBody>
                  <a:tcPr/>
                </a:tc>
                <a:tc>
                  <a:txBody>
                    <a:bodyPr/>
                    <a:lstStyle/>
                    <a:p>
                      <a:r>
                        <a:rPr lang="en-CN" dirty="0"/>
                        <a:t>5</a:t>
                      </a:r>
                    </a:p>
                  </a:txBody>
                  <a:tcPr/>
                </a:tc>
                <a:tc>
                  <a:txBody>
                    <a:bodyPr/>
                    <a:lstStyle/>
                    <a:p>
                      <a:r>
                        <a:rPr lang="en-CN" dirty="0"/>
                        <a:t>45</a:t>
                      </a:r>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t>x</a:t>
                      </a:r>
                      <a:r>
                        <a:rPr lang="en-CN" dirty="0"/>
                        <a:t>1, x1, x3</a:t>
                      </a:r>
                    </a:p>
                  </a:txBody>
                  <a:tcPr/>
                </a:tc>
                <a:tc>
                  <a:txBody>
                    <a:bodyPr/>
                    <a:lstStyle/>
                    <a:p>
                      <a:r>
                        <a:rPr lang="en-CN" dirty="0"/>
                        <a:t>14</a:t>
                      </a:r>
                    </a:p>
                  </a:txBody>
                  <a:tcPr/>
                </a:tc>
                <a:tc>
                  <a:txBody>
                    <a:bodyPr/>
                    <a:lstStyle/>
                    <a:p>
                      <a:r>
                        <a:rPr lang="en-CN" dirty="0"/>
                        <a:t>15</a:t>
                      </a:r>
                    </a:p>
                  </a:txBody>
                  <a:tcPr/>
                </a:tc>
                <a:tc>
                  <a:txBody>
                    <a:bodyPr/>
                    <a:lstStyle/>
                    <a:p>
                      <a:r>
                        <a:rPr lang="en-CN" dirty="0"/>
                        <a:t>25</a:t>
                      </a:r>
                    </a:p>
                  </a:txBody>
                  <a:tcPr/>
                </a:tc>
                <a:tc>
                  <a:txBody>
                    <a:bodyPr/>
                    <a:lstStyle/>
                    <a:p>
                      <a:r>
                        <a:rPr lang="en-CN" dirty="0"/>
                        <a:t>46</a:t>
                      </a:r>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t>x</a:t>
                      </a:r>
                      <a:r>
                        <a:rPr lang="en-CN" dirty="0"/>
                        <a:t>4, x1, x5</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t>x</a:t>
                      </a:r>
                      <a:r>
                        <a:rPr lang="en-CN" dirty="0"/>
                        <a:t>1, x4, x2</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671261420"/>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solidFill>
                  <a:srgbClr val="EE008B"/>
                </a:solidFill>
              </a:rPr>
              <a:t>need x1 as soure operand </a:t>
            </a:r>
            <a:r>
              <a:rPr lang="en-CN" altLang="en-CN" b="1" dirty="0">
                <a:solidFill>
                  <a:srgbClr val="EE008B"/>
                </a:solidFill>
              </a:rPr>
              <a:t>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t>x</a:t>
                      </a:r>
                      <a:r>
                        <a:rPr lang="en-CN" dirty="0"/>
                        <a:t>2, x3, x4</a:t>
                      </a:r>
                    </a:p>
                  </a:txBody>
                  <a:tcPr/>
                </a:tc>
                <a:tc>
                  <a:txBody>
                    <a:bodyPr/>
                    <a:lstStyle/>
                    <a:p>
                      <a:r>
                        <a:rPr lang="en-CN" dirty="0"/>
                        <a:t>1</a:t>
                      </a:r>
                    </a:p>
                  </a:txBody>
                  <a:tcPr/>
                </a:tc>
                <a:tc>
                  <a:txBody>
                    <a:bodyPr/>
                    <a:lstStyle/>
                    <a:p>
                      <a:r>
                        <a:rPr lang="en-CN" dirty="0"/>
                        <a:t>2</a:t>
                      </a:r>
                    </a:p>
                  </a:txBody>
                  <a:tcPr/>
                </a:tc>
                <a:tc>
                  <a:txBody>
                    <a:bodyPr/>
                    <a:lstStyle/>
                    <a:p>
                      <a:r>
                        <a:rPr lang="en-CN" dirty="0"/>
                        <a:t>42</a:t>
                      </a:r>
                    </a:p>
                  </a:txBody>
                  <a:tcPr/>
                </a:tc>
                <a:tc>
                  <a:txBody>
                    <a:bodyPr/>
                    <a:lstStyle/>
                    <a:p>
                      <a:r>
                        <a:rPr lang="en-CN" dirty="0"/>
                        <a:t>43</a:t>
                      </a:r>
                    </a:p>
                  </a:txBody>
                  <a:tcPr/>
                </a:tc>
                <a:extLst>
                  <a:ext uri="{0D108BD9-81ED-4DB2-BD59-A6C34878D82A}">
                    <a16:rowId xmlns:a16="http://schemas.microsoft.com/office/drawing/2014/main" val="813144555"/>
                  </a:ext>
                </a:extLst>
              </a:tr>
              <a:tr h="370840">
                <a:tc>
                  <a:txBody>
                    <a:bodyPr/>
                    <a:lstStyle/>
                    <a:p>
                      <a:r>
                        <a:rPr lang="en-CN" dirty="0">
                          <a:solidFill>
                            <a:schemeClr val="tx1"/>
                          </a:solidFill>
                        </a:rPr>
                        <a:t>mul</a:t>
                      </a:r>
                    </a:p>
                  </a:txBody>
                  <a:tcPr/>
                </a:tc>
                <a:tc>
                  <a:txBody>
                    <a:bodyPr/>
                    <a:lstStyle/>
                    <a:p>
                      <a:r>
                        <a:rPr lang="en-US" dirty="0"/>
                        <a:t>x</a:t>
                      </a:r>
                      <a:r>
                        <a:rPr lang="en-CN" dirty="0"/>
                        <a:t>1, x5, x6</a:t>
                      </a:r>
                    </a:p>
                  </a:txBody>
                  <a:tcPr/>
                </a:tc>
                <a:tc>
                  <a:txBody>
                    <a:bodyPr/>
                    <a:lstStyle/>
                    <a:p>
                      <a:r>
                        <a:rPr lang="en-CN" dirty="0"/>
                        <a:t>2</a:t>
                      </a:r>
                    </a:p>
                  </a:txBody>
                  <a:tcPr/>
                </a:tc>
                <a:tc>
                  <a:txBody>
                    <a:bodyPr/>
                    <a:lstStyle/>
                    <a:p>
                      <a:r>
                        <a:rPr lang="en-CN" dirty="0"/>
                        <a:t>3</a:t>
                      </a:r>
                    </a:p>
                  </a:txBody>
                  <a:tcPr/>
                </a:tc>
                <a:tc>
                  <a:txBody>
                    <a:bodyPr/>
                    <a:lstStyle/>
                    <a:p>
                      <a:r>
                        <a:rPr lang="en-CN" dirty="0">
                          <a:solidFill>
                            <a:schemeClr val="tx1"/>
                          </a:solidFill>
                        </a:rPr>
                        <a:t>13</a:t>
                      </a:r>
                    </a:p>
                  </a:txBody>
                  <a:tcPr/>
                </a:tc>
                <a:tc>
                  <a:txBody>
                    <a:bodyPr/>
                    <a:lstStyle/>
                    <a:p>
                      <a:r>
                        <a:rPr lang="en-CN" dirty="0"/>
                        <a:t>44</a:t>
                      </a:r>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t>x</a:t>
                      </a:r>
                      <a:r>
                        <a:rPr lang="en-CN" dirty="0"/>
                        <a:t>3, x7, x8</a:t>
                      </a:r>
                    </a:p>
                  </a:txBody>
                  <a:tcPr/>
                </a:tc>
                <a:tc>
                  <a:txBody>
                    <a:bodyPr/>
                    <a:lstStyle/>
                    <a:p>
                      <a:r>
                        <a:rPr lang="en-CN" dirty="0"/>
                        <a:t>3</a:t>
                      </a:r>
                    </a:p>
                  </a:txBody>
                  <a:tcPr/>
                </a:tc>
                <a:tc>
                  <a:txBody>
                    <a:bodyPr/>
                    <a:lstStyle/>
                    <a:p>
                      <a:r>
                        <a:rPr lang="en-CN" dirty="0"/>
                        <a:t>4</a:t>
                      </a:r>
                    </a:p>
                  </a:txBody>
                  <a:tcPr/>
                </a:tc>
                <a:tc>
                  <a:txBody>
                    <a:bodyPr/>
                    <a:lstStyle/>
                    <a:p>
                      <a:r>
                        <a:rPr lang="en-CN" dirty="0"/>
                        <a:t>5</a:t>
                      </a:r>
                    </a:p>
                  </a:txBody>
                  <a:tcPr/>
                </a:tc>
                <a:tc>
                  <a:txBody>
                    <a:bodyPr/>
                    <a:lstStyle/>
                    <a:p>
                      <a:r>
                        <a:rPr lang="en-CN" dirty="0"/>
                        <a:t>45</a:t>
                      </a:r>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solidFill>
                            <a:srgbClr val="EE008B"/>
                          </a:solidFill>
                        </a:rPr>
                        <a:t>x</a:t>
                      </a:r>
                      <a:r>
                        <a:rPr lang="en-CN" dirty="0">
                          <a:solidFill>
                            <a:srgbClr val="EE008B"/>
                          </a:solidFill>
                        </a:rPr>
                        <a:t>1</a:t>
                      </a:r>
                      <a:r>
                        <a:rPr lang="en-CN" dirty="0"/>
                        <a:t>, x1, x3</a:t>
                      </a:r>
                    </a:p>
                  </a:txBody>
                  <a:tcPr/>
                </a:tc>
                <a:tc>
                  <a:txBody>
                    <a:bodyPr/>
                    <a:lstStyle/>
                    <a:p>
                      <a:r>
                        <a:rPr lang="en-CN" dirty="0"/>
                        <a:t>14</a:t>
                      </a:r>
                    </a:p>
                  </a:txBody>
                  <a:tcPr/>
                </a:tc>
                <a:tc>
                  <a:txBody>
                    <a:bodyPr/>
                    <a:lstStyle/>
                    <a:p>
                      <a:r>
                        <a:rPr lang="en-CN" dirty="0"/>
                        <a:t>15</a:t>
                      </a:r>
                    </a:p>
                  </a:txBody>
                  <a:tcPr/>
                </a:tc>
                <a:tc>
                  <a:txBody>
                    <a:bodyPr/>
                    <a:lstStyle/>
                    <a:p>
                      <a:r>
                        <a:rPr lang="en-CN" dirty="0">
                          <a:solidFill>
                            <a:srgbClr val="EE008B"/>
                          </a:solidFill>
                        </a:rPr>
                        <a:t>25</a:t>
                      </a:r>
                    </a:p>
                  </a:txBody>
                  <a:tcPr/>
                </a:tc>
                <a:tc>
                  <a:txBody>
                    <a:bodyPr/>
                    <a:lstStyle/>
                    <a:p>
                      <a:r>
                        <a:rPr lang="en-CN" dirty="0"/>
                        <a:t>46</a:t>
                      </a:r>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t>x</a:t>
                      </a:r>
                      <a:r>
                        <a:rPr lang="en-CN" dirty="0"/>
                        <a:t>4, </a:t>
                      </a:r>
                      <a:r>
                        <a:rPr lang="en-CN" dirty="0">
                          <a:solidFill>
                            <a:srgbClr val="EE008B"/>
                          </a:solidFill>
                        </a:rPr>
                        <a:t>x1</a:t>
                      </a:r>
                      <a:r>
                        <a:rPr lang="en-CN" dirty="0"/>
                        <a:t>, x5</a:t>
                      </a:r>
                    </a:p>
                  </a:txBody>
                  <a:tcPr/>
                </a:tc>
                <a:tc>
                  <a:txBody>
                    <a:bodyPr/>
                    <a:lstStyle/>
                    <a:p>
                      <a:r>
                        <a:rPr lang="en-CN" dirty="0"/>
                        <a:t>15</a:t>
                      </a:r>
                    </a:p>
                  </a:txBody>
                  <a:tcPr/>
                </a:tc>
                <a:tc>
                  <a:txBody>
                    <a:bodyPr/>
                    <a:lstStyle/>
                    <a:p>
                      <a:r>
                        <a:rPr lang="en-CN" dirty="0"/>
                        <a:t>26</a:t>
                      </a:r>
                    </a:p>
                  </a:txBody>
                  <a:tcPr/>
                </a:tc>
                <a:tc>
                  <a:txBody>
                    <a:bodyPr/>
                    <a:lstStyle/>
                    <a:p>
                      <a:endParaRPr lang="en-CN" dirty="0"/>
                    </a:p>
                  </a:txBody>
                  <a:tcPr/>
                </a:tc>
                <a:tc>
                  <a:txBody>
                    <a:bodyPr/>
                    <a:lstStyle/>
                    <a:p>
                      <a:endParaRPr lang="en-CN" dirty="0"/>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t>x</a:t>
                      </a:r>
                      <a:r>
                        <a:rPr lang="en-CN" dirty="0"/>
                        <a:t>1, x4, x2</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792425251"/>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solidFill>
                  <a:srgbClr val="EE008B"/>
                </a:solidFill>
              </a:rPr>
              <a:t> </a:t>
            </a:r>
            <a:r>
              <a:rPr lang="en-CN" altLang="en-CN" b="1" dirty="0">
                <a:solidFill>
                  <a:srgbClr val="EE008B"/>
                </a:solidFill>
              </a:rPr>
              <a:t>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t>x</a:t>
                      </a:r>
                      <a:r>
                        <a:rPr lang="en-CN" dirty="0"/>
                        <a:t>2, x3, x4</a:t>
                      </a:r>
                    </a:p>
                  </a:txBody>
                  <a:tcPr/>
                </a:tc>
                <a:tc>
                  <a:txBody>
                    <a:bodyPr/>
                    <a:lstStyle/>
                    <a:p>
                      <a:r>
                        <a:rPr lang="en-CN" dirty="0"/>
                        <a:t>1</a:t>
                      </a:r>
                    </a:p>
                  </a:txBody>
                  <a:tcPr/>
                </a:tc>
                <a:tc>
                  <a:txBody>
                    <a:bodyPr/>
                    <a:lstStyle/>
                    <a:p>
                      <a:r>
                        <a:rPr lang="en-CN" dirty="0"/>
                        <a:t>2</a:t>
                      </a:r>
                    </a:p>
                  </a:txBody>
                  <a:tcPr/>
                </a:tc>
                <a:tc>
                  <a:txBody>
                    <a:bodyPr/>
                    <a:lstStyle/>
                    <a:p>
                      <a:r>
                        <a:rPr lang="en-CN" dirty="0"/>
                        <a:t>42</a:t>
                      </a:r>
                    </a:p>
                  </a:txBody>
                  <a:tcPr/>
                </a:tc>
                <a:tc>
                  <a:txBody>
                    <a:bodyPr/>
                    <a:lstStyle/>
                    <a:p>
                      <a:r>
                        <a:rPr lang="en-CN" dirty="0"/>
                        <a:t>43</a:t>
                      </a:r>
                    </a:p>
                  </a:txBody>
                  <a:tcPr/>
                </a:tc>
                <a:extLst>
                  <a:ext uri="{0D108BD9-81ED-4DB2-BD59-A6C34878D82A}">
                    <a16:rowId xmlns:a16="http://schemas.microsoft.com/office/drawing/2014/main" val="813144555"/>
                  </a:ext>
                </a:extLst>
              </a:tr>
              <a:tr h="370840">
                <a:tc>
                  <a:txBody>
                    <a:bodyPr/>
                    <a:lstStyle/>
                    <a:p>
                      <a:r>
                        <a:rPr lang="en-CN" dirty="0">
                          <a:solidFill>
                            <a:schemeClr val="tx1"/>
                          </a:solidFill>
                        </a:rPr>
                        <a:t>mul</a:t>
                      </a:r>
                    </a:p>
                  </a:txBody>
                  <a:tcPr/>
                </a:tc>
                <a:tc>
                  <a:txBody>
                    <a:bodyPr/>
                    <a:lstStyle/>
                    <a:p>
                      <a:r>
                        <a:rPr lang="en-US" dirty="0"/>
                        <a:t>x</a:t>
                      </a:r>
                      <a:r>
                        <a:rPr lang="en-CN" dirty="0"/>
                        <a:t>1, x5, x6</a:t>
                      </a:r>
                    </a:p>
                  </a:txBody>
                  <a:tcPr/>
                </a:tc>
                <a:tc>
                  <a:txBody>
                    <a:bodyPr/>
                    <a:lstStyle/>
                    <a:p>
                      <a:r>
                        <a:rPr lang="en-CN" dirty="0"/>
                        <a:t>2</a:t>
                      </a:r>
                    </a:p>
                  </a:txBody>
                  <a:tcPr/>
                </a:tc>
                <a:tc>
                  <a:txBody>
                    <a:bodyPr/>
                    <a:lstStyle/>
                    <a:p>
                      <a:r>
                        <a:rPr lang="en-CN" dirty="0"/>
                        <a:t>3</a:t>
                      </a:r>
                    </a:p>
                  </a:txBody>
                  <a:tcPr/>
                </a:tc>
                <a:tc>
                  <a:txBody>
                    <a:bodyPr/>
                    <a:lstStyle/>
                    <a:p>
                      <a:r>
                        <a:rPr lang="en-CN" dirty="0">
                          <a:solidFill>
                            <a:schemeClr val="tx1"/>
                          </a:solidFill>
                        </a:rPr>
                        <a:t>13</a:t>
                      </a:r>
                    </a:p>
                  </a:txBody>
                  <a:tcPr/>
                </a:tc>
                <a:tc>
                  <a:txBody>
                    <a:bodyPr/>
                    <a:lstStyle/>
                    <a:p>
                      <a:r>
                        <a:rPr lang="en-CN" dirty="0"/>
                        <a:t>44</a:t>
                      </a:r>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t>x</a:t>
                      </a:r>
                      <a:r>
                        <a:rPr lang="en-CN" dirty="0"/>
                        <a:t>3, x7, x8</a:t>
                      </a:r>
                    </a:p>
                  </a:txBody>
                  <a:tcPr/>
                </a:tc>
                <a:tc>
                  <a:txBody>
                    <a:bodyPr/>
                    <a:lstStyle/>
                    <a:p>
                      <a:r>
                        <a:rPr lang="en-CN" dirty="0"/>
                        <a:t>3</a:t>
                      </a:r>
                    </a:p>
                  </a:txBody>
                  <a:tcPr/>
                </a:tc>
                <a:tc>
                  <a:txBody>
                    <a:bodyPr/>
                    <a:lstStyle/>
                    <a:p>
                      <a:r>
                        <a:rPr lang="en-CN" dirty="0"/>
                        <a:t>4</a:t>
                      </a:r>
                    </a:p>
                  </a:txBody>
                  <a:tcPr/>
                </a:tc>
                <a:tc>
                  <a:txBody>
                    <a:bodyPr/>
                    <a:lstStyle/>
                    <a:p>
                      <a:r>
                        <a:rPr lang="en-CN" dirty="0"/>
                        <a:t>5</a:t>
                      </a:r>
                    </a:p>
                  </a:txBody>
                  <a:tcPr/>
                </a:tc>
                <a:tc>
                  <a:txBody>
                    <a:bodyPr/>
                    <a:lstStyle/>
                    <a:p>
                      <a:r>
                        <a:rPr lang="en-CN" dirty="0"/>
                        <a:t>45</a:t>
                      </a:r>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solidFill>
                            <a:schemeClr val="tx1"/>
                          </a:solidFill>
                        </a:rPr>
                        <a:t>x</a:t>
                      </a:r>
                      <a:r>
                        <a:rPr lang="en-CN" dirty="0">
                          <a:solidFill>
                            <a:schemeClr val="tx1"/>
                          </a:solidFill>
                        </a:rPr>
                        <a:t>1, x1, x3</a:t>
                      </a:r>
                    </a:p>
                  </a:txBody>
                  <a:tcPr/>
                </a:tc>
                <a:tc>
                  <a:txBody>
                    <a:bodyPr/>
                    <a:lstStyle/>
                    <a:p>
                      <a:r>
                        <a:rPr lang="en-CN" dirty="0">
                          <a:solidFill>
                            <a:schemeClr val="tx1"/>
                          </a:solidFill>
                        </a:rPr>
                        <a:t>14</a:t>
                      </a:r>
                    </a:p>
                  </a:txBody>
                  <a:tcPr/>
                </a:tc>
                <a:tc>
                  <a:txBody>
                    <a:bodyPr/>
                    <a:lstStyle/>
                    <a:p>
                      <a:r>
                        <a:rPr lang="en-CN" dirty="0">
                          <a:solidFill>
                            <a:schemeClr val="tx1"/>
                          </a:solidFill>
                        </a:rPr>
                        <a:t>15</a:t>
                      </a:r>
                    </a:p>
                  </a:txBody>
                  <a:tcPr/>
                </a:tc>
                <a:tc>
                  <a:txBody>
                    <a:bodyPr/>
                    <a:lstStyle/>
                    <a:p>
                      <a:r>
                        <a:rPr lang="en-CN" dirty="0">
                          <a:solidFill>
                            <a:schemeClr val="tx1"/>
                          </a:solidFill>
                        </a:rPr>
                        <a:t>25</a:t>
                      </a:r>
                    </a:p>
                  </a:txBody>
                  <a:tcPr/>
                </a:tc>
                <a:tc>
                  <a:txBody>
                    <a:bodyPr/>
                    <a:lstStyle/>
                    <a:p>
                      <a:r>
                        <a:rPr lang="en-CN" dirty="0"/>
                        <a:t>46</a:t>
                      </a:r>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solidFill>
                            <a:schemeClr val="tx1"/>
                          </a:solidFill>
                        </a:rPr>
                        <a:t>x</a:t>
                      </a:r>
                      <a:r>
                        <a:rPr lang="en-CN" dirty="0">
                          <a:solidFill>
                            <a:schemeClr val="tx1"/>
                          </a:solidFill>
                        </a:rPr>
                        <a:t>4, x1, x5</a:t>
                      </a:r>
                    </a:p>
                  </a:txBody>
                  <a:tcPr/>
                </a:tc>
                <a:tc>
                  <a:txBody>
                    <a:bodyPr/>
                    <a:lstStyle/>
                    <a:p>
                      <a:r>
                        <a:rPr lang="en-CN" dirty="0">
                          <a:solidFill>
                            <a:schemeClr val="tx1"/>
                          </a:solidFill>
                        </a:rPr>
                        <a:t>15</a:t>
                      </a:r>
                    </a:p>
                  </a:txBody>
                  <a:tcPr/>
                </a:tc>
                <a:tc>
                  <a:txBody>
                    <a:bodyPr/>
                    <a:lstStyle/>
                    <a:p>
                      <a:r>
                        <a:rPr lang="en-CN" dirty="0">
                          <a:solidFill>
                            <a:schemeClr val="tx1"/>
                          </a:solidFill>
                        </a:rPr>
                        <a:t>26</a:t>
                      </a:r>
                    </a:p>
                  </a:txBody>
                  <a:tcPr/>
                </a:tc>
                <a:tc>
                  <a:txBody>
                    <a:bodyPr/>
                    <a:lstStyle/>
                    <a:p>
                      <a:r>
                        <a:rPr lang="en-CN" dirty="0">
                          <a:solidFill>
                            <a:schemeClr val="tx1"/>
                          </a:solidFill>
                        </a:rPr>
                        <a:t>27</a:t>
                      </a:r>
                    </a:p>
                  </a:txBody>
                  <a:tcPr/>
                </a:tc>
                <a:tc>
                  <a:txBody>
                    <a:bodyPr/>
                    <a:lstStyle/>
                    <a:p>
                      <a:r>
                        <a:rPr lang="en-CN" dirty="0"/>
                        <a:t>47</a:t>
                      </a:r>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t>x</a:t>
                      </a:r>
                      <a:r>
                        <a:rPr lang="en-CN" dirty="0"/>
                        <a:t>1, x4, x2</a:t>
                      </a:r>
                    </a:p>
                  </a:txBody>
                  <a:tcPr/>
                </a:tc>
                <a:tc>
                  <a:txBody>
                    <a:bodyPr/>
                    <a:lstStyle/>
                    <a:p>
                      <a:endParaRPr lang="en-CN"/>
                    </a:p>
                  </a:txBody>
                  <a:tcPr/>
                </a:tc>
                <a:tc>
                  <a:txBody>
                    <a:bodyPr/>
                    <a:lstStyle/>
                    <a:p>
                      <a:endParaRPr lang="en-CN"/>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3357447519"/>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solidFill>
                  <a:srgbClr val="EE008B"/>
                </a:solidFill>
              </a:rPr>
              <a:t>need x2 as soure operand </a:t>
            </a:r>
            <a:r>
              <a:rPr lang="en-CN" altLang="en-CN" b="1" dirty="0">
                <a:solidFill>
                  <a:srgbClr val="EE008B"/>
                </a:solidFill>
              </a:rPr>
              <a:t>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solidFill>
                            <a:srgbClr val="EE008B"/>
                          </a:solidFill>
                        </a:rPr>
                        <a:t>x</a:t>
                      </a:r>
                      <a:r>
                        <a:rPr lang="en-CN" dirty="0">
                          <a:solidFill>
                            <a:srgbClr val="EE008B"/>
                          </a:solidFill>
                        </a:rPr>
                        <a:t>2</a:t>
                      </a:r>
                      <a:r>
                        <a:rPr lang="en-CN" dirty="0"/>
                        <a:t>, x3, x4</a:t>
                      </a:r>
                    </a:p>
                  </a:txBody>
                  <a:tcPr/>
                </a:tc>
                <a:tc>
                  <a:txBody>
                    <a:bodyPr/>
                    <a:lstStyle/>
                    <a:p>
                      <a:r>
                        <a:rPr lang="en-CN" dirty="0"/>
                        <a:t>1</a:t>
                      </a:r>
                    </a:p>
                  </a:txBody>
                  <a:tcPr/>
                </a:tc>
                <a:tc>
                  <a:txBody>
                    <a:bodyPr/>
                    <a:lstStyle/>
                    <a:p>
                      <a:r>
                        <a:rPr lang="en-CN" dirty="0"/>
                        <a:t>2</a:t>
                      </a:r>
                    </a:p>
                  </a:txBody>
                  <a:tcPr/>
                </a:tc>
                <a:tc>
                  <a:txBody>
                    <a:bodyPr/>
                    <a:lstStyle/>
                    <a:p>
                      <a:r>
                        <a:rPr lang="en-CN" dirty="0">
                          <a:solidFill>
                            <a:srgbClr val="EE008B"/>
                          </a:solidFill>
                        </a:rPr>
                        <a:t>42</a:t>
                      </a:r>
                    </a:p>
                  </a:txBody>
                  <a:tcPr/>
                </a:tc>
                <a:tc>
                  <a:txBody>
                    <a:bodyPr/>
                    <a:lstStyle/>
                    <a:p>
                      <a:r>
                        <a:rPr lang="en-CN" dirty="0"/>
                        <a:t>43</a:t>
                      </a:r>
                    </a:p>
                  </a:txBody>
                  <a:tcPr/>
                </a:tc>
                <a:extLst>
                  <a:ext uri="{0D108BD9-81ED-4DB2-BD59-A6C34878D82A}">
                    <a16:rowId xmlns:a16="http://schemas.microsoft.com/office/drawing/2014/main" val="813144555"/>
                  </a:ext>
                </a:extLst>
              </a:tr>
              <a:tr h="370840">
                <a:tc>
                  <a:txBody>
                    <a:bodyPr/>
                    <a:lstStyle/>
                    <a:p>
                      <a:r>
                        <a:rPr lang="en-CN" dirty="0">
                          <a:solidFill>
                            <a:schemeClr val="tx1"/>
                          </a:solidFill>
                        </a:rPr>
                        <a:t>mul</a:t>
                      </a:r>
                    </a:p>
                  </a:txBody>
                  <a:tcPr/>
                </a:tc>
                <a:tc>
                  <a:txBody>
                    <a:bodyPr/>
                    <a:lstStyle/>
                    <a:p>
                      <a:r>
                        <a:rPr lang="en-US" dirty="0"/>
                        <a:t>x</a:t>
                      </a:r>
                      <a:r>
                        <a:rPr lang="en-CN" dirty="0"/>
                        <a:t>1, x5, x6</a:t>
                      </a:r>
                    </a:p>
                  </a:txBody>
                  <a:tcPr/>
                </a:tc>
                <a:tc>
                  <a:txBody>
                    <a:bodyPr/>
                    <a:lstStyle/>
                    <a:p>
                      <a:r>
                        <a:rPr lang="en-CN" dirty="0"/>
                        <a:t>2</a:t>
                      </a:r>
                    </a:p>
                  </a:txBody>
                  <a:tcPr/>
                </a:tc>
                <a:tc>
                  <a:txBody>
                    <a:bodyPr/>
                    <a:lstStyle/>
                    <a:p>
                      <a:r>
                        <a:rPr lang="en-CN" dirty="0"/>
                        <a:t>3</a:t>
                      </a:r>
                    </a:p>
                  </a:txBody>
                  <a:tcPr/>
                </a:tc>
                <a:tc>
                  <a:txBody>
                    <a:bodyPr/>
                    <a:lstStyle/>
                    <a:p>
                      <a:r>
                        <a:rPr lang="en-CN" dirty="0">
                          <a:solidFill>
                            <a:schemeClr val="tx1"/>
                          </a:solidFill>
                        </a:rPr>
                        <a:t>13</a:t>
                      </a:r>
                    </a:p>
                  </a:txBody>
                  <a:tcPr/>
                </a:tc>
                <a:tc>
                  <a:txBody>
                    <a:bodyPr/>
                    <a:lstStyle/>
                    <a:p>
                      <a:r>
                        <a:rPr lang="en-CN" dirty="0"/>
                        <a:t>44</a:t>
                      </a:r>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t>x</a:t>
                      </a:r>
                      <a:r>
                        <a:rPr lang="en-CN" dirty="0"/>
                        <a:t>3, x7, x8</a:t>
                      </a:r>
                    </a:p>
                  </a:txBody>
                  <a:tcPr/>
                </a:tc>
                <a:tc>
                  <a:txBody>
                    <a:bodyPr/>
                    <a:lstStyle/>
                    <a:p>
                      <a:r>
                        <a:rPr lang="en-CN" dirty="0"/>
                        <a:t>3</a:t>
                      </a:r>
                    </a:p>
                  </a:txBody>
                  <a:tcPr/>
                </a:tc>
                <a:tc>
                  <a:txBody>
                    <a:bodyPr/>
                    <a:lstStyle/>
                    <a:p>
                      <a:r>
                        <a:rPr lang="en-CN" dirty="0"/>
                        <a:t>4</a:t>
                      </a:r>
                    </a:p>
                  </a:txBody>
                  <a:tcPr/>
                </a:tc>
                <a:tc>
                  <a:txBody>
                    <a:bodyPr/>
                    <a:lstStyle/>
                    <a:p>
                      <a:r>
                        <a:rPr lang="en-CN" dirty="0"/>
                        <a:t>5</a:t>
                      </a:r>
                    </a:p>
                  </a:txBody>
                  <a:tcPr/>
                </a:tc>
                <a:tc>
                  <a:txBody>
                    <a:bodyPr/>
                    <a:lstStyle/>
                    <a:p>
                      <a:r>
                        <a:rPr lang="en-CN" dirty="0"/>
                        <a:t>45</a:t>
                      </a:r>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solidFill>
                            <a:schemeClr val="tx1"/>
                          </a:solidFill>
                        </a:rPr>
                        <a:t>x</a:t>
                      </a:r>
                      <a:r>
                        <a:rPr lang="en-CN" dirty="0">
                          <a:solidFill>
                            <a:schemeClr val="tx1"/>
                          </a:solidFill>
                        </a:rPr>
                        <a:t>1, x1, x3</a:t>
                      </a:r>
                    </a:p>
                  </a:txBody>
                  <a:tcPr/>
                </a:tc>
                <a:tc>
                  <a:txBody>
                    <a:bodyPr/>
                    <a:lstStyle/>
                    <a:p>
                      <a:r>
                        <a:rPr lang="en-CN" dirty="0">
                          <a:solidFill>
                            <a:schemeClr val="tx1"/>
                          </a:solidFill>
                        </a:rPr>
                        <a:t>14</a:t>
                      </a:r>
                    </a:p>
                  </a:txBody>
                  <a:tcPr/>
                </a:tc>
                <a:tc>
                  <a:txBody>
                    <a:bodyPr/>
                    <a:lstStyle/>
                    <a:p>
                      <a:r>
                        <a:rPr lang="en-CN" dirty="0">
                          <a:solidFill>
                            <a:schemeClr val="tx1"/>
                          </a:solidFill>
                        </a:rPr>
                        <a:t>15</a:t>
                      </a:r>
                    </a:p>
                  </a:txBody>
                  <a:tcPr/>
                </a:tc>
                <a:tc>
                  <a:txBody>
                    <a:bodyPr/>
                    <a:lstStyle/>
                    <a:p>
                      <a:r>
                        <a:rPr lang="en-CN" dirty="0">
                          <a:solidFill>
                            <a:schemeClr val="tx1"/>
                          </a:solidFill>
                        </a:rPr>
                        <a:t>25</a:t>
                      </a:r>
                    </a:p>
                  </a:txBody>
                  <a:tcPr/>
                </a:tc>
                <a:tc>
                  <a:txBody>
                    <a:bodyPr/>
                    <a:lstStyle/>
                    <a:p>
                      <a:r>
                        <a:rPr lang="en-CN" dirty="0"/>
                        <a:t>46</a:t>
                      </a:r>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solidFill>
                            <a:schemeClr val="tx1"/>
                          </a:solidFill>
                        </a:rPr>
                        <a:t>x</a:t>
                      </a:r>
                      <a:r>
                        <a:rPr lang="en-CN" dirty="0">
                          <a:solidFill>
                            <a:schemeClr val="tx1"/>
                          </a:solidFill>
                        </a:rPr>
                        <a:t>4, x1, x5</a:t>
                      </a:r>
                    </a:p>
                  </a:txBody>
                  <a:tcPr/>
                </a:tc>
                <a:tc>
                  <a:txBody>
                    <a:bodyPr/>
                    <a:lstStyle/>
                    <a:p>
                      <a:r>
                        <a:rPr lang="en-CN" dirty="0">
                          <a:solidFill>
                            <a:schemeClr val="tx1"/>
                          </a:solidFill>
                        </a:rPr>
                        <a:t>15</a:t>
                      </a:r>
                    </a:p>
                  </a:txBody>
                  <a:tcPr/>
                </a:tc>
                <a:tc>
                  <a:txBody>
                    <a:bodyPr/>
                    <a:lstStyle/>
                    <a:p>
                      <a:r>
                        <a:rPr lang="en-CN" dirty="0">
                          <a:solidFill>
                            <a:schemeClr val="tx1"/>
                          </a:solidFill>
                        </a:rPr>
                        <a:t>26</a:t>
                      </a:r>
                    </a:p>
                  </a:txBody>
                  <a:tcPr/>
                </a:tc>
                <a:tc>
                  <a:txBody>
                    <a:bodyPr/>
                    <a:lstStyle/>
                    <a:p>
                      <a:r>
                        <a:rPr lang="en-CN" dirty="0">
                          <a:solidFill>
                            <a:schemeClr val="tx1"/>
                          </a:solidFill>
                        </a:rPr>
                        <a:t>27</a:t>
                      </a:r>
                    </a:p>
                  </a:txBody>
                  <a:tcPr/>
                </a:tc>
                <a:tc>
                  <a:txBody>
                    <a:bodyPr/>
                    <a:lstStyle/>
                    <a:p>
                      <a:r>
                        <a:rPr lang="en-CN" dirty="0"/>
                        <a:t>47</a:t>
                      </a:r>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t>x</a:t>
                      </a:r>
                      <a:r>
                        <a:rPr lang="en-CN" dirty="0"/>
                        <a:t>1, x4, </a:t>
                      </a:r>
                      <a:r>
                        <a:rPr lang="en-CN" dirty="0">
                          <a:solidFill>
                            <a:srgbClr val="EE008B"/>
                          </a:solidFill>
                        </a:rPr>
                        <a:t>x2</a:t>
                      </a:r>
                    </a:p>
                  </a:txBody>
                  <a:tcPr/>
                </a:tc>
                <a:tc>
                  <a:txBody>
                    <a:bodyPr/>
                    <a:lstStyle/>
                    <a:p>
                      <a:r>
                        <a:rPr lang="en-CN" dirty="0"/>
                        <a:t>16</a:t>
                      </a:r>
                    </a:p>
                  </a:txBody>
                  <a:tcPr/>
                </a:tc>
                <a:tc>
                  <a:txBody>
                    <a:bodyPr/>
                    <a:lstStyle/>
                    <a:p>
                      <a:r>
                        <a:rPr lang="en-CN" dirty="0"/>
                        <a:t>43</a:t>
                      </a:r>
                    </a:p>
                  </a:txBody>
                  <a:tcPr/>
                </a:tc>
                <a:tc>
                  <a:txBody>
                    <a:bodyPr/>
                    <a:lstStyle/>
                    <a:p>
                      <a:endParaRPr lang="en-CN"/>
                    </a:p>
                  </a:txBody>
                  <a:tcPr/>
                </a:tc>
                <a:tc>
                  <a:txBody>
                    <a:bodyPr/>
                    <a:lstStyle/>
                    <a:p>
                      <a:endParaRPr lang="en-CN" dirty="0"/>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1429583776"/>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C72C-9929-D930-7B96-64F2C1668698}"/>
              </a:ext>
            </a:extLst>
          </p:cNvPr>
          <p:cNvSpPr>
            <a:spLocks noGrp="1"/>
          </p:cNvSpPr>
          <p:nvPr>
            <p:ph type="title"/>
          </p:nvPr>
        </p:nvSpPr>
        <p:spPr/>
        <p:txBody>
          <a:bodyPr/>
          <a:lstStyle/>
          <a:p>
            <a:r>
              <a:rPr lang="en-CN" dirty="0"/>
              <a:t>Hardware Speculation</a:t>
            </a:r>
          </a:p>
        </p:txBody>
      </p:sp>
      <p:sp>
        <p:nvSpPr>
          <p:cNvPr id="3" name="Content Placeholder 2">
            <a:extLst>
              <a:ext uri="{FF2B5EF4-FFF2-40B4-BE49-F238E27FC236}">
                <a16:creationId xmlns:a16="http://schemas.microsoft.com/office/drawing/2014/main" id="{B1892165-7C64-FF53-B648-009303FB2E09}"/>
              </a:ext>
            </a:extLst>
          </p:cNvPr>
          <p:cNvSpPr>
            <a:spLocks noGrp="1"/>
          </p:cNvSpPr>
          <p:nvPr>
            <p:ph idx="1"/>
          </p:nvPr>
        </p:nvSpPr>
        <p:spPr>
          <a:xfrm>
            <a:off x="457200" y="1600200"/>
            <a:ext cx="8763000" cy="4525963"/>
          </a:xfrm>
        </p:spPr>
        <p:txBody>
          <a:bodyPr/>
          <a:lstStyle/>
          <a:p>
            <a:r>
              <a:rPr lang="en-CN" altLang="en-CN" b="1" dirty="0"/>
              <a:t>Example: </a:t>
            </a:r>
            <a:r>
              <a:rPr lang="en-CN" altLang="en-CN" dirty="0">
                <a:solidFill>
                  <a:srgbClr val="EE008B"/>
                </a:solidFill>
              </a:rPr>
              <a:t> </a:t>
            </a:r>
            <a:r>
              <a:rPr lang="en-CN" altLang="en-CN" b="1" dirty="0">
                <a:solidFill>
                  <a:srgbClr val="EE008B"/>
                </a:solidFill>
              </a:rPr>
              <a:t>                                          </a:t>
            </a:r>
            <a:r>
              <a:rPr lang="en-CN" altLang="en-CN" dirty="0"/>
              <a:t>free reservation station on result broadcast (not instruction dispatch);    issue, capture, dispatch in same cycle; 1-cycle add, 10-cycle mul, 40-cycle div;</a:t>
            </a:r>
          </a:p>
          <a:p>
            <a:endParaRPr lang="en-CN" altLang="en-CN" dirty="0"/>
          </a:p>
          <a:p>
            <a:endParaRPr lang="en-CN" dirty="0"/>
          </a:p>
        </p:txBody>
      </p:sp>
      <p:graphicFrame>
        <p:nvGraphicFramePr>
          <p:cNvPr id="6" name="Table 6">
            <a:extLst>
              <a:ext uri="{FF2B5EF4-FFF2-40B4-BE49-F238E27FC236}">
                <a16:creationId xmlns:a16="http://schemas.microsoft.com/office/drawing/2014/main" id="{69EBB822-CA44-2D29-6901-194672E616D5}"/>
              </a:ext>
            </a:extLst>
          </p:cNvPr>
          <p:cNvGraphicFramePr>
            <a:graphicFrameLocks noGrp="1"/>
          </p:cNvGraphicFramePr>
          <p:nvPr/>
        </p:nvGraphicFramePr>
        <p:xfrm>
          <a:off x="914400" y="4191000"/>
          <a:ext cx="6934200" cy="2595880"/>
        </p:xfrm>
        <a:graphic>
          <a:graphicData uri="http://schemas.openxmlformats.org/drawingml/2006/table">
            <a:tbl>
              <a:tblPr firstRow="1" bandRow="1">
                <a:tableStyleId>{5C22544A-7EE6-4342-B048-85BDC9FD1C3A}</a:tableStyleId>
              </a:tblPr>
              <a:tblGrid>
                <a:gridCol w="838200">
                  <a:extLst>
                    <a:ext uri="{9D8B030D-6E8A-4147-A177-3AD203B41FA5}">
                      <a16:colId xmlns:a16="http://schemas.microsoft.com/office/drawing/2014/main" val="3650919985"/>
                    </a:ext>
                  </a:extLst>
                </a:gridCol>
                <a:gridCol w="1524000">
                  <a:extLst>
                    <a:ext uri="{9D8B030D-6E8A-4147-A177-3AD203B41FA5}">
                      <a16:colId xmlns:a16="http://schemas.microsoft.com/office/drawing/2014/main" val="535682310"/>
                    </a:ext>
                  </a:extLst>
                </a:gridCol>
                <a:gridCol w="1143000">
                  <a:extLst>
                    <a:ext uri="{9D8B030D-6E8A-4147-A177-3AD203B41FA5}">
                      <a16:colId xmlns:a16="http://schemas.microsoft.com/office/drawing/2014/main" val="857095805"/>
                    </a:ext>
                  </a:extLst>
                </a:gridCol>
                <a:gridCol w="1143000">
                  <a:extLst>
                    <a:ext uri="{9D8B030D-6E8A-4147-A177-3AD203B41FA5}">
                      <a16:colId xmlns:a16="http://schemas.microsoft.com/office/drawing/2014/main" val="2617983934"/>
                    </a:ext>
                  </a:extLst>
                </a:gridCol>
                <a:gridCol w="1143000">
                  <a:extLst>
                    <a:ext uri="{9D8B030D-6E8A-4147-A177-3AD203B41FA5}">
                      <a16:colId xmlns:a16="http://schemas.microsoft.com/office/drawing/2014/main" val="801338339"/>
                    </a:ext>
                  </a:extLst>
                </a:gridCol>
                <a:gridCol w="1143000">
                  <a:extLst>
                    <a:ext uri="{9D8B030D-6E8A-4147-A177-3AD203B41FA5}">
                      <a16:colId xmlns:a16="http://schemas.microsoft.com/office/drawing/2014/main" val="1081339812"/>
                    </a:ext>
                  </a:extLst>
                </a:gridCol>
              </a:tblGrid>
              <a:tr h="370840">
                <a:tc>
                  <a:txBody>
                    <a:bodyPr/>
                    <a:lstStyle/>
                    <a:p>
                      <a:r>
                        <a:rPr lang="en-CN" dirty="0"/>
                        <a:t>inst</a:t>
                      </a:r>
                    </a:p>
                  </a:txBody>
                  <a:tcPr/>
                </a:tc>
                <a:tc>
                  <a:txBody>
                    <a:bodyPr/>
                    <a:lstStyle/>
                    <a:p>
                      <a:r>
                        <a:rPr lang="en-CN" dirty="0"/>
                        <a:t>operand</a:t>
                      </a:r>
                    </a:p>
                  </a:txBody>
                  <a:tcPr/>
                </a:tc>
                <a:tc>
                  <a:txBody>
                    <a:bodyPr/>
                    <a:lstStyle/>
                    <a:p>
                      <a:r>
                        <a:rPr lang="en-CN" dirty="0"/>
                        <a:t>issue</a:t>
                      </a:r>
                    </a:p>
                  </a:txBody>
                  <a:tcPr/>
                </a:tc>
                <a:tc>
                  <a:txBody>
                    <a:bodyPr/>
                    <a:lstStyle/>
                    <a:p>
                      <a:r>
                        <a:rPr lang="en-CN" dirty="0"/>
                        <a:t>exe</a:t>
                      </a:r>
                    </a:p>
                  </a:txBody>
                  <a:tcPr/>
                </a:tc>
                <a:tc>
                  <a:txBody>
                    <a:bodyPr/>
                    <a:lstStyle/>
                    <a:p>
                      <a:r>
                        <a:rPr lang="en-CN" dirty="0"/>
                        <a:t>write</a:t>
                      </a:r>
                    </a:p>
                  </a:txBody>
                  <a:tcPr/>
                </a:tc>
                <a:tc>
                  <a:txBody>
                    <a:bodyPr/>
                    <a:lstStyle/>
                    <a:p>
                      <a:r>
                        <a:rPr lang="en-CN" dirty="0"/>
                        <a:t>commit</a:t>
                      </a:r>
                    </a:p>
                  </a:txBody>
                  <a:tcPr/>
                </a:tc>
                <a:extLst>
                  <a:ext uri="{0D108BD9-81ED-4DB2-BD59-A6C34878D82A}">
                    <a16:rowId xmlns:a16="http://schemas.microsoft.com/office/drawing/2014/main" val="2999195933"/>
                  </a:ext>
                </a:extLst>
              </a:tr>
              <a:tr h="370840">
                <a:tc>
                  <a:txBody>
                    <a:bodyPr/>
                    <a:lstStyle/>
                    <a:p>
                      <a:r>
                        <a:rPr lang="en-CN" dirty="0"/>
                        <a:t>div</a:t>
                      </a:r>
                    </a:p>
                  </a:txBody>
                  <a:tcPr/>
                </a:tc>
                <a:tc>
                  <a:txBody>
                    <a:bodyPr/>
                    <a:lstStyle/>
                    <a:p>
                      <a:r>
                        <a:rPr lang="en-US" dirty="0">
                          <a:solidFill>
                            <a:schemeClr val="tx1"/>
                          </a:solidFill>
                        </a:rPr>
                        <a:t>x</a:t>
                      </a:r>
                      <a:r>
                        <a:rPr lang="en-CN" dirty="0">
                          <a:solidFill>
                            <a:schemeClr val="tx1"/>
                          </a:solidFill>
                        </a:rPr>
                        <a:t>2, x3, x4</a:t>
                      </a:r>
                    </a:p>
                  </a:txBody>
                  <a:tcPr/>
                </a:tc>
                <a:tc>
                  <a:txBody>
                    <a:bodyPr/>
                    <a:lstStyle/>
                    <a:p>
                      <a:r>
                        <a:rPr lang="en-CN" dirty="0">
                          <a:solidFill>
                            <a:schemeClr val="tx1"/>
                          </a:solidFill>
                        </a:rPr>
                        <a:t>1</a:t>
                      </a:r>
                    </a:p>
                  </a:txBody>
                  <a:tcPr/>
                </a:tc>
                <a:tc>
                  <a:txBody>
                    <a:bodyPr/>
                    <a:lstStyle/>
                    <a:p>
                      <a:r>
                        <a:rPr lang="en-CN" dirty="0">
                          <a:solidFill>
                            <a:schemeClr val="tx1"/>
                          </a:solidFill>
                        </a:rPr>
                        <a:t>2</a:t>
                      </a:r>
                    </a:p>
                  </a:txBody>
                  <a:tcPr/>
                </a:tc>
                <a:tc>
                  <a:txBody>
                    <a:bodyPr/>
                    <a:lstStyle/>
                    <a:p>
                      <a:r>
                        <a:rPr lang="en-CN" dirty="0">
                          <a:solidFill>
                            <a:schemeClr val="tx1"/>
                          </a:solidFill>
                        </a:rPr>
                        <a:t>42</a:t>
                      </a:r>
                    </a:p>
                  </a:txBody>
                  <a:tcPr/>
                </a:tc>
                <a:tc>
                  <a:txBody>
                    <a:bodyPr/>
                    <a:lstStyle/>
                    <a:p>
                      <a:r>
                        <a:rPr lang="en-CN" dirty="0"/>
                        <a:t>43</a:t>
                      </a:r>
                    </a:p>
                  </a:txBody>
                  <a:tcPr/>
                </a:tc>
                <a:extLst>
                  <a:ext uri="{0D108BD9-81ED-4DB2-BD59-A6C34878D82A}">
                    <a16:rowId xmlns:a16="http://schemas.microsoft.com/office/drawing/2014/main" val="813144555"/>
                  </a:ext>
                </a:extLst>
              </a:tr>
              <a:tr h="370840">
                <a:tc>
                  <a:txBody>
                    <a:bodyPr/>
                    <a:lstStyle/>
                    <a:p>
                      <a:r>
                        <a:rPr lang="en-CN" dirty="0">
                          <a:solidFill>
                            <a:schemeClr val="tx1"/>
                          </a:solidFill>
                        </a:rPr>
                        <a:t>mul</a:t>
                      </a:r>
                    </a:p>
                  </a:txBody>
                  <a:tcPr/>
                </a:tc>
                <a:tc>
                  <a:txBody>
                    <a:bodyPr/>
                    <a:lstStyle/>
                    <a:p>
                      <a:r>
                        <a:rPr lang="en-US" dirty="0">
                          <a:solidFill>
                            <a:schemeClr val="tx1"/>
                          </a:solidFill>
                        </a:rPr>
                        <a:t>x</a:t>
                      </a:r>
                      <a:r>
                        <a:rPr lang="en-CN" dirty="0">
                          <a:solidFill>
                            <a:schemeClr val="tx1"/>
                          </a:solidFill>
                        </a:rPr>
                        <a:t>1, x5, x6</a:t>
                      </a:r>
                    </a:p>
                  </a:txBody>
                  <a:tcPr/>
                </a:tc>
                <a:tc>
                  <a:txBody>
                    <a:bodyPr/>
                    <a:lstStyle/>
                    <a:p>
                      <a:r>
                        <a:rPr lang="en-CN" dirty="0">
                          <a:solidFill>
                            <a:schemeClr val="tx1"/>
                          </a:solidFill>
                        </a:rPr>
                        <a:t>2</a:t>
                      </a:r>
                    </a:p>
                  </a:txBody>
                  <a:tcPr/>
                </a:tc>
                <a:tc>
                  <a:txBody>
                    <a:bodyPr/>
                    <a:lstStyle/>
                    <a:p>
                      <a:r>
                        <a:rPr lang="en-CN" dirty="0">
                          <a:solidFill>
                            <a:schemeClr val="tx1"/>
                          </a:solidFill>
                        </a:rPr>
                        <a:t>3</a:t>
                      </a:r>
                    </a:p>
                  </a:txBody>
                  <a:tcPr/>
                </a:tc>
                <a:tc>
                  <a:txBody>
                    <a:bodyPr/>
                    <a:lstStyle/>
                    <a:p>
                      <a:r>
                        <a:rPr lang="en-CN" dirty="0">
                          <a:solidFill>
                            <a:schemeClr val="tx1"/>
                          </a:solidFill>
                        </a:rPr>
                        <a:t>13</a:t>
                      </a:r>
                    </a:p>
                  </a:txBody>
                  <a:tcPr/>
                </a:tc>
                <a:tc>
                  <a:txBody>
                    <a:bodyPr/>
                    <a:lstStyle/>
                    <a:p>
                      <a:r>
                        <a:rPr lang="en-CN" dirty="0"/>
                        <a:t>44</a:t>
                      </a:r>
                    </a:p>
                  </a:txBody>
                  <a:tcPr/>
                </a:tc>
                <a:extLst>
                  <a:ext uri="{0D108BD9-81ED-4DB2-BD59-A6C34878D82A}">
                    <a16:rowId xmlns:a16="http://schemas.microsoft.com/office/drawing/2014/main" val="1231361834"/>
                  </a:ext>
                </a:extLst>
              </a:tr>
              <a:tr h="370840">
                <a:tc>
                  <a:txBody>
                    <a:bodyPr/>
                    <a:lstStyle/>
                    <a:p>
                      <a:r>
                        <a:rPr lang="en-CN" dirty="0"/>
                        <a:t>add</a:t>
                      </a:r>
                    </a:p>
                  </a:txBody>
                  <a:tcPr/>
                </a:tc>
                <a:tc>
                  <a:txBody>
                    <a:bodyPr/>
                    <a:lstStyle/>
                    <a:p>
                      <a:r>
                        <a:rPr lang="en-US" dirty="0">
                          <a:solidFill>
                            <a:schemeClr val="tx1"/>
                          </a:solidFill>
                        </a:rPr>
                        <a:t>x</a:t>
                      </a:r>
                      <a:r>
                        <a:rPr lang="en-CN" dirty="0">
                          <a:solidFill>
                            <a:schemeClr val="tx1"/>
                          </a:solidFill>
                        </a:rPr>
                        <a:t>3, x7, x8</a:t>
                      </a:r>
                    </a:p>
                  </a:txBody>
                  <a:tcPr/>
                </a:tc>
                <a:tc>
                  <a:txBody>
                    <a:bodyPr/>
                    <a:lstStyle/>
                    <a:p>
                      <a:r>
                        <a:rPr lang="en-CN" dirty="0">
                          <a:solidFill>
                            <a:schemeClr val="tx1"/>
                          </a:solidFill>
                        </a:rPr>
                        <a:t>3</a:t>
                      </a:r>
                    </a:p>
                  </a:txBody>
                  <a:tcPr/>
                </a:tc>
                <a:tc>
                  <a:txBody>
                    <a:bodyPr/>
                    <a:lstStyle/>
                    <a:p>
                      <a:r>
                        <a:rPr lang="en-CN" dirty="0">
                          <a:solidFill>
                            <a:schemeClr val="tx1"/>
                          </a:solidFill>
                        </a:rPr>
                        <a:t>4</a:t>
                      </a:r>
                    </a:p>
                  </a:txBody>
                  <a:tcPr/>
                </a:tc>
                <a:tc>
                  <a:txBody>
                    <a:bodyPr/>
                    <a:lstStyle/>
                    <a:p>
                      <a:r>
                        <a:rPr lang="en-CN" dirty="0"/>
                        <a:t>5</a:t>
                      </a:r>
                    </a:p>
                  </a:txBody>
                  <a:tcPr/>
                </a:tc>
                <a:tc>
                  <a:txBody>
                    <a:bodyPr/>
                    <a:lstStyle/>
                    <a:p>
                      <a:r>
                        <a:rPr lang="en-CN" dirty="0"/>
                        <a:t>45</a:t>
                      </a:r>
                    </a:p>
                  </a:txBody>
                  <a:tcPr/>
                </a:tc>
                <a:extLst>
                  <a:ext uri="{0D108BD9-81ED-4DB2-BD59-A6C34878D82A}">
                    <a16:rowId xmlns:a16="http://schemas.microsoft.com/office/drawing/2014/main" val="1939177858"/>
                  </a:ext>
                </a:extLst>
              </a:tr>
              <a:tr h="370840">
                <a:tc>
                  <a:txBody>
                    <a:bodyPr/>
                    <a:lstStyle/>
                    <a:p>
                      <a:r>
                        <a:rPr lang="en-CN" dirty="0"/>
                        <a:t>mul</a:t>
                      </a:r>
                    </a:p>
                  </a:txBody>
                  <a:tcPr/>
                </a:tc>
                <a:tc>
                  <a:txBody>
                    <a:bodyPr/>
                    <a:lstStyle/>
                    <a:p>
                      <a:r>
                        <a:rPr lang="en-US" dirty="0">
                          <a:solidFill>
                            <a:schemeClr val="tx1"/>
                          </a:solidFill>
                        </a:rPr>
                        <a:t>x</a:t>
                      </a:r>
                      <a:r>
                        <a:rPr lang="en-CN" dirty="0">
                          <a:solidFill>
                            <a:schemeClr val="tx1"/>
                          </a:solidFill>
                        </a:rPr>
                        <a:t>1, x1, x3</a:t>
                      </a:r>
                    </a:p>
                  </a:txBody>
                  <a:tcPr/>
                </a:tc>
                <a:tc>
                  <a:txBody>
                    <a:bodyPr/>
                    <a:lstStyle/>
                    <a:p>
                      <a:r>
                        <a:rPr lang="en-CN" dirty="0">
                          <a:solidFill>
                            <a:schemeClr val="tx1"/>
                          </a:solidFill>
                        </a:rPr>
                        <a:t>14</a:t>
                      </a:r>
                    </a:p>
                  </a:txBody>
                  <a:tcPr/>
                </a:tc>
                <a:tc>
                  <a:txBody>
                    <a:bodyPr/>
                    <a:lstStyle/>
                    <a:p>
                      <a:r>
                        <a:rPr lang="en-CN" dirty="0">
                          <a:solidFill>
                            <a:schemeClr val="tx1"/>
                          </a:solidFill>
                        </a:rPr>
                        <a:t>15</a:t>
                      </a:r>
                    </a:p>
                  </a:txBody>
                  <a:tcPr/>
                </a:tc>
                <a:tc>
                  <a:txBody>
                    <a:bodyPr/>
                    <a:lstStyle/>
                    <a:p>
                      <a:r>
                        <a:rPr lang="en-CN" dirty="0">
                          <a:solidFill>
                            <a:schemeClr val="tx1"/>
                          </a:solidFill>
                        </a:rPr>
                        <a:t>25</a:t>
                      </a:r>
                    </a:p>
                  </a:txBody>
                  <a:tcPr/>
                </a:tc>
                <a:tc>
                  <a:txBody>
                    <a:bodyPr/>
                    <a:lstStyle/>
                    <a:p>
                      <a:r>
                        <a:rPr lang="en-CN" dirty="0"/>
                        <a:t>46</a:t>
                      </a:r>
                    </a:p>
                  </a:txBody>
                  <a:tcPr/>
                </a:tc>
                <a:extLst>
                  <a:ext uri="{0D108BD9-81ED-4DB2-BD59-A6C34878D82A}">
                    <a16:rowId xmlns:a16="http://schemas.microsoft.com/office/drawing/2014/main" val="50346581"/>
                  </a:ext>
                </a:extLst>
              </a:tr>
              <a:tr h="370840">
                <a:tc>
                  <a:txBody>
                    <a:bodyPr/>
                    <a:lstStyle/>
                    <a:p>
                      <a:r>
                        <a:rPr lang="en-CN" dirty="0"/>
                        <a:t>sub</a:t>
                      </a:r>
                    </a:p>
                  </a:txBody>
                  <a:tcPr/>
                </a:tc>
                <a:tc>
                  <a:txBody>
                    <a:bodyPr/>
                    <a:lstStyle/>
                    <a:p>
                      <a:r>
                        <a:rPr lang="en-US" dirty="0">
                          <a:solidFill>
                            <a:schemeClr val="tx1"/>
                          </a:solidFill>
                        </a:rPr>
                        <a:t>x</a:t>
                      </a:r>
                      <a:r>
                        <a:rPr lang="en-CN" dirty="0">
                          <a:solidFill>
                            <a:schemeClr val="tx1"/>
                          </a:solidFill>
                        </a:rPr>
                        <a:t>4, x1, x5</a:t>
                      </a:r>
                    </a:p>
                  </a:txBody>
                  <a:tcPr/>
                </a:tc>
                <a:tc>
                  <a:txBody>
                    <a:bodyPr/>
                    <a:lstStyle/>
                    <a:p>
                      <a:r>
                        <a:rPr lang="en-CN" dirty="0">
                          <a:solidFill>
                            <a:schemeClr val="tx1"/>
                          </a:solidFill>
                        </a:rPr>
                        <a:t>15</a:t>
                      </a:r>
                    </a:p>
                  </a:txBody>
                  <a:tcPr/>
                </a:tc>
                <a:tc>
                  <a:txBody>
                    <a:bodyPr/>
                    <a:lstStyle/>
                    <a:p>
                      <a:r>
                        <a:rPr lang="en-CN" dirty="0">
                          <a:solidFill>
                            <a:schemeClr val="tx1"/>
                          </a:solidFill>
                        </a:rPr>
                        <a:t>26</a:t>
                      </a:r>
                    </a:p>
                  </a:txBody>
                  <a:tcPr/>
                </a:tc>
                <a:tc>
                  <a:txBody>
                    <a:bodyPr/>
                    <a:lstStyle/>
                    <a:p>
                      <a:r>
                        <a:rPr lang="en-CN" dirty="0">
                          <a:solidFill>
                            <a:schemeClr val="tx1"/>
                          </a:solidFill>
                        </a:rPr>
                        <a:t>27</a:t>
                      </a:r>
                    </a:p>
                  </a:txBody>
                  <a:tcPr/>
                </a:tc>
                <a:tc>
                  <a:txBody>
                    <a:bodyPr/>
                    <a:lstStyle/>
                    <a:p>
                      <a:r>
                        <a:rPr lang="en-CN" dirty="0"/>
                        <a:t>47</a:t>
                      </a:r>
                    </a:p>
                  </a:txBody>
                  <a:tcPr/>
                </a:tc>
                <a:extLst>
                  <a:ext uri="{0D108BD9-81ED-4DB2-BD59-A6C34878D82A}">
                    <a16:rowId xmlns:a16="http://schemas.microsoft.com/office/drawing/2014/main" val="3526537127"/>
                  </a:ext>
                </a:extLst>
              </a:tr>
              <a:tr h="370840">
                <a:tc>
                  <a:txBody>
                    <a:bodyPr/>
                    <a:lstStyle/>
                    <a:p>
                      <a:r>
                        <a:rPr lang="en-CN" dirty="0"/>
                        <a:t>add</a:t>
                      </a:r>
                    </a:p>
                  </a:txBody>
                  <a:tcPr/>
                </a:tc>
                <a:tc>
                  <a:txBody>
                    <a:bodyPr/>
                    <a:lstStyle/>
                    <a:p>
                      <a:r>
                        <a:rPr lang="en-US" dirty="0">
                          <a:solidFill>
                            <a:schemeClr val="tx1"/>
                          </a:solidFill>
                        </a:rPr>
                        <a:t>x</a:t>
                      </a:r>
                      <a:r>
                        <a:rPr lang="en-CN" dirty="0">
                          <a:solidFill>
                            <a:schemeClr val="tx1"/>
                          </a:solidFill>
                        </a:rPr>
                        <a:t>1, x4, x2</a:t>
                      </a:r>
                    </a:p>
                  </a:txBody>
                  <a:tcPr/>
                </a:tc>
                <a:tc>
                  <a:txBody>
                    <a:bodyPr/>
                    <a:lstStyle/>
                    <a:p>
                      <a:r>
                        <a:rPr lang="en-CN" dirty="0">
                          <a:solidFill>
                            <a:schemeClr val="tx1"/>
                          </a:solidFill>
                        </a:rPr>
                        <a:t>16</a:t>
                      </a:r>
                    </a:p>
                  </a:txBody>
                  <a:tcPr/>
                </a:tc>
                <a:tc>
                  <a:txBody>
                    <a:bodyPr/>
                    <a:lstStyle/>
                    <a:p>
                      <a:r>
                        <a:rPr lang="en-CN" dirty="0">
                          <a:solidFill>
                            <a:schemeClr val="tx1"/>
                          </a:solidFill>
                        </a:rPr>
                        <a:t>43</a:t>
                      </a:r>
                    </a:p>
                  </a:txBody>
                  <a:tcPr/>
                </a:tc>
                <a:tc>
                  <a:txBody>
                    <a:bodyPr/>
                    <a:lstStyle/>
                    <a:p>
                      <a:r>
                        <a:rPr lang="en-CN" dirty="0"/>
                        <a:t>44</a:t>
                      </a:r>
                    </a:p>
                  </a:txBody>
                  <a:tcPr/>
                </a:tc>
                <a:tc>
                  <a:txBody>
                    <a:bodyPr/>
                    <a:lstStyle/>
                    <a:p>
                      <a:r>
                        <a:rPr lang="en-CN" dirty="0"/>
                        <a:t>48</a:t>
                      </a:r>
                    </a:p>
                  </a:txBody>
                  <a:tcPr/>
                </a:tc>
                <a:extLst>
                  <a:ext uri="{0D108BD9-81ED-4DB2-BD59-A6C34878D82A}">
                    <a16:rowId xmlns:a16="http://schemas.microsoft.com/office/drawing/2014/main" val="2849455325"/>
                  </a:ext>
                </a:extLst>
              </a:tr>
            </a:tbl>
          </a:graphicData>
        </a:graphic>
      </p:graphicFrame>
    </p:spTree>
    <p:extLst>
      <p:ext uri="{BB962C8B-B14F-4D97-AF65-F5344CB8AC3E}">
        <p14:creationId xmlns:p14="http://schemas.microsoft.com/office/powerpoint/2010/main" val="2336625225"/>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0A23FA-B9D4-7A42-AED1-B651862A30F2}"/>
              </a:ext>
            </a:extLst>
          </p:cNvPr>
          <p:cNvPicPr>
            <a:picLocks noChangeAspect="1"/>
          </p:cNvPicPr>
          <p:nvPr/>
        </p:nvPicPr>
        <p:blipFill>
          <a:blip r:embed="rId2"/>
          <a:stretch>
            <a:fillRect/>
          </a:stretch>
        </p:blipFill>
        <p:spPr>
          <a:xfrm>
            <a:off x="480811" y="0"/>
            <a:ext cx="8635311" cy="6858000"/>
          </a:xfrm>
          <a:prstGeom prst="rect">
            <a:avLst/>
          </a:prstGeom>
        </p:spPr>
      </p:pic>
      <p:sp>
        <p:nvSpPr>
          <p:cNvPr id="6" name="Title 1">
            <a:extLst>
              <a:ext uri="{FF2B5EF4-FFF2-40B4-BE49-F238E27FC236}">
                <a16:creationId xmlns:a16="http://schemas.microsoft.com/office/drawing/2014/main" id="{F0426875-98D5-C04F-A31B-45A5D674E90A}"/>
              </a:ext>
            </a:extLst>
          </p:cNvPr>
          <p:cNvSpPr txBox="1">
            <a:spLocks/>
          </p:cNvSpPr>
          <p:nvPr/>
        </p:nvSpPr>
        <p:spPr bwMode="auto">
          <a:xfrm>
            <a:off x="0" y="5562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algn="l"/>
            <a:r>
              <a:rPr lang="en-US" kern="0" dirty="0">
                <a:solidFill>
                  <a:srgbClr val="00B0F0"/>
                </a:solidFill>
              </a:rPr>
              <a:t>how </a:t>
            </a:r>
            <a:r>
              <a:rPr lang="en-US" kern="0" dirty="0" err="1">
                <a:solidFill>
                  <a:srgbClr val="00B0F0"/>
                </a:solidFill>
              </a:rPr>
              <a:t>i</a:t>
            </a:r>
            <a:r>
              <a:rPr lang="en-US" kern="0" dirty="0">
                <a:solidFill>
                  <a:srgbClr val="00B0F0"/>
                </a:solidFill>
              </a:rPr>
              <a:t> understood </a:t>
            </a:r>
            <a:r>
              <a:rPr lang="en-US" kern="0" dirty="0" err="1">
                <a:solidFill>
                  <a:srgbClr val="00B0F0"/>
                </a:solidFill>
              </a:rPr>
              <a:t>tomasulo</a:t>
            </a:r>
            <a:endParaRPr lang="en-CN" kern="0" dirty="0">
              <a:solidFill>
                <a:srgbClr val="00B0F0"/>
              </a:solidFill>
            </a:endParaRPr>
          </a:p>
        </p:txBody>
      </p:sp>
    </p:spTree>
    <p:extLst>
      <p:ext uri="{BB962C8B-B14F-4D97-AF65-F5344CB8AC3E}">
        <p14:creationId xmlns:p14="http://schemas.microsoft.com/office/powerpoint/2010/main" val="39978183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7" name="Rectangle 2">
            <a:extLst>
              <a:ext uri="{FF2B5EF4-FFF2-40B4-BE49-F238E27FC236}">
                <a16:creationId xmlns:a16="http://schemas.microsoft.com/office/drawing/2014/main" id="{73BEA9B0-B540-4245-91BB-804913CAC620}"/>
              </a:ext>
            </a:extLst>
          </p:cNvPr>
          <p:cNvSpPr>
            <a:spLocks noGrp="1" noChangeArrowheads="1"/>
          </p:cNvSpPr>
          <p:nvPr>
            <p:ph type="title"/>
          </p:nvPr>
        </p:nvSpPr>
        <p:spPr/>
        <p:txBody>
          <a:bodyPr/>
          <a:lstStyle/>
          <a:p>
            <a:pPr eaLnBrk="1" hangingPunct="1"/>
            <a:r>
              <a:rPr lang="en-US" altLang="zh-CN"/>
              <a:t>Cache Performance: Example</a:t>
            </a:r>
          </a:p>
        </p:txBody>
      </p:sp>
      <p:sp>
        <p:nvSpPr>
          <p:cNvPr id="275458" name="Rectangle 3">
            <a:extLst>
              <a:ext uri="{FF2B5EF4-FFF2-40B4-BE49-F238E27FC236}">
                <a16:creationId xmlns:a16="http://schemas.microsoft.com/office/drawing/2014/main" id="{AAD516CE-5129-7A4F-A3CD-B97BFBF2F385}"/>
              </a:ext>
            </a:extLst>
          </p:cNvPr>
          <p:cNvSpPr>
            <a:spLocks noGrp="1" noChangeArrowheads="1"/>
          </p:cNvSpPr>
          <p:nvPr>
            <p:ph type="body" idx="1"/>
          </p:nvPr>
        </p:nvSpPr>
        <p:spPr/>
        <p:txBody>
          <a:bodyPr/>
          <a:lstStyle/>
          <a:p>
            <a:pPr eaLnBrk="1" hangingPunct="1"/>
            <a:r>
              <a:rPr lang="en-US" altLang="zh-CN" b="1"/>
              <a:t>Answer</a:t>
            </a:r>
          </a:p>
          <a:p>
            <a:pPr eaLnBrk="1" hangingPunct="1">
              <a:buFontTx/>
              <a:buNone/>
            </a:pPr>
            <a:r>
              <a:rPr lang="en-US" altLang="zh-CN" b="1"/>
              <a:t>	</a:t>
            </a:r>
            <a:r>
              <a:rPr lang="en-US" altLang="zh-CN"/>
              <a:t>always hit:</a:t>
            </a:r>
          </a:p>
          <a:p>
            <a:pPr eaLnBrk="1" hangingPunct="1">
              <a:buFontTx/>
              <a:buNone/>
            </a:pPr>
            <a:r>
              <a:rPr lang="en-US" altLang="zh-CN"/>
              <a:t>	CPU execution time</a:t>
            </a:r>
          </a:p>
          <a:p>
            <a:pPr eaLnBrk="1" hangingPunct="1">
              <a:buFontTx/>
              <a:buNone/>
            </a:pPr>
            <a:endParaRPr lang="en-US" altLang="zh-CN" b="1"/>
          </a:p>
        </p:txBody>
      </p:sp>
      <p:pic>
        <p:nvPicPr>
          <p:cNvPr id="275459" name="Picture 4">
            <a:extLst>
              <a:ext uri="{FF2B5EF4-FFF2-40B4-BE49-F238E27FC236}">
                <a16:creationId xmlns:a16="http://schemas.microsoft.com/office/drawing/2014/main" id="{EBCA4852-3096-EE4E-A2F1-AE1CBB28C7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4813" y="3352800"/>
            <a:ext cx="8334375" cy="141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86EA1C9-42B3-0842-89E6-5E6DE0BB7FCB}"/>
              </a:ext>
            </a:extLst>
          </p:cNvPr>
          <p:cNvPicPr>
            <a:picLocks noChangeAspect="1"/>
          </p:cNvPicPr>
          <p:nvPr/>
        </p:nvPicPr>
        <p:blipFill>
          <a:blip r:embed="rId2"/>
          <a:stretch>
            <a:fillRect/>
          </a:stretch>
        </p:blipFill>
        <p:spPr>
          <a:xfrm>
            <a:off x="0" y="0"/>
            <a:ext cx="6490102" cy="6858000"/>
          </a:xfrm>
          <a:prstGeom prst="rect">
            <a:avLst/>
          </a:prstGeom>
        </p:spPr>
      </p:pic>
      <p:sp>
        <p:nvSpPr>
          <p:cNvPr id="5" name="Title 1">
            <a:extLst>
              <a:ext uri="{FF2B5EF4-FFF2-40B4-BE49-F238E27FC236}">
                <a16:creationId xmlns:a16="http://schemas.microsoft.com/office/drawing/2014/main" id="{FBDC3F23-0D38-AE40-938A-FFA6D292EC7E}"/>
              </a:ext>
            </a:extLst>
          </p:cNvPr>
          <p:cNvSpPr txBox="1">
            <a:spLocks/>
          </p:cNvSpPr>
          <p:nvPr/>
        </p:nvSpPr>
        <p:spPr bwMode="auto">
          <a:xfrm>
            <a:off x="0" y="5562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algn="r"/>
            <a:r>
              <a:rPr lang="en-US" kern="0" dirty="0">
                <a:solidFill>
                  <a:srgbClr val="00B0F0"/>
                </a:solidFill>
              </a:rPr>
              <a:t>and speculation</a:t>
            </a:r>
            <a:endParaRPr lang="en-CN" kern="0" dirty="0">
              <a:solidFill>
                <a:srgbClr val="00B0F0"/>
              </a:solidFill>
            </a:endParaRPr>
          </a:p>
        </p:txBody>
      </p:sp>
    </p:spTree>
    <p:extLst>
      <p:ext uri="{BB962C8B-B14F-4D97-AF65-F5344CB8AC3E}">
        <p14:creationId xmlns:p14="http://schemas.microsoft.com/office/powerpoint/2010/main" val="2359902217"/>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1E75AF6-5669-EC4B-B6C1-F831428D4E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76238"/>
            <a:ext cx="9144000" cy="648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Ideal IPC &amp; 1 Data Path = 1</a:t>
            </a:r>
            <a:br>
              <a:rPr lang="en-US" altLang="zh-CN" dirty="0"/>
            </a:br>
            <a:endParaRPr lang="en-US" altLang="zh-CN" dirty="0"/>
          </a:p>
        </p:txBody>
      </p:sp>
    </p:spTree>
    <p:extLst>
      <p:ext uri="{BB962C8B-B14F-4D97-AF65-F5344CB8AC3E}">
        <p14:creationId xmlns:p14="http://schemas.microsoft.com/office/powerpoint/2010/main" val="4107700232"/>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Ideal IPC &amp; </a:t>
            </a:r>
            <a:r>
              <a:rPr lang="en-US" altLang="zh-CN" dirty="0">
                <a:solidFill>
                  <a:schemeClr val="bg1"/>
                </a:solidFill>
              </a:rPr>
              <a:t>1</a:t>
            </a:r>
            <a:r>
              <a:rPr lang="en-US" altLang="zh-CN" dirty="0"/>
              <a:t> Data Path </a:t>
            </a:r>
            <a:r>
              <a:rPr lang="en-US" altLang="zh-CN" dirty="0">
                <a:solidFill>
                  <a:srgbClr val="92D050"/>
                </a:solidFill>
              </a:rPr>
              <a:t>&gt;</a:t>
            </a:r>
            <a:r>
              <a:rPr lang="en-US" altLang="zh-CN" dirty="0"/>
              <a:t> 1</a:t>
            </a:r>
            <a:br>
              <a:rPr lang="en-US" altLang="zh-CN" dirty="0"/>
            </a:br>
            <a:endParaRPr lang="en-US" altLang="zh-CN" dirty="0"/>
          </a:p>
        </p:txBody>
      </p:sp>
      <p:sp>
        <p:nvSpPr>
          <p:cNvPr id="2" name="TextBox 1">
            <a:extLst>
              <a:ext uri="{FF2B5EF4-FFF2-40B4-BE49-F238E27FC236}">
                <a16:creationId xmlns:a16="http://schemas.microsoft.com/office/drawing/2014/main" id="{04801365-66C5-3040-8583-4BCF72FB0DA1}"/>
              </a:ext>
            </a:extLst>
          </p:cNvPr>
          <p:cNvSpPr txBox="1"/>
          <p:nvPr/>
        </p:nvSpPr>
        <p:spPr>
          <a:xfrm>
            <a:off x="3710568" y="1511539"/>
            <a:ext cx="762000" cy="76944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CN" sz="4400" b="1" i="0" u="none" strike="noStrike" kern="1200" cap="none" spc="0" normalizeH="0" baseline="0" noProof="0" dirty="0">
                <a:ln>
                  <a:noFill/>
                </a:ln>
                <a:solidFill>
                  <a:srgbClr val="92D050"/>
                </a:solidFill>
                <a:effectLst/>
                <a:uLnTx/>
                <a:uFillTx/>
                <a:latin typeface="Verdana"/>
                <a:ea typeface="宋体" panose="02010600030101010101" pitchFamily="2" charset="-122"/>
                <a:cs typeface="+mn-cs"/>
              </a:rPr>
              <a:t>M</a:t>
            </a:r>
          </a:p>
        </p:txBody>
      </p:sp>
      <p:sp>
        <p:nvSpPr>
          <p:cNvPr id="5" name="TextBox 4">
            <a:extLst>
              <a:ext uri="{FF2B5EF4-FFF2-40B4-BE49-F238E27FC236}">
                <a16:creationId xmlns:a16="http://schemas.microsoft.com/office/drawing/2014/main" id="{AF05CFBA-F476-0B4C-B1B6-15CAED5FD22A}"/>
              </a:ext>
            </a:extLst>
          </p:cNvPr>
          <p:cNvSpPr txBox="1"/>
          <p:nvPr/>
        </p:nvSpPr>
        <p:spPr>
          <a:xfrm>
            <a:off x="3695700" y="2088000"/>
            <a:ext cx="762000" cy="76944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CN" sz="4400" b="1" i="0" u="none" strike="noStrike" kern="1200" cap="none" spc="0" normalizeH="0" baseline="0" noProof="0" dirty="0">
                <a:ln>
                  <a:noFill/>
                </a:ln>
                <a:solidFill>
                  <a:srgbClr val="92D050"/>
                </a:solidFill>
                <a:effectLst/>
                <a:uLnTx/>
                <a:uFillTx/>
                <a:latin typeface="Verdana"/>
                <a:ea typeface="宋体" panose="02010600030101010101" pitchFamily="2" charset="-122"/>
                <a:cs typeface="+mn-cs"/>
              </a:rPr>
              <a:t>O</a:t>
            </a:r>
          </a:p>
        </p:txBody>
      </p:sp>
      <p:sp>
        <p:nvSpPr>
          <p:cNvPr id="6" name="TextBox 5">
            <a:extLst>
              <a:ext uri="{FF2B5EF4-FFF2-40B4-BE49-F238E27FC236}">
                <a16:creationId xmlns:a16="http://schemas.microsoft.com/office/drawing/2014/main" id="{C4B24E33-0A8B-2C43-A2C4-905807D7E893}"/>
              </a:ext>
            </a:extLst>
          </p:cNvPr>
          <p:cNvSpPr txBox="1"/>
          <p:nvPr/>
        </p:nvSpPr>
        <p:spPr>
          <a:xfrm>
            <a:off x="3695700" y="2703668"/>
            <a:ext cx="762000" cy="76944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CN" sz="4400" b="1" i="0" u="none" strike="noStrike" kern="1200" cap="none" spc="0" normalizeH="0" baseline="0" noProof="0" dirty="0">
                <a:ln>
                  <a:noFill/>
                </a:ln>
                <a:solidFill>
                  <a:srgbClr val="92D050"/>
                </a:solidFill>
                <a:effectLst/>
                <a:uLnTx/>
                <a:uFillTx/>
                <a:latin typeface="Verdana"/>
                <a:ea typeface="宋体" panose="02010600030101010101" pitchFamily="2" charset="-122"/>
                <a:cs typeface="+mn-cs"/>
              </a:rPr>
              <a:t>R</a:t>
            </a:r>
          </a:p>
        </p:txBody>
      </p:sp>
      <p:sp>
        <p:nvSpPr>
          <p:cNvPr id="7" name="TextBox 6">
            <a:extLst>
              <a:ext uri="{FF2B5EF4-FFF2-40B4-BE49-F238E27FC236}">
                <a16:creationId xmlns:a16="http://schemas.microsoft.com/office/drawing/2014/main" id="{F5F08E05-CB9F-5946-8E17-1CA200A8FD8C}"/>
              </a:ext>
            </a:extLst>
          </p:cNvPr>
          <p:cNvSpPr txBox="1"/>
          <p:nvPr/>
        </p:nvSpPr>
        <p:spPr>
          <a:xfrm>
            <a:off x="3695700" y="3276911"/>
            <a:ext cx="762000" cy="76944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CN" sz="4400" b="1" i="0" u="none" strike="noStrike" kern="1200" cap="none" spc="0" normalizeH="0" baseline="0" noProof="0" dirty="0">
                <a:ln>
                  <a:noFill/>
                </a:ln>
                <a:solidFill>
                  <a:srgbClr val="92D050"/>
                </a:solidFill>
                <a:effectLst/>
                <a:uLnTx/>
                <a:uFillTx/>
                <a:latin typeface="Verdana"/>
                <a:ea typeface="宋体" panose="02010600030101010101" pitchFamily="2" charset="-122"/>
                <a:cs typeface="+mn-cs"/>
              </a:rPr>
              <a:t>E</a:t>
            </a:r>
          </a:p>
        </p:txBody>
      </p:sp>
      <p:pic>
        <p:nvPicPr>
          <p:cNvPr id="8" name="Picture 7">
            <a:extLst>
              <a:ext uri="{FF2B5EF4-FFF2-40B4-BE49-F238E27FC236}">
                <a16:creationId xmlns:a16="http://schemas.microsoft.com/office/drawing/2014/main" id="{36AF5383-1DA5-AB45-B365-DFA1CA9E1D4C}"/>
              </a:ext>
            </a:extLst>
          </p:cNvPr>
          <p:cNvPicPr>
            <a:picLocks noChangeAspect="1"/>
          </p:cNvPicPr>
          <p:nvPr/>
        </p:nvPicPr>
        <p:blipFill>
          <a:blip r:embed="rId3"/>
          <a:stretch>
            <a:fillRect/>
          </a:stretch>
        </p:blipFill>
        <p:spPr>
          <a:xfrm>
            <a:off x="0" y="3919235"/>
            <a:ext cx="9144000" cy="2938765"/>
          </a:xfrm>
          <a:prstGeom prst="rect">
            <a:avLst/>
          </a:prstGeom>
        </p:spPr>
      </p:pic>
      <p:sp>
        <p:nvSpPr>
          <p:cNvPr id="9" name="TextBox 21">
            <a:extLst>
              <a:ext uri="{FF2B5EF4-FFF2-40B4-BE49-F238E27FC236}">
                <a16:creationId xmlns:a16="http://schemas.microsoft.com/office/drawing/2014/main" id="{3DBA34DD-D562-CF44-B5EF-2FB1947C0E40}"/>
              </a:ext>
            </a:extLst>
          </p:cNvPr>
          <p:cNvSpPr txBox="1">
            <a:spLocks noChangeArrowheads="1"/>
          </p:cNvSpPr>
          <p:nvPr/>
        </p:nvSpPr>
        <p:spPr bwMode="auto">
          <a:xfrm>
            <a:off x="1" y="6534150"/>
            <a:ext cx="9144000"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https://</a:t>
            </a:r>
            <a:r>
              <a:rPr kumimoji="0" lang="en-US" altLang="zh-CN" sz="1500" b="0"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tinyurl.com</a:t>
            </a: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/2a9ywmjs </a:t>
            </a:r>
          </a:p>
        </p:txBody>
      </p:sp>
      <p:sp>
        <p:nvSpPr>
          <p:cNvPr id="10" name="Content Placeholder 2">
            <a:extLst>
              <a:ext uri="{FF2B5EF4-FFF2-40B4-BE49-F238E27FC236}">
                <a16:creationId xmlns:a16="http://schemas.microsoft.com/office/drawing/2014/main" id="{3ABE4D81-8A63-D84D-9C59-AB08FC18FD58}"/>
              </a:ext>
            </a:extLst>
          </p:cNvPr>
          <p:cNvSpPr txBox="1">
            <a:spLocks/>
          </p:cNvSpPr>
          <p:nvPr/>
        </p:nvSpPr>
        <p:spPr bwMode="auto">
          <a:xfrm>
            <a:off x="0" y="3348000"/>
            <a:ext cx="3886200" cy="840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00B0F0"/>
                </a:solidFill>
                <a:effectLst/>
                <a:uLnTx/>
                <a:uFillTx/>
                <a:latin typeface="Verdana"/>
                <a:ea typeface="宋体"/>
                <a:cs typeface="+mn-cs"/>
              </a:rPr>
              <a:t>2 data paths</a:t>
            </a:r>
          </a:p>
        </p:txBody>
      </p:sp>
      <p:sp>
        <p:nvSpPr>
          <p:cNvPr id="13" name="Content Placeholder 2">
            <a:extLst>
              <a:ext uri="{FF2B5EF4-FFF2-40B4-BE49-F238E27FC236}">
                <a16:creationId xmlns:a16="http://schemas.microsoft.com/office/drawing/2014/main" id="{CBE0B676-4089-1244-9C48-9627EBF60045}"/>
              </a:ext>
            </a:extLst>
          </p:cNvPr>
          <p:cNvSpPr txBox="1">
            <a:spLocks/>
          </p:cNvSpPr>
          <p:nvPr/>
        </p:nvSpPr>
        <p:spPr bwMode="auto">
          <a:xfrm>
            <a:off x="-1" y="3810000"/>
            <a:ext cx="3886199" cy="7293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00B0F0"/>
                </a:solidFill>
                <a:effectLst/>
                <a:uLnTx/>
                <a:uFillTx/>
                <a:latin typeface="Verdana"/>
                <a:ea typeface="宋体"/>
                <a:cs typeface="+mn-cs"/>
              </a:rPr>
              <a:t>IPC = 2</a:t>
            </a:r>
          </a:p>
        </p:txBody>
      </p:sp>
    </p:spTree>
    <p:extLst>
      <p:ext uri="{BB962C8B-B14F-4D97-AF65-F5344CB8AC3E}">
        <p14:creationId xmlns:p14="http://schemas.microsoft.com/office/powerpoint/2010/main" val="1863448278"/>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6C6FF0-7783-EE47-B87A-E4EAB9C8476F}"/>
              </a:ext>
            </a:extLst>
          </p:cNvPr>
          <p:cNvSpPr>
            <a:spLocks noGrp="1"/>
          </p:cNvSpPr>
          <p:nvPr>
            <p:ph idx="1"/>
          </p:nvPr>
        </p:nvSpPr>
        <p:spPr/>
        <p:txBody>
          <a:bodyPr/>
          <a:lstStyle/>
          <a:p>
            <a:r>
              <a:rPr lang="en-US" dirty="0"/>
              <a:t>Implement multiple copies of </a:t>
            </a:r>
            <a:r>
              <a:rPr lang="en-US" dirty="0" err="1"/>
              <a:t>datapath</a:t>
            </a:r>
            <a:endParaRPr lang="en-US" dirty="0"/>
          </a:p>
          <a:p>
            <a:r>
              <a:rPr lang="en-US" dirty="0"/>
              <a:t>A</a:t>
            </a:r>
            <a:r>
              <a:rPr lang="en-CN" dirty="0"/>
              <a:t>llow multiple instructions to issue in a clock cycle</a:t>
            </a:r>
          </a:p>
          <a:p>
            <a:r>
              <a:rPr lang="en-US" b="1" dirty="0"/>
              <a:t>T</a:t>
            </a:r>
            <a:r>
              <a:rPr lang="en-CN" b="1" dirty="0"/>
              <a:t>hree types:                                       </a:t>
            </a:r>
            <a:r>
              <a:rPr lang="en-CN" dirty="0"/>
              <a:t>statically schedued superscalar proc  VLIW (very long instruction word) proc dynamically scheduled superscalar proc</a:t>
            </a:r>
          </a:p>
          <a:p>
            <a:endParaRPr lang="en-CN" dirty="0"/>
          </a:p>
        </p:txBody>
      </p:sp>
      <p:sp>
        <p:nvSpPr>
          <p:cNvPr id="4" name="TextBox 3">
            <a:extLst>
              <a:ext uri="{FF2B5EF4-FFF2-40B4-BE49-F238E27FC236}">
                <a16:creationId xmlns:a16="http://schemas.microsoft.com/office/drawing/2014/main" id="{60B5F316-F2F8-C743-97B9-E57F99B05773}"/>
              </a:ext>
            </a:extLst>
          </p:cNvPr>
          <p:cNvSpPr txBox="1"/>
          <p:nvPr/>
        </p:nvSpPr>
        <p:spPr>
          <a:xfrm>
            <a:off x="2232000" y="468000"/>
            <a:ext cx="762000" cy="76944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CN" sz="4400" b="1" i="0" u="none" strike="noStrike" kern="1200" cap="none" spc="0" normalizeH="0" baseline="0" noProof="0" dirty="0">
                <a:ln>
                  <a:noFill/>
                </a:ln>
                <a:solidFill>
                  <a:srgbClr val="FFFFFF"/>
                </a:solidFill>
                <a:effectLst/>
                <a:uLnTx/>
                <a:uFillTx/>
                <a:latin typeface="Verdana"/>
                <a:ea typeface="宋体" panose="02010600030101010101" pitchFamily="2" charset="-122"/>
                <a:cs typeface="+mn-cs"/>
              </a:rPr>
              <a:t>M</a:t>
            </a:r>
          </a:p>
        </p:txBody>
      </p:sp>
      <p:sp>
        <p:nvSpPr>
          <p:cNvPr id="5" name="TextBox 4">
            <a:extLst>
              <a:ext uri="{FF2B5EF4-FFF2-40B4-BE49-F238E27FC236}">
                <a16:creationId xmlns:a16="http://schemas.microsoft.com/office/drawing/2014/main" id="{C128C023-90A5-D547-BCE4-AFEE11586777}"/>
              </a:ext>
            </a:extLst>
          </p:cNvPr>
          <p:cNvSpPr txBox="1"/>
          <p:nvPr/>
        </p:nvSpPr>
        <p:spPr>
          <a:xfrm>
            <a:off x="2232000" y="468000"/>
            <a:ext cx="762000" cy="76944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CN" sz="4400" b="1" i="0" u="none" strike="noStrike" kern="1200" cap="none" spc="0" normalizeH="0" baseline="0" noProof="0" dirty="0">
                <a:ln>
                  <a:noFill/>
                </a:ln>
                <a:solidFill>
                  <a:srgbClr val="FFFFFF"/>
                </a:solidFill>
                <a:effectLst/>
                <a:uLnTx/>
                <a:uFillTx/>
                <a:latin typeface="Verdana"/>
                <a:ea typeface="宋体" panose="02010600030101010101" pitchFamily="2" charset="-122"/>
                <a:cs typeface="+mn-cs"/>
              </a:rPr>
              <a:t>O</a:t>
            </a:r>
          </a:p>
        </p:txBody>
      </p:sp>
      <p:sp>
        <p:nvSpPr>
          <p:cNvPr id="6" name="TextBox 5">
            <a:extLst>
              <a:ext uri="{FF2B5EF4-FFF2-40B4-BE49-F238E27FC236}">
                <a16:creationId xmlns:a16="http://schemas.microsoft.com/office/drawing/2014/main" id="{B3A91962-3F5E-7745-ABA1-BC5BF9A3F4AA}"/>
              </a:ext>
            </a:extLst>
          </p:cNvPr>
          <p:cNvSpPr txBox="1"/>
          <p:nvPr/>
        </p:nvSpPr>
        <p:spPr>
          <a:xfrm>
            <a:off x="2232000" y="468000"/>
            <a:ext cx="762000" cy="76944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CN" sz="4400" b="1" i="0" u="none" strike="noStrike" kern="1200" cap="none" spc="0" normalizeH="0" baseline="0" noProof="0" dirty="0">
                <a:ln>
                  <a:noFill/>
                </a:ln>
                <a:solidFill>
                  <a:srgbClr val="FFFFFF"/>
                </a:solidFill>
                <a:effectLst/>
                <a:uLnTx/>
                <a:uFillTx/>
                <a:latin typeface="Verdana"/>
                <a:ea typeface="宋体" panose="02010600030101010101" pitchFamily="2" charset="-122"/>
                <a:cs typeface="+mn-cs"/>
              </a:rPr>
              <a:t>R</a:t>
            </a:r>
          </a:p>
        </p:txBody>
      </p:sp>
      <p:sp>
        <p:nvSpPr>
          <p:cNvPr id="7" name="TextBox 6">
            <a:extLst>
              <a:ext uri="{FF2B5EF4-FFF2-40B4-BE49-F238E27FC236}">
                <a16:creationId xmlns:a16="http://schemas.microsoft.com/office/drawing/2014/main" id="{BBC30982-294E-5344-AE91-01AC8ADF5A16}"/>
              </a:ext>
            </a:extLst>
          </p:cNvPr>
          <p:cNvSpPr txBox="1"/>
          <p:nvPr/>
        </p:nvSpPr>
        <p:spPr>
          <a:xfrm>
            <a:off x="2232000" y="468000"/>
            <a:ext cx="762000" cy="76944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CN" sz="4400" b="1" i="0" u="none" strike="noStrike" kern="1200" cap="none" spc="0" normalizeH="0" baseline="0" noProof="0" dirty="0">
                <a:ln>
                  <a:noFill/>
                </a:ln>
                <a:solidFill>
                  <a:srgbClr val="FFFFFF"/>
                </a:solidFill>
                <a:effectLst/>
                <a:uLnTx/>
                <a:uFillTx/>
                <a:latin typeface="Verdana"/>
                <a:ea typeface="宋体" panose="02010600030101010101" pitchFamily="2" charset="-122"/>
                <a:cs typeface="+mn-cs"/>
              </a:rPr>
              <a:t>E</a:t>
            </a:r>
          </a:p>
        </p:txBody>
      </p:sp>
      <p:sp>
        <p:nvSpPr>
          <p:cNvPr id="2" name="Title 1">
            <a:extLst>
              <a:ext uri="{FF2B5EF4-FFF2-40B4-BE49-F238E27FC236}">
                <a16:creationId xmlns:a16="http://schemas.microsoft.com/office/drawing/2014/main" id="{884E820B-2060-374A-963A-94CFDF6F8991}"/>
              </a:ext>
            </a:extLst>
          </p:cNvPr>
          <p:cNvSpPr>
            <a:spLocks noGrp="1"/>
          </p:cNvSpPr>
          <p:nvPr>
            <p:ph type="title"/>
          </p:nvPr>
        </p:nvSpPr>
        <p:spPr/>
        <p:txBody>
          <a:bodyPr/>
          <a:lstStyle/>
          <a:p>
            <a:r>
              <a:rPr lang="en-CN" dirty="0"/>
              <a:t>Multiple Issue</a:t>
            </a:r>
          </a:p>
        </p:txBody>
      </p:sp>
    </p:spTree>
    <p:extLst>
      <p:ext uri="{BB962C8B-B14F-4D97-AF65-F5344CB8AC3E}">
        <p14:creationId xmlns:p14="http://schemas.microsoft.com/office/powerpoint/2010/main" val="1155294332"/>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7FEFC-4B1E-AC4B-419E-5B900D1C93A2}"/>
              </a:ext>
            </a:extLst>
          </p:cNvPr>
          <p:cNvSpPr>
            <a:spLocks noGrp="1"/>
          </p:cNvSpPr>
          <p:nvPr>
            <p:ph type="title"/>
          </p:nvPr>
        </p:nvSpPr>
        <p:spPr/>
        <p:txBody>
          <a:bodyPr/>
          <a:lstStyle/>
          <a:p>
            <a:r>
              <a:rPr lang="en-CN" dirty="0"/>
              <a:t>VLIW vs Superscalar</a:t>
            </a:r>
          </a:p>
        </p:txBody>
      </p:sp>
      <p:pic>
        <p:nvPicPr>
          <p:cNvPr id="4" name="Picture 3">
            <a:extLst>
              <a:ext uri="{FF2B5EF4-FFF2-40B4-BE49-F238E27FC236}">
                <a16:creationId xmlns:a16="http://schemas.microsoft.com/office/drawing/2014/main" id="{A4F5015D-5D81-A532-3F60-6DBA912DD39C}"/>
              </a:ext>
            </a:extLst>
          </p:cNvPr>
          <p:cNvPicPr>
            <a:picLocks noChangeAspect="1"/>
          </p:cNvPicPr>
          <p:nvPr/>
        </p:nvPicPr>
        <p:blipFill>
          <a:blip r:embed="rId3"/>
          <a:stretch>
            <a:fillRect/>
          </a:stretch>
        </p:blipFill>
        <p:spPr>
          <a:xfrm>
            <a:off x="-1" y="1600199"/>
            <a:ext cx="4775985" cy="3235801"/>
          </a:xfrm>
          <a:prstGeom prst="rect">
            <a:avLst/>
          </a:prstGeom>
        </p:spPr>
      </p:pic>
      <p:pic>
        <p:nvPicPr>
          <p:cNvPr id="5" name="Picture 4">
            <a:extLst>
              <a:ext uri="{FF2B5EF4-FFF2-40B4-BE49-F238E27FC236}">
                <a16:creationId xmlns:a16="http://schemas.microsoft.com/office/drawing/2014/main" id="{8C3D740E-F014-01CD-AEF7-182D074B9072}"/>
              </a:ext>
            </a:extLst>
          </p:cNvPr>
          <p:cNvPicPr>
            <a:picLocks noChangeAspect="1"/>
          </p:cNvPicPr>
          <p:nvPr/>
        </p:nvPicPr>
        <p:blipFill>
          <a:blip r:embed="rId4"/>
          <a:stretch>
            <a:fillRect/>
          </a:stretch>
        </p:blipFill>
        <p:spPr>
          <a:xfrm>
            <a:off x="4426343" y="4038601"/>
            <a:ext cx="4717657" cy="2837688"/>
          </a:xfrm>
          <a:prstGeom prst="rect">
            <a:avLst/>
          </a:prstGeom>
        </p:spPr>
      </p:pic>
      <p:sp>
        <p:nvSpPr>
          <p:cNvPr id="3" name="Content Placeholder 2">
            <a:extLst>
              <a:ext uri="{FF2B5EF4-FFF2-40B4-BE49-F238E27FC236}">
                <a16:creationId xmlns:a16="http://schemas.microsoft.com/office/drawing/2014/main" id="{EC82FF4F-3A65-5C27-8AFC-BE382DFF858B}"/>
              </a:ext>
            </a:extLst>
          </p:cNvPr>
          <p:cNvSpPr txBox="1">
            <a:spLocks/>
          </p:cNvSpPr>
          <p:nvPr/>
        </p:nvSpPr>
        <p:spPr bwMode="auto">
          <a:xfrm>
            <a:off x="57600" y="4617444"/>
            <a:ext cx="5181600" cy="840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00B0F0"/>
                </a:solidFill>
                <a:effectLst/>
                <a:uLnTx/>
                <a:uFillTx/>
                <a:latin typeface="Verdana"/>
                <a:ea typeface="宋体"/>
                <a:cs typeface="+mn-cs"/>
              </a:rPr>
              <a:t>hardware</a:t>
            </a:r>
          </a:p>
        </p:txBody>
      </p:sp>
      <p:sp>
        <p:nvSpPr>
          <p:cNvPr id="6" name="Content Placeholder 2">
            <a:extLst>
              <a:ext uri="{FF2B5EF4-FFF2-40B4-BE49-F238E27FC236}">
                <a16:creationId xmlns:a16="http://schemas.microsoft.com/office/drawing/2014/main" id="{737A8068-7D6B-6EEB-C4E8-5A31C8C88B5E}"/>
              </a:ext>
            </a:extLst>
          </p:cNvPr>
          <p:cNvSpPr txBox="1">
            <a:spLocks/>
          </p:cNvSpPr>
          <p:nvPr/>
        </p:nvSpPr>
        <p:spPr bwMode="auto">
          <a:xfrm>
            <a:off x="2438400" y="6196361"/>
            <a:ext cx="4876800" cy="585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00B0F0"/>
                </a:solidFill>
                <a:effectLst/>
                <a:uLnTx/>
                <a:uFillTx/>
                <a:latin typeface="Verdana"/>
                <a:ea typeface="宋体"/>
                <a:cs typeface="+mn-cs"/>
              </a:rPr>
              <a:t>compiler</a:t>
            </a:r>
          </a:p>
        </p:txBody>
      </p:sp>
    </p:spTree>
    <p:extLst>
      <p:ext uri="{BB962C8B-B14F-4D97-AF65-F5344CB8AC3E}">
        <p14:creationId xmlns:p14="http://schemas.microsoft.com/office/powerpoint/2010/main" val="902947590"/>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C7539A8-2B64-1A4B-BA4C-413626B30576}"/>
              </a:ext>
            </a:extLst>
          </p:cNvPr>
          <p:cNvPicPr>
            <a:picLocks noChangeAspect="1"/>
          </p:cNvPicPr>
          <p:nvPr/>
        </p:nvPicPr>
        <p:blipFill>
          <a:blip r:embed="rId3"/>
          <a:stretch>
            <a:fillRect/>
          </a:stretch>
        </p:blipFill>
        <p:spPr>
          <a:xfrm>
            <a:off x="2650303" y="0"/>
            <a:ext cx="6493697" cy="6858000"/>
          </a:xfrm>
          <a:prstGeom prst="rect">
            <a:avLst/>
          </a:prstGeom>
        </p:spPr>
      </p:pic>
      <p:sp>
        <p:nvSpPr>
          <p:cNvPr id="4" name="Rectangle 2">
            <a:extLst>
              <a:ext uri="{FF2B5EF4-FFF2-40B4-BE49-F238E27FC236}">
                <a16:creationId xmlns:a16="http://schemas.microsoft.com/office/drawing/2014/main" id="{9EEAA78D-4AD9-B74D-98DA-BC76FC776951}"/>
              </a:ext>
            </a:extLst>
          </p:cNvPr>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000" b="1" i="0" u="none" strike="noStrike" kern="0" cap="none" spc="0" normalizeH="0" baseline="0" noProof="0" dirty="0">
                <a:ln>
                  <a:noFill/>
                </a:ln>
                <a:solidFill>
                  <a:srgbClr val="FFFFFF"/>
                </a:solidFill>
                <a:effectLst/>
                <a:uLnTx/>
                <a:uFillTx/>
                <a:latin typeface="Verdana"/>
                <a:ea typeface="宋体"/>
                <a:cs typeface="+mj-cs"/>
              </a:rPr>
              <a:t>dynamic scheduling</a:t>
            </a:r>
            <a:br>
              <a:rPr kumimoji="0" lang="en-US" altLang="zh-CN" sz="1000" b="1" i="0" u="none" strike="noStrike" kern="0" cap="none" spc="0" normalizeH="0" baseline="0" noProof="0" dirty="0">
                <a:ln>
                  <a:noFill/>
                </a:ln>
                <a:solidFill>
                  <a:srgbClr val="FFFFFF"/>
                </a:solidFill>
                <a:effectLst/>
                <a:uLnTx/>
                <a:uFillTx/>
                <a:latin typeface="Verdana"/>
                <a:ea typeface="宋体"/>
                <a:cs typeface="+mj-cs"/>
              </a:rPr>
            </a:br>
            <a:r>
              <a:rPr kumimoji="0" lang="en-US" altLang="zh-CN" sz="1000" b="1" i="0" u="none" strike="noStrike" kern="0" cap="none" spc="0" normalizeH="0" baseline="0" noProof="0" dirty="0">
                <a:ln>
                  <a:noFill/>
                </a:ln>
                <a:solidFill>
                  <a:srgbClr val="FFFFFF"/>
                </a:solidFill>
                <a:effectLst/>
                <a:uLnTx/>
                <a:uFillTx/>
                <a:latin typeface="Verdana"/>
                <a:ea typeface="宋体"/>
                <a:cs typeface="+mj-cs"/>
              </a:rPr>
              <a:t>multiple issue</a:t>
            </a:r>
            <a:br>
              <a:rPr kumimoji="0" lang="en-US" altLang="zh-CN" sz="1000" b="1" i="0" u="none" strike="noStrike" kern="0" cap="none" spc="0" normalizeH="0" baseline="0" noProof="0" dirty="0">
                <a:ln>
                  <a:noFill/>
                </a:ln>
                <a:solidFill>
                  <a:srgbClr val="FFFFFF"/>
                </a:solidFill>
                <a:effectLst/>
                <a:uLnTx/>
                <a:uFillTx/>
                <a:latin typeface="Verdana"/>
                <a:ea typeface="宋体"/>
                <a:cs typeface="+mj-cs"/>
              </a:rPr>
            </a:br>
            <a:r>
              <a:rPr kumimoji="0" lang="en-US" altLang="zh-CN" sz="1000" b="1" i="0" u="none" strike="noStrike" kern="0" cap="none" spc="0" normalizeH="0" baseline="0" noProof="0" dirty="0">
                <a:ln>
                  <a:noFill/>
                </a:ln>
                <a:solidFill>
                  <a:srgbClr val="FFFFFF"/>
                </a:solidFill>
                <a:effectLst/>
                <a:uLnTx/>
                <a:uFillTx/>
                <a:latin typeface="Verdana"/>
                <a:ea typeface="宋体"/>
                <a:cs typeface="+mj-cs"/>
              </a:rPr>
              <a:t>speculation</a:t>
            </a:r>
            <a:br>
              <a:rPr kumimoji="0" lang="en-US" altLang="zh-CN" sz="4400" b="1" i="0" u="none" strike="noStrike" kern="0" cap="none" spc="0" normalizeH="0" baseline="0" noProof="0" dirty="0">
                <a:ln>
                  <a:noFill/>
                </a:ln>
                <a:solidFill>
                  <a:srgbClr val="FFFFFF"/>
                </a:solidFill>
                <a:effectLst/>
                <a:uLnTx/>
                <a:uFillTx/>
                <a:latin typeface="Verdana"/>
                <a:ea typeface="宋体"/>
                <a:cs typeface="+mj-cs"/>
              </a:rPr>
            </a:br>
            <a:endParaRPr kumimoji="0" lang="en-US" altLang="zh-CN" sz="4400" b="1" i="0" u="none" strike="noStrike" kern="0" cap="none" spc="0" normalizeH="0" baseline="0" noProof="0" dirty="0">
              <a:ln>
                <a:noFill/>
              </a:ln>
              <a:solidFill>
                <a:srgbClr val="FFFFFF"/>
              </a:solidFill>
              <a:effectLst/>
              <a:uLnTx/>
              <a:uFillTx/>
              <a:latin typeface="Verdana"/>
              <a:ea typeface="宋体"/>
              <a:cs typeface="+mj-cs"/>
            </a:endParaRPr>
          </a:p>
        </p:txBody>
      </p:sp>
      <p:sp>
        <p:nvSpPr>
          <p:cNvPr id="11" name="Rectangle 4">
            <a:extLst>
              <a:ext uri="{FF2B5EF4-FFF2-40B4-BE49-F238E27FC236}">
                <a16:creationId xmlns:a16="http://schemas.microsoft.com/office/drawing/2014/main" id="{894F5D3A-1620-8544-AFA1-F916917E2871}"/>
              </a:ext>
            </a:extLst>
          </p:cNvPr>
          <p:cNvSpPr>
            <a:spLocks noChangeArrowheads="1"/>
          </p:cNvSpPr>
          <p:nvPr/>
        </p:nvSpPr>
        <p:spPr bwMode="auto">
          <a:xfrm>
            <a:off x="0" y="2362200"/>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correlate ROB entry &amp; destination register</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6" name="AutoShape 5">
            <a:extLst>
              <a:ext uri="{FF2B5EF4-FFF2-40B4-BE49-F238E27FC236}">
                <a16:creationId xmlns:a16="http://schemas.microsoft.com/office/drawing/2014/main" id="{58C2967A-E250-424A-9088-E7D54FE04DC0}"/>
              </a:ext>
            </a:extLst>
          </p:cNvPr>
          <p:cNvSpPr>
            <a:spLocks noChangeArrowheads="1"/>
          </p:cNvSpPr>
          <p:nvPr/>
        </p:nvSpPr>
        <p:spPr bwMode="auto">
          <a:xfrm>
            <a:off x="31112" y="2762881"/>
            <a:ext cx="4540888" cy="368400"/>
          </a:xfrm>
          <a:prstGeom prst="roundRect">
            <a:avLst>
              <a:gd name="adj" fmla="val 16667"/>
            </a:avLst>
          </a:prstGeom>
          <a:noFill/>
          <a:ln w="57150">
            <a:solidFill>
              <a:schemeClr val="bg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TextBox 8">
            <a:extLst>
              <a:ext uri="{FF2B5EF4-FFF2-40B4-BE49-F238E27FC236}">
                <a16:creationId xmlns:a16="http://schemas.microsoft.com/office/drawing/2014/main" id="{BAF79F9D-68E3-B945-B76F-91E15C643F39}"/>
              </a:ext>
            </a:extLst>
          </p:cNvPr>
          <p:cNvSpPr txBox="1"/>
          <p:nvPr/>
        </p:nvSpPr>
        <p:spPr>
          <a:xfrm>
            <a:off x="2650303" y="1670352"/>
            <a:ext cx="406956" cy="144000"/>
          </a:xfrm>
          <a:prstGeom prst="rect">
            <a:avLst/>
          </a:prstGeom>
          <a:solidFill>
            <a:schemeClr val="bg1"/>
          </a:solidFill>
        </p:spPr>
        <p:txBody>
          <a:bodyPr wrap="square" rtlCol="0">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dirty="0">
              <a:ln>
                <a:noFill/>
              </a:ln>
              <a:solidFill>
                <a:srgbClr val="000000">
                  <a:lumMod val="75000"/>
                  <a:lumOff val="25000"/>
                </a:srgbClr>
              </a:solidFill>
              <a:effectLst/>
              <a:uLnTx/>
              <a:uFillTx/>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2" name="TextBox 11">
            <a:extLst>
              <a:ext uri="{FF2B5EF4-FFF2-40B4-BE49-F238E27FC236}">
                <a16:creationId xmlns:a16="http://schemas.microsoft.com/office/drawing/2014/main" id="{8F11D32C-13D3-294B-A7FB-316D12D0439A}"/>
              </a:ext>
            </a:extLst>
          </p:cNvPr>
          <p:cNvSpPr txBox="1"/>
          <p:nvPr/>
        </p:nvSpPr>
        <p:spPr>
          <a:xfrm>
            <a:off x="2362200" y="1569345"/>
            <a:ext cx="811331" cy="338554"/>
          </a:xfrm>
          <a:prstGeom prst="rect">
            <a:avLst/>
          </a:prstGeom>
          <a:noFill/>
        </p:spPr>
        <p:txBody>
          <a:bodyPr wrap="square" rtlCol="0">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CN" sz="1600" b="0" i="0" u="none" strike="noStrike" kern="1200" cap="none" spc="0" normalizeH="0" baseline="0" noProof="0" dirty="0">
                <a:ln>
                  <a:noFill/>
                </a:ln>
                <a:solidFill>
                  <a:srgbClr val="000000">
                    <a:lumMod val="75000"/>
                    <a:lumOff val="25000"/>
                  </a:srgbClr>
                </a:solidFill>
                <a:effectLst/>
                <a:uLnTx/>
                <a:uFillTx/>
                <a:latin typeface="Apple Symbols" panose="02000000000000000000" pitchFamily="2" charset="-79"/>
                <a:ea typeface="Apple Symbols" panose="02000000000000000000" pitchFamily="2" charset="-79"/>
                <a:cs typeface="Apple Symbols" panose="02000000000000000000" pitchFamily="2" charset="-79"/>
              </a:rPr>
              <a:t>RS[x1]</a:t>
            </a:r>
          </a:p>
        </p:txBody>
      </p:sp>
      <p:sp>
        <p:nvSpPr>
          <p:cNvPr id="8" name="Content Placeholder 2">
            <a:extLst>
              <a:ext uri="{FF2B5EF4-FFF2-40B4-BE49-F238E27FC236}">
                <a16:creationId xmlns:a16="http://schemas.microsoft.com/office/drawing/2014/main" id="{EFB4F8A7-3D52-BD48-BF8F-3C38AF3A8A51}"/>
              </a:ext>
            </a:extLst>
          </p:cNvPr>
          <p:cNvSpPr txBox="1">
            <a:spLocks/>
          </p:cNvSpPr>
          <p:nvPr/>
        </p:nvSpPr>
        <p:spPr bwMode="auto">
          <a:xfrm>
            <a:off x="0" y="2438400"/>
            <a:ext cx="9296400" cy="1905000"/>
          </a:xfrm>
          <a:prstGeom prst="rect">
            <a:avLst/>
          </a:prstGeom>
          <a:solidFill>
            <a:schemeClr val="bg1">
              <a:alpha val="75000"/>
            </a:schemeClr>
          </a:solid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900" b="0"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issue two instructions in a single clock cycle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load + FP instruction dependent on load</a:t>
            </a:r>
          </a:p>
        </p:txBody>
      </p:sp>
      <p:sp>
        <p:nvSpPr>
          <p:cNvPr id="13" name="Title 1">
            <a:extLst>
              <a:ext uri="{FF2B5EF4-FFF2-40B4-BE49-F238E27FC236}">
                <a16:creationId xmlns:a16="http://schemas.microsoft.com/office/drawing/2014/main" id="{98C39497-0B25-C243-BE84-9A31066DBDFA}"/>
              </a:ext>
            </a:extLst>
          </p:cNvPr>
          <p:cNvSpPr txBox="1">
            <a:spLocks/>
          </p:cNvSpPr>
          <p:nvPr/>
        </p:nvSpPr>
        <p:spPr bwMode="auto">
          <a:xfrm>
            <a:off x="0" y="23400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1" i="0" u="none" strike="noStrike" kern="0" cap="none" spc="0" normalizeH="0" baseline="0" noProof="0" dirty="0" err="1">
                <a:ln>
                  <a:noFill/>
                </a:ln>
                <a:solidFill>
                  <a:srgbClr val="00B0F0"/>
                </a:solidFill>
                <a:effectLst/>
                <a:uLnTx/>
                <a:uFillTx/>
                <a:latin typeface="Verdana"/>
                <a:ea typeface="宋体"/>
                <a:cs typeface="+mj-cs"/>
              </a:rPr>
              <a:t>Tomasulo</a:t>
            </a:r>
            <a:r>
              <a:rPr kumimoji="0" lang="en-US" sz="4400" b="1" i="0" u="none" strike="noStrike" kern="0" cap="none" spc="0" normalizeH="0" baseline="0" noProof="0" dirty="0">
                <a:ln>
                  <a:noFill/>
                </a:ln>
                <a:solidFill>
                  <a:srgbClr val="00B0F0"/>
                </a:solidFill>
                <a:effectLst/>
                <a:uLnTx/>
                <a:uFillTx/>
                <a:latin typeface="Verdana"/>
                <a:ea typeface="宋体"/>
                <a:cs typeface="+mj-cs"/>
              </a:rPr>
              <a:t> Extension</a:t>
            </a:r>
            <a:endParaRPr kumimoji="0" lang="en-CN" sz="4400" b="1" i="0" u="none" strike="noStrike" kern="0" cap="none" spc="0" normalizeH="0" baseline="0" noProof="0" dirty="0">
              <a:ln>
                <a:noFill/>
              </a:ln>
              <a:solidFill>
                <a:srgbClr val="00B0F0"/>
              </a:solidFill>
              <a:effectLst/>
              <a:uLnTx/>
              <a:uFillTx/>
              <a:latin typeface="Verdana"/>
              <a:ea typeface="宋体"/>
              <a:cs typeface="+mj-cs"/>
            </a:endParaRPr>
          </a:p>
        </p:txBody>
      </p:sp>
      <p:sp>
        <p:nvSpPr>
          <p:cNvPr id="14" name="Rectangle 13">
            <a:extLst>
              <a:ext uri="{FF2B5EF4-FFF2-40B4-BE49-F238E27FC236}">
                <a16:creationId xmlns:a16="http://schemas.microsoft.com/office/drawing/2014/main" id="{F32325F8-1D3F-924E-85F9-2F93A6FDF4AD}"/>
              </a:ext>
            </a:extLst>
          </p:cNvPr>
          <p:cNvSpPr/>
          <p:nvPr/>
        </p:nvSpPr>
        <p:spPr>
          <a:xfrm>
            <a:off x="4588464" y="947666"/>
            <a:ext cx="293670" cy="369332"/>
          </a:xfrm>
          <a:prstGeom prst="rect">
            <a:avLst/>
          </a:prstGeom>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CN" sz="1800" b="0" i="0" u="none" strike="noStrike" kern="1200" cap="none" spc="0" normalizeH="0" baseline="0" noProof="0" dirty="0">
                <a:ln>
                  <a:noFill/>
                </a:ln>
                <a:solidFill>
                  <a:srgbClr val="000000">
                    <a:lumMod val="75000"/>
                    <a:lumOff val="25000"/>
                  </a:srgbClr>
                </a:solidFill>
                <a:effectLst/>
                <a:uLnTx/>
                <a:uFillTx/>
                <a:latin typeface="Apple Symbols" panose="02000000000000000000" pitchFamily="2" charset="-79"/>
                <a:ea typeface="Apple Symbols" panose="02000000000000000000" pitchFamily="2" charset="-79"/>
                <a:cs typeface="Apple Symbols" panose="02000000000000000000" pitchFamily="2" charset="-79"/>
              </a:rPr>
              <a:t>1</a:t>
            </a:r>
            <a:endParaRPr kumimoji="0" lang="en-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093619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A69BD-7DE7-014A-9803-854E3DE09BA3}"/>
              </a:ext>
            </a:extLst>
          </p:cNvPr>
          <p:cNvSpPr>
            <a:spLocks noGrp="1"/>
          </p:cNvSpPr>
          <p:nvPr>
            <p:ph type="title"/>
          </p:nvPr>
        </p:nvSpPr>
        <p:spPr/>
        <p:txBody>
          <a:bodyPr/>
          <a:lstStyle/>
          <a:p>
            <a:r>
              <a:rPr lang="en-CN" dirty="0"/>
              <a:t>Further Example</a:t>
            </a:r>
          </a:p>
        </p:txBody>
      </p:sp>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5" name="Rectangle 4">
            <a:extLst>
              <a:ext uri="{FF2B5EF4-FFF2-40B4-BE49-F238E27FC236}">
                <a16:creationId xmlns:a16="http://schemas.microsoft.com/office/drawing/2014/main" id="{0B2AB5D7-5D70-CC45-9232-A575ECF60296}"/>
              </a:ext>
            </a:extLst>
          </p:cNvPr>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 &amp; 3 iterations</a:t>
            </a:r>
          </a:p>
        </p:txBody>
      </p:sp>
    </p:spTree>
    <p:extLst>
      <p:ext uri="{BB962C8B-B14F-4D97-AF65-F5344CB8AC3E}">
        <p14:creationId xmlns:p14="http://schemas.microsoft.com/office/powerpoint/2010/main" val="786410930"/>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EAE282-7A53-0143-89AE-9517CD8CFCDF}"/>
              </a:ext>
            </a:extLst>
          </p:cNvPr>
          <p:cNvPicPr>
            <a:picLocks noChangeAspect="1"/>
          </p:cNvPicPr>
          <p:nvPr/>
        </p:nvPicPr>
        <p:blipFill>
          <a:blip r:embed="rId3"/>
          <a:stretch>
            <a:fillRect/>
          </a:stretch>
        </p:blipFill>
        <p:spPr>
          <a:xfrm>
            <a:off x="2830123" y="0"/>
            <a:ext cx="6313877" cy="6858000"/>
          </a:xfrm>
          <a:prstGeom prst="rect">
            <a:avLst/>
          </a:prstGeom>
        </p:spPr>
      </p:pic>
      <p:sp>
        <p:nvSpPr>
          <p:cNvPr id="7" name="Title 1">
            <a:extLst>
              <a:ext uri="{FF2B5EF4-FFF2-40B4-BE49-F238E27FC236}">
                <a16:creationId xmlns:a16="http://schemas.microsoft.com/office/drawing/2014/main" id="{5AB13FC9-C93C-5844-9DFE-BC8EFE4EDE43}"/>
              </a:ext>
            </a:extLst>
          </p:cNvPr>
          <p:cNvSpPr>
            <a:spLocks noGrp="1"/>
          </p:cNvSpPr>
          <p:nvPr>
            <p:ph type="title"/>
          </p:nvPr>
        </p:nvSpPr>
        <p:spPr>
          <a:xfrm>
            <a:off x="0" y="274638"/>
            <a:ext cx="9144000" cy="1143000"/>
          </a:xfrm>
        </p:spPr>
        <p:txBody>
          <a:bodyPr/>
          <a:lstStyle/>
          <a:p>
            <a:r>
              <a:rPr lang="en-CN" dirty="0"/>
              <a:t>Further Example</a:t>
            </a:r>
          </a:p>
        </p:txBody>
      </p:sp>
      <p:sp>
        <p:nvSpPr>
          <p:cNvPr id="8" name="Rectangle 7">
            <a:extLst>
              <a:ext uri="{FF2B5EF4-FFF2-40B4-BE49-F238E27FC236}">
                <a16:creationId xmlns:a16="http://schemas.microsoft.com/office/drawing/2014/main" id="{00B46D52-693B-1A4B-ADC4-C23CE9FAAB94}"/>
              </a:ext>
            </a:extLst>
          </p:cNvPr>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 &amp; 3 iterations</a:t>
            </a:r>
          </a:p>
        </p:txBody>
      </p:sp>
      <p:sp>
        <p:nvSpPr>
          <p:cNvPr id="9" name="Title 1">
            <a:extLst>
              <a:ext uri="{FF2B5EF4-FFF2-40B4-BE49-F238E27FC236}">
                <a16:creationId xmlns:a16="http://schemas.microsoft.com/office/drawing/2014/main" id="{75300DF2-D872-5C4D-85E8-102AB6599622}"/>
              </a:ext>
            </a:extLst>
          </p:cNvPr>
          <p:cNvSpPr txBox="1">
            <a:spLocks/>
          </p:cNvSpPr>
          <p:nvPr/>
        </p:nvSpPr>
        <p:spPr bwMode="auto">
          <a:xfrm>
            <a:off x="0" y="1524000"/>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200" b="1" i="0" u="none" strike="noStrike" kern="0" cap="none" spc="0" normalizeH="0" baseline="0" noProof="0" dirty="0">
                <a:ln>
                  <a:noFill/>
                </a:ln>
                <a:solidFill>
                  <a:srgbClr val="00B0F0"/>
                </a:solidFill>
                <a:effectLst/>
                <a:uLnTx/>
                <a:uFillTx/>
                <a:latin typeface="Verdana"/>
                <a:ea typeface="宋体"/>
                <a:cs typeface="+mj-cs"/>
              </a:rPr>
              <a:t>s</a:t>
            </a:r>
            <a:r>
              <a:rPr kumimoji="0" lang="en-CN" sz="3200" b="1" i="0" u="none" strike="noStrike" kern="0" cap="none" spc="0" normalizeH="0" baseline="0" noProof="0" dirty="0">
                <a:ln>
                  <a:noFill/>
                </a:ln>
                <a:solidFill>
                  <a:srgbClr val="00B0F0"/>
                </a:solidFill>
                <a:effectLst/>
                <a:uLnTx/>
                <a:uFillTx/>
                <a:latin typeface="Verdana"/>
                <a:ea typeface="宋体"/>
                <a:cs typeface="+mj-cs"/>
              </a:rPr>
              <a:t>tep-by-step</a:t>
            </a:r>
          </a:p>
        </p:txBody>
      </p:sp>
    </p:spTree>
    <p:extLst>
      <p:ext uri="{BB962C8B-B14F-4D97-AF65-F5344CB8AC3E}">
        <p14:creationId xmlns:p14="http://schemas.microsoft.com/office/powerpoint/2010/main" val="3440078616"/>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6" name="AutoShape 5">
            <a:extLst>
              <a:ext uri="{FF2B5EF4-FFF2-40B4-BE49-F238E27FC236}">
                <a16:creationId xmlns:a16="http://schemas.microsoft.com/office/drawing/2014/main" id="{463E7F1F-B83A-A442-B05D-7ED69F0C98E2}"/>
              </a:ext>
            </a:extLst>
          </p:cNvPr>
          <p:cNvSpPr>
            <a:spLocks noChangeArrowheads="1"/>
          </p:cNvSpPr>
          <p:nvPr/>
        </p:nvSpPr>
        <p:spPr bwMode="auto">
          <a:xfrm>
            <a:off x="762000" y="2362200"/>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AutoShape 5">
            <a:extLst>
              <a:ext uri="{FF2B5EF4-FFF2-40B4-BE49-F238E27FC236}">
                <a16:creationId xmlns:a16="http://schemas.microsoft.com/office/drawing/2014/main" id="{6C2FC0D2-2A60-2E41-BC3D-86E3D1EB1956}"/>
              </a:ext>
            </a:extLst>
          </p:cNvPr>
          <p:cNvSpPr>
            <a:spLocks noChangeArrowheads="1"/>
          </p:cNvSpPr>
          <p:nvPr/>
        </p:nvSpPr>
        <p:spPr bwMode="auto">
          <a:xfrm>
            <a:off x="762000" y="2938200"/>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AutoShape 5">
            <a:extLst>
              <a:ext uri="{FF2B5EF4-FFF2-40B4-BE49-F238E27FC236}">
                <a16:creationId xmlns:a16="http://schemas.microsoft.com/office/drawing/2014/main" id="{3EA821E4-8A96-074C-9961-04351332CF48}"/>
              </a:ext>
            </a:extLst>
          </p:cNvPr>
          <p:cNvSpPr>
            <a:spLocks noChangeArrowheads="1"/>
          </p:cNvSpPr>
          <p:nvPr/>
        </p:nvSpPr>
        <p:spPr bwMode="auto">
          <a:xfrm>
            <a:off x="762000" y="3816000"/>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AutoShape 5">
            <a:extLst>
              <a:ext uri="{FF2B5EF4-FFF2-40B4-BE49-F238E27FC236}">
                <a16:creationId xmlns:a16="http://schemas.microsoft.com/office/drawing/2014/main" id="{4A263902-74DE-B94A-9C4F-10626B5F6520}"/>
              </a:ext>
            </a:extLst>
          </p:cNvPr>
          <p:cNvSpPr>
            <a:spLocks noChangeArrowheads="1"/>
          </p:cNvSpPr>
          <p:nvPr/>
        </p:nvSpPr>
        <p:spPr bwMode="auto">
          <a:xfrm>
            <a:off x="762000" y="4390566"/>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AutoShape 5">
            <a:extLst>
              <a:ext uri="{FF2B5EF4-FFF2-40B4-BE49-F238E27FC236}">
                <a16:creationId xmlns:a16="http://schemas.microsoft.com/office/drawing/2014/main" id="{DB8AC885-1F19-CE48-B06D-C8F7BBAD16C9}"/>
              </a:ext>
            </a:extLst>
          </p:cNvPr>
          <p:cNvSpPr>
            <a:spLocks noChangeArrowheads="1"/>
          </p:cNvSpPr>
          <p:nvPr/>
        </p:nvSpPr>
        <p:spPr bwMode="auto">
          <a:xfrm>
            <a:off x="762000" y="5302993"/>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3" name="AutoShape 5">
            <a:extLst>
              <a:ext uri="{FF2B5EF4-FFF2-40B4-BE49-F238E27FC236}">
                <a16:creationId xmlns:a16="http://schemas.microsoft.com/office/drawing/2014/main" id="{C7DCE638-2AE8-F746-AE5F-FE9AA19819EC}"/>
              </a:ext>
            </a:extLst>
          </p:cNvPr>
          <p:cNvSpPr>
            <a:spLocks noChangeArrowheads="1"/>
          </p:cNvSpPr>
          <p:nvPr/>
        </p:nvSpPr>
        <p:spPr bwMode="auto">
          <a:xfrm>
            <a:off x="762000" y="5878993"/>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a:t>
            </a:r>
            <a:r>
              <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 &amp; 3 iterations</a:t>
            </a: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 up to two instructions can commit per CC;</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33325782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6" name="AutoShape 5">
            <a:extLst>
              <a:ext uri="{FF2B5EF4-FFF2-40B4-BE49-F238E27FC236}">
                <a16:creationId xmlns:a16="http://schemas.microsoft.com/office/drawing/2014/main" id="{463E7F1F-B83A-A442-B05D-7ED69F0C98E2}"/>
              </a:ext>
            </a:extLst>
          </p:cNvPr>
          <p:cNvSpPr>
            <a:spLocks noChangeArrowheads="1"/>
          </p:cNvSpPr>
          <p:nvPr/>
        </p:nvSpPr>
        <p:spPr bwMode="auto">
          <a:xfrm>
            <a:off x="762000" y="2362200"/>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AutoShape 5">
            <a:extLst>
              <a:ext uri="{FF2B5EF4-FFF2-40B4-BE49-F238E27FC236}">
                <a16:creationId xmlns:a16="http://schemas.microsoft.com/office/drawing/2014/main" id="{6C2FC0D2-2A60-2E41-BC3D-86E3D1EB1956}"/>
              </a:ext>
            </a:extLst>
          </p:cNvPr>
          <p:cNvSpPr>
            <a:spLocks noChangeArrowheads="1"/>
          </p:cNvSpPr>
          <p:nvPr/>
        </p:nvSpPr>
        <p:spPr bwMode="auto">
          <a:xfrm>
            <a:off x="762000" y="2938200"/>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AutoShape 5">
            <a:extLst>
              <a:ext uri="{FF2B5EF4-FFF2-40B4-BE49-F238E27FC236}">
                <a16:creationId xmlns:a16="http://schemas.microsoft.com/office/drawing/2014/main" id="{3EA821E4-8A96-074C-9961-04351332CF48}"/>
              </a:ext>
            </a:extLst>
          </p:cNvPr>
          <p:cNvSpPr>
            <a:spLocks noChangeArrowheads="1"/>
          </p:cNvSpPr>
          <p:nvPr/>
        </p:nvSpPr>
        <p:spPr bwMode="auto">
          <a:xfrm>
            <a:off x="762000" y="3816000"/>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AutoShape 5">
            <a:extLst>
              <a:ext uri="{FF2B5EF4-FFF2-40B4-BE49-F238E27FC236}">
                <a16:creationId xmlns:a16="http://schemas.microsoft.com/office/drawing/2014/main" id="{4A263902-74DE-B94A-9C4F-10626B5F6520}"/>
              </a:ext>
            </a:extLst>
          </p:cNvPr>
          <p:cNvSpPr>
            <a:spLocks noChangeArrowheads="1"/>
          </p:cNvSpPr>
          <p:nvPr/>
        </p:nvSpPr>
        <p:spPr bwMode="auto">
          <a:xfrm>
            <a:off x="762000" y="4390566"/>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AutoShape 5">
            <a:extLst>
              <a:ext uri="{FF2B5EF4-FFF2-40B4-BE49-F238E27FC236}">
                <a16:creationId xmlns:a16="http://schemas.microsoft.com/office/drawing/2014/main" id="{DB8AC885-1F19-CE48-B06D-C8F7BBAD16C9}"/>
              </a:ext>
            </a:extLst>
          </p:cNvPr>
          <p:cNvSpPr>
            <a:spLocks noChangeArrowheads="1"/>
          </p:cNvSpPr>
          <p:nvPr/>
        </p:nvSpPr>
        <p:spPr bwMode="auto">
          <a:xfrm>
            <a:off x="762000" y="5302993"/>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3" name="AutoShape 5">
            <a:extLst>
              <a:ext uri="{FF2B5EF4-FFF2-40B4-BE49-F238E27FC236}">
                <a16:creationId xmlns:a16="http://schemas.microsoft.com/office/drawing/2014/main" id="{C7DCE638-2AE8-F746-AE5F-FE9AA19819EC}"/>
              </a:ext>
            </a:extLst>
          </p:cNvPr>
          <p:cNvSpPr>
            <a:spLocks noChangeArrowheads="1"/>
          </p:cNvSpPr>
          <p:nvPr/>
        </p:nvSpPr>
        <p:spPr bwMode="auto">
          <a:xfrm>
            <a:off x="762000" y="5878993"/>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a:t>
            </a:r>
            <a:r>
              <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 &amp; 3 iterations</a:t>
            </a: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 up to two instructions can commit per CC;</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FFC000"/>
                </a:solidFill>
                <a:effectLst/>
                <a:uLnTx/>
                <a:uFillTx/>
                <a:latin typeface="Verdana"/>
                <a:ea typeface="宋体"/>
                <a:cs typeface="+mn-cs"/>
              </a:rPr>
              <a:t>why single-issued branches?</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1633492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内容占位符 2">
            <a:extLst>
              <a:ext uri="{FF2B5EF4-FFF2-40B4-BE49-F238E27FC236}">
                <a16:creationId xmlns:a16="http://schemas.microsoft.com/office/drawing/2014/main" id="{B6186D02-4F96-4E4C-80E3-C8DE994ED9B3}"/>
              </a:ext>
            </a:extLst>
          </p:cNvPr>
          <p:cNvSpPr>
            <a:spLocks noGrp="1" noChangeArrowheads="1"/>
          </p:cNvSpPr>
          <p:nvPr>
            <p:ph idx="1"/>
          </p:nvPr>
        </p:nvSpPr>
        <p:spPr>
          <a:xfrm>
            <a:off x="0" y="1600200"/>
            <a:ext cx="9144000" cy="5257800"/>
          </a:xfrm>
        </p:spPr>
        <p:txBody>
          <a:bodyPr/>
          <a:lstStyle/>
          <a:p>
            <a:pPr>
              <a:buFontTx/>
              <a:buNone/>
            </a:pPr>
            <a:r>
              <a:rPr lang="en-US" altLang="zh-CN">
                <a:hlinkClick r:id="rId2"/>
              </a:rPr>
              <a:t>Email</a:t>
            </a:r>
            <a:r>
              <a:rPr lang="en-US" altLang="zh-CN"/>
              <a:t> </a:t>
            </a:r>
            <a:r>
              <a:rPr lang="en-US" altLang="zh-CN">
                <a:hlinkClick r:id="rId3"/>
              </a:rPr>
              <a:t>LinkedIn</a:t>
            </a:r>
            <a:r>
              <a:rPr lang="en-US" altLang="zh-CN"/>
              <a:t> </a:t>
            </a:r>
            <a:r>
              <a:rPr lang="en-US" altLang="zh-CN">
                <a:hlinkClick r:id="rId4"/>
              </a:rPr>
              <a:t>Twitter</a:t>
            </a:r>
            <a:r>
              <a:rPr lang="en-US" altLang="zh-CN"/>
              <a:t> </a:t>
            </a:r>
            <a:r>
              <a:rPr lang="en-US" altLang="zh-CN">
                <a:hlinkClick r:id="rId5"/>
              </a:rPr>
              <a:t>Weibo...</a:t>
            </a:r>
            <a:r>
              <a:rPr lang="en-US" altLang="zh-CN"/>
              <a:t> </a:t>
            </a:r>
          </a:p>
          <a:p>
            <a:pPr>
              <a:buFontTx/>
              <a:buNone/>
            </a:pPr>
            <a:r>
              <a:rPr lang="en-US" altLang="zh-CN"/>
              <a:t>Keep in touch:)</a:t>
            </a:r>
          </a:p>
          <a:p>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481" name="Picture 5">
            <a:extLst>
              <a:ext uri="{FF2B5EF4-FFF2-40B4-BE49-F238E27FC236}">
                <a16:creationId xmlns:a16="http://schemas.microsoft.com/office/drawing/2014/main" id="{6CA3F98D-36CE-254D-A657-890065DF33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3276600"/>
            <a:ext cx="7315200" cy="183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482" name="Rectangle 2">
            <a:extLst>
              <a:ext uri="{FF2B5EF4-FFF2-40B4-BE49-F238E27FC236}">
                <a16:creationId xmlns:a16="http://schemas.microsoft.com/office/drawing/2014/main" id="{40FCD5D0-B58B-2049-8D31-8AB6840E1CBE}"/>
              </a:ext>
            </a:extLst>
          </p:cNvPr>
          <p:cNvSpPr>
            <a:spLocks noGrp="1" noChangeArrowheads="1"/>
          </p:cNvSpPr>
          <p:nvPr>
            <p:ph type="title"/>
          </p:nvPr>
        </p:nvSpPr>
        <p:spPr/>
        <p:txBody>
          <a:bodyPr/>
          <a:lstStyle/>
          <a:p>
            <a:pPr eaLnBrk="1" hangingPunct="1"/>
            <a:r>
              <a:rPr lang="en-US" altLang="zh-CN"/>
              <a:t>Cache Performance: Example</a:t>
            </a:r>
          </a:p>
        </p:txBody>
      </p:sp>
      <p:sp>
        <p:nvSpPr>
          <p:cNvPr id="276483" name="Rectangle 3">
            <a:extLst>
              <a:ext uri="{FF2B5EF4-FFF2-40B4-BE49-F238E27FC236}">
                <a16:creationId xmlns:a16="http://schemas.microsoft.com/office/drawing/2014/main" id="{79469260-2E51-5749-9AE1-25124766BDCA}"/>
              </a:ext>
            </a:extLst>
          </p:cNvPr>
          <p:cNvSpPr>
            <a:spLocks noGrp="1" noChangeArrowheads="1"/>
          </p:cNvSpPr>
          <p:nvPr>
            <p:ph type="body" idx="1"/>
          </p:nvPr>
        </p:nvSpPr>
        <p:spPr/>
        <p:txBody>
          <a:bodyPr/>
          <a:lstStyle/>
          <a:p>
            <a:pPr eaLnBrk="1" hangingPunct="1"/>
            <a:r>
              <a:rPr lang="en-US" altLang="zh-CN" b="1"/>
              <a:t>Answer</a:t>
            </a:r>
          </a:p>
          <a:p>
            <a:pPr eaLnBrk="1" hangingPunct="1">
              <a:buFontTx/>
              <a:buNone/>
            </a:pPr>
            <a:r>
              <a:rPr lang="en-US" altLang="zh-CN" b="1"/>
              <a:t>	</a:t>
            </a:r>
            <a:r>
              <a:rPr lang="en-US" altLang="zh-CN"/>
              <a:t>with misses:</a:t>
            </a:r>
          </a:p>
          <a:p>
            <a:pPr eaLnBrk="1" hangingPunct="1">
              <a:buFontTx/>
              <a:buNone/>
            </a:pPr>
            <a:r>
              <a:rPr lang="en-US" altLang="zh-CN"/>
              <a:t>	Memory stall cycles</a:t>
            </a:r>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CPU execution time</a:t>
            </a:r>
            <a:r>
              <a:rPr lang="en-US" altLang="zh-CN" baseline="-25000"/>
              <a:t>cache</a:t>
            </a:r>
          </a:p>
          <a:p>
            <a:pPr eaLnBrk="1" hangingPunct="1">
              <a:buFontTx/>
              <a:buNone/>
            </a:pPr>
            <a:endParaRPr lang="en-US" altLang="zh-CN" b="1"/>
          </a:p>
        </p:txBody>
      </p:sp>
      <p:pic>
        <p:nvPicPr>
          <p:cNvPr id="276484" name="Picture 6">
            <a:extLst>
              <a:ext uri="{FF2B5EF4-FFF2-40B4-BE49-F238E27FC236}">
                <a16:creationId xmlns:a16="http://schemas.microsoft.com/office/drawing/2014/main" id="{91BF6038-A342-E04A-AA09-F45EBA65E4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5715000"/>
            <a:ext cx="5505450"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D527565-1B8C-8547-949C-9CAB5B463ABE}"/>
              </a:ext>
            </a:extLst>
          </p:cNvPr>
          <p:cNvPicPr>
            <a:picLocks noChangeAspect="1"/>
          </p:cNvPicPr>
          <p:nvPr/>
        </p:nvPicPr>
        <p:blipFill>
          <a:blip r:embed="rId3"/>
          <a:stretch>
            <a:fillRect/>
          </a:stretch>
        </p:blipFill>
        <p:spPr>
          <a:xfrm>
            <a:off x="1374055" y="403007"/>
            <a:ext cx="7769945" cy="1124269"/>
          </a:xfrm>
          <a:prstGeom prst="rect">
            <a:avLst/>
          </a:prstGeom>
        </p:spPr>
      </p:pic>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4"/>
          <a:stretch>
            <a:fillRect/>
          </a:stretch>
        </p:blipFill>
        <p:spPr>
          <a:xfrm>
            <a:off x="0" y="1527276"/>
            <a:ext cx="9144000" cy="5330724"/>
          </a:xfrm>
          <a:prstGeom prst="rect">
            <a:avLst/>
          </a:prstGeom>
        </p:spPr>
      </p:pic>
      <p:sp>
        <p:nvSpPr>
          <p:cNvPr id="6" name="AutoShape 5">
            <a:extLst>
              <a:ext uri="{FF2B5EF4-FFF2-40B4-BE49-F238E27FC236}">
                <a16:creationId xmlns:a16="http://schemas.microsoft.com/office/drawing/2014/main" id="{463E7F1F-B83A-A442-B05D-7ED69F0C98E2}"/>
              </a:ext>
            </a:extLst>
          </p:cNvPr>
          <p:cNvSpPr>
            <a:spLocks noChangeArrowheads="1"/>
          </p:cNvSpPr>
          <p:nvPr/>
        </p:nvSpPr>
        <p:spPr bwMode="auto">
          <a:xfrm>
            <a:off x="762000" y="2362200"/>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AutoShape 5">
            <a:extLst>
              <a:ext uri="{FF2B5EF4-FFF2-40B4-BE49-F238E27FC236}">
                <a16:creationId xmlns:a16="http://schemas.microsoft.com/office/drawing/2014/main" id="{6C2FC0D2-2A60-2E41-BC3D-86E3D1EB1956}"/>
              </a:ext>
            </a:extLst>
          </p:cNvPr>
          <p:cNvSpPr>
            <a:spLocks noChangeArrowheads="1"/>
          </p:cNvSpPr>
          <p:nvPr/>
        </p:nvSpPr>
        <p:spPr bwMode="auto">
          <a:xfrm>
            <a:off x="762000" y="2938200"/>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AutoShape 5">
            <a:extLst>
              <a:ext uri="{FF2B5EF4-FFF2-40B4-BE49-F238E27FC236}">
                <a16:creationId xmlns:a16="http://schemas.microsoft.com/office/drawing/2014/main" id="{3EA821E4-8A96-074C-9961-04351332CF48}"/>
              </a:ext>
            </a:extLst>
          </p:cNvPr>
          <p:cNvSpPr>
            <a:spLocks noChangeArrowheads="1"/>
          </p:cNvSpPr>
          <p:nvPr/>
        </p:nvSpPr>
        <p:spPr bwMode="auto">
          <a:xfrm>
            <a:off x="762000" y="3816000"/>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AutoShape 5">
            <a:extLst>
              <a:ext uri="{FF2B5EF4-FFF2-40B4-BE49-F238E27FC236}">
                <a16:creationId xmlns:a16="http://schemas.microsoft.com/office/drawing/2014/main" id="{4A263902-74DE-B94A-9C4F-10626B5F6520}"/>
              </a:ext>
            </a:extLst>
          </p:cNvPr>
          <p:cNvSpPr>
            <a:spLocks noChangeArrowheads="1"/>
          </p:cNvSpPr>
          <p:nvPr/>
        </p:nvSpPr>
        <p:spPr bwMode="auto">
          <a:xfrm>
            <a:off x="762000" y="4390566"/>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AutoShape 5">
            <a:extLst>
              <a:ext uri="{FF2B5EF4-FFF2-40B4-BE49-F238E27FC236}">
                <a16:creationId xmlns:a16="http://schemas.microsoft.com/office/drawing/2014/main" id="{DB8AC885-1F19-CE48-B06D-C8F7BBAD16C9}"/>
              </a:ext>
            </a:extLst>
          </p:cNvPr>
          <p:cNvSpPr>
            <a:spLocks noChangeArrowheads="1"/>
          </p:cNvSpPr>
          <p:nvPr/>
        </p:nvSpPr>
        <p:spPr bwMode="auto">
          <a:xfrm>
            <a:off x="762000" y="5302993"/>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3" name="AutoShape 5">
            <a:extLst>
              <a:ext uri="{FF2B5EF4-FFF2-40B4-BE49-F238E27FC236}">
                <a16:creationId xmlns:a16="http://schemas.microsoft.com/office/drawing/2014/main" id="{C7DCE638-2AE8-F746-AE5F-FE9AA19819EC}"/>
              </a:ext>
            </a:extLst>
          </p:cNvPr>
          <p:cNvSpPr>
            <a:spLocks noChangeArrowheads="1"/>
          </p:cNvSpPr>
          <p:nvPr/>
        </p:nvSpPr>
        <p:spPr bwMode="auto">
          <a:xfrm>
            <a:off x="762000" y="5878993"/>
            <a:ext cx="2743200" cy="576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a:t>
            </a:r>
            <a:r>
              <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 &amp; 3 iterations</a:t>
            </a: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 up to two instructions can commit per CC;</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FFC000"/>
                </a:solidFill>
                <a:effectLst/>
                <a:uLnTx/>
                <a:uFillTx/>
                <a:latin typeface="Verdana"/>
                <a:ea typeface="宋体"/>
                <a:cs typeface="+mn-cs"/>
              </a:rPr>
              <a:t>why single-issued branches?</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p:txBody>
      </p:sp>
      <p:sp>
        <p:nvSpPr>
          <p:cNvPr id="14" name="TextBox 21">
            <a:extLst>
              <a:ext uri="{FF2B5EF4-FFF2-40B4-BE49-F238E27FC236}">
                <a16:creationId xmlns:a16="http://schemas.microsoft.com/office/drawing/2014/main" id="{20831DAF-E1CF-6C44-82A1-B4FAFC868617}"/>
              </a:ext>
            </a:extLst>
          </p:cNvPr>
          <p:cNvSpPr txBox="1">
            <a:spLocks noChangeArrowheads="1"/>
          </p:cNvSpPr>
          <p:nvPr/>
        </p:nvSpPr>
        <p:spPr bwMode="auto">
          <a:xfrm>
            <a:off x="0" y="6367217"/>
            <a:ext cx="9144000" cy="553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https://</a:t>
            </a:r>
            <a:r>
              <a:rPr kumimoji="0" lang="en-US" altLang="zh-CN" sz="1500" b="0"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www.cs.umd.edu</a:t>
            </a: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a:t>
            </a:r>
            <a:r>
              <a:rPr kumimoji="0" lang="en-US" altLang="zh-CN" sz="1500" b="0"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meesh</a:t>
            </a: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/411/CA-online/chapter/</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multiple-issue-processors-</a:t>
            </a:r>
            <a:r>
              <a:rPr kumimoji="0" lang="en-US" altLang="zh-CN" sz="1500" b="0"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i</a:t>
            </a: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a:t>
            </a:r>
            <a:r>
              <a:rPr kumimoji="0" lang="en-US" altLang="zh-CN" sz="1500" b="0"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index.html</a:t>
            </a:r>
            <a:endPar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Tree>
    <p:extLst>
      <p:ext uri="{BB962C8B-B14F-4D97-AF65-F5344CB8AC3E}">
        <p14:creationId xmlns:p14="http://schemas.microsoft.com/office/powerpoint/2010/main" val="42078427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8" name="AutoShape 5">
            <a:extLst>
              <a:ext uri="{FF2B5EF4-FFF2-40B4-BE49-F238E27FC236}">
                <a16:creationId xmlns:a16="http://schemas.microsoft.com/office/drawing/2014/main" id="{6C2FC0D2-2A60-2E41-BC3D-86E3D1EB1956}"/>
              </a:ext>
            </a:extLst>
          </p:cNvPr>
          <p:cNvSpPr>
            <a:spLocks noChangeArrowheads="1"/>
          </p:cNvSpPr>
          <p:nvPr/>
        </p:nvSpPr>
        <p:spPr bwMode="auto">
          <a:xfrm>
            <a:off x="758320" y="3534234"/>
            <a:ext cx="274688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a:t>
            </a: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4" name="AutoShape 5">
            <a:extLst>
              <a:ext uri="{FF2B5EF4-FFF2-40B4-BE49-F238E27FC236}">
                <a16:creationId xmlns:a16="http://schemas.microsoft.com/office/drawing/2014/main" id="{B2A0BBB6-9218-4947-9A13-1E5342D3C26F}"/>
              </a:ext>
            </a:extLst>
          </p:cNvPr>
          <p:cNvSpPr>
            <a:spLocks noChangeArrowheads="1"/>
          </p:cNvSpPr>
          <p:nvPr/>
        </p:nvSpPr>
        <p:spPr bwMode="auto">
          <a:xfrm>
            <a:off x="762000" y="6490189"/>
            <a:ext cx="274688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7" name="AutoShape 5">
            <a:extLst>
              <a:ext uri="{FF2B5EF4-FFF2-40B4-BE49-F238E27FC236}">
                <a16:creationId xmlns:a16="http://schemas.microsoft.com/office/drawing/2014/main" id="{90B9AB11-0FCE-FC4A-9F5F-686704A82E5A}"/>
              </a:ext>
            </a:extLst>
          </p:cNvPr>
          <p:cNvSpPr>
            <a:spLocks noChangeArrowheads="1"/>
          </p:cNvSpPr>
          <p:nvPr/>
        </p:nvSpPr>
        <p:spPr bwMode="auto">
          <a:xfrm>
            <a:off x="758320" y="5021504"/>
            <a:ext cx="274688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 up to two instructions can commit per CC;</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ld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following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bne</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cannot start execution because it must wait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until the branch outcome is determined, without speculation;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2509001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8" name="AutoShape 5">
            <a:extLst>
              <a:ext uri="{FF2B5EF4-FFF2-40B4-BE49-F238E27FC236}">
                <a16:creationId xmlns:a16="http://schemas.microsoft.com/office/drawing/2014/main" id="{6C2FC0D2-2A60-2E41-BC3D-86E3D1EB1956}"/>
              </a:ext>
            </a:extLst>
          </p:cNvPr>
          <p:cNvSpPr>
            <a:spLocks noChangeArrowheads="1"/>
          </p:cNvSpPr>
          <p:nvPr/>
        </p:nvSpPr>
        <p:spPr bwMode="auto">
          <a:xfrm>
            <a:off x="758320" y="2366222"/>
            <a:ext cx="663308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no dependency with prior instructions, so one op per cycle;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3230952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8" name="AutoShape 5">
            <a:extLst>
              <a:ext uri="{FF2B5EF4-FFF2-40B4-BE49-F238E27FC236}">
                <a16:creationId xmlns:a16="http://schemas.microsoft.com/office/drawing/2014/main" id="{6C2FC0D2-2A60-2E41-BC3D-86E3D1EB1956}"/>
              </a:ext>
            </a:extLst>
          </p:cNvPr>
          <p:cNvSpPr>
            <a:spLocks noChangeArrowheads="1"/>
          </p:cNvSpPr>
          <p:nvPr/>
        </p:nvSpPr>
        <p:spPr bwMode="auto">
          <a:xfrm>
            <a:off x="4248000" y="26670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dependent on x2, which is available in CC4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p:txBody>
      </p:sp>
      <p:sp>
        <p:nvSpPr>
          <p:cNvPr id="6" name="Line 15">
            <a:extLst>
              <a:ext uri="{FF2B5EF4-FFF2-40B4-BE49-F238E27FC236}">
                <a16:creationId xmlns:a16="http://schemas.microsoft.com/office/drawing/2014/main" id="{2DE4F8B5-8529-8942-9751-2A4910F88D5A}"/>
              </a:ext>
            </a:extLst>
          </p:cNvPr>
          <p:cNvSpPr>
            <a:spLocks noChangeShapeType="1"/>
          </p:cNvSpPr>
          <p:nvPr/>
        </p:nvSpPr>
        <p:spPr bwMode="auto">
          <a:xfrm flipH="1">
            <a:off x="4591202" y="2514600"/>
            <a:ext cx="2495398" cy="1524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8782624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8" name="AutoShape 5">
            <a:extLst>
              <a:ext uri="{FF2B5EF4-FFF2-40B4-BE49-F238E27FC236}">
                <a16:creationId xmlns:a16="http://schemas.microsoft.com/office/drawing/2014/main" id="{6C2FC0D2-2A60-2E41-BC3D-86E3D1EB1956}"/>
              </a:ext>
            </a:extLst>
          </p:cNvPr>
          <p:cNvSpPr>
            <a:spLocks noChangeArrowheads="1"/>
          </p:cNvSpPr>
          <p:nvPr/>
        </p:nvSpPr>
        <p:spPr bwMode="auto">
          <a:xfrm>
            <a:off x="4248000" y="29520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functional unit for address calculation is occupied by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ld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in CC2;</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sd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waits till CC3 for computing effective address;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p:txBody>
      </p:sp>
      <p:sp>
        <p:nvSpPr>
          <p:cNvPr id="2" name="Freeform 1">
            <a:extLst>
              <a:ext uri="{FF2B5EF4-FFF2-40B4-BE49-F238E27FC236}">
                <a16:creationId xmlns:a16="http://schemas.microsoft.com/office/drawing/2014/main" id="{FF797564-0977-4744-845C-0E43A9D9DE02}"/>
              </a:ext>
            </a:extLst>
          </p:cNvPr>
          <p:cNvSpPr/>
          <p:nvPr/>
        </p:nvSpPr>
        <p:spPr>
          <a:xfrm>
            <a:off x="4032956" y="2497873"/>
            <a:ext cx="316020" cy="591015"/>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Tree>
    <p:extLst>
      <p:ext uri="{BB962C8B-B14F-4D97-AF65-F5344CB8AC3E}">
        <p14:creationId xmlns:p14="http://schemas.microsoft.com/office/powerpoint/2010/main" val="1199247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8" name="AutoShape 5">
            <a:extLst>
              <a:ext uri="{FF2B5EF4-FFF2-40B4-BE49-F238E27FC236}">
                <a16:creationId xmlns:a16="http://schemas.microsoft.com/office/drawing/2014/main" id="{6C2FC0D2-2A60-2E41-BC3D-86E3D1EB1956}"/>
              </a:ext>
            </a:extLst>
          </p:cNvPr>
          <p:cNvSpPr>
            <a:spLocks noChangeArrowheads="1"/>
          </p:cNvSpPr>
          <p:nvPr/>
        </p:nvSpPr>
        <p:spPr bwMode="auto">
          <a:xfrm>
            <a:off x="5638800" y="29520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dependent on x2, which is available in CC6</a:t>
            </a:r>
          </a:p>
        </p:txBody>
      </p:sp>
      <p:sp>
        <p:nvSpPr>
          <p:cNvPr id="7" name="Line 15">
            <a:extLst>
              <a:ext uri="{FF2B5EF4-FFF2-40B4-BE49-F238E27FC236}">
                <a16:creationId xmlns:a16="http://schemas.microsoft.com/office/drawing/2014/main" id="{661FFD82-D0B8-B646-82E6-46689608FED6}"/>
              </a:ext>
            </a:extLst>
          </p:cNvPr>
          <p:cNvSpPr>
            <a:spLocks noChangeShapeType="1"/>
          </p:cNvSpPr>
          <p:nvPr/>
        </p:nvSpPr>
        <p:spPr bwMode="auto">
          <a:xfrm flipH="1">
            <a:off x="5954714" y="2819400"/>
            <a:ext cx="1131886" cy="1326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193276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no dependency with prior instructions, so one op per cycle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after being issued in CC2;</a:t>
            </a:r>
          </a:p>
        </p:txBody>
      </p:sp>
      <p:sp>
        <p:nvSpPr>
          <p:cNvPr id="9" name="AutoShape 5">
            <a:extLst>
              <a:ext uri="{FF2B5EF4-FFF2-40B4-BE49-F238E27FC236}">
                <a16:creationId xmlns:a16="http://schemas.microsoft.com/office/drawing/2014/main" id="{6E1C00DF-166D-D44A-94CA-43BEEFC8410B}"/>
              </a:ext>
            </a:extLst>
          </p:cNvPr>
          <p:cNvSpPr>
            <a:spLocks noChangeArrowheads="1"/>
          </p:cNvSpPr>
          <p:nvPr/>
        </p:nvSpPr>
        <p:spPr bwMode="auto">
          <a:xfrm>
            <a:off x="758320" y="3217200"/>
            <a:ext cx="663308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653626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dependent on x2, which is available in CC6</a:t>
            </a:r>
          </a:p>
        </p:txBody>
      </p:sp>
      <p:sp>
        <p:nvSpPr>
          <p:cNvPr id="6" name="AutoShape 5">
            <a:extLst>
              <a:ext uri="{FF2B5EF4-FFF2-40B4-BE49-F238E27FC236}">
                <a16:creationId xmlns:a16="http://schemas.microsoft.com/office/drawing/2014/main" id="{5714208E-49EF-F542-9661-B8A57B1AC2B9}"/>
              </a:ext>
            </a:extLst>
          </p:cNvPr>
          <p:cNvSpPr>
            <a:spLocks noChangeArrowheads="1"/>
          </p:cNvSpPr>
          <p:nvPr/>
        </p:nvSpPr>
        <p:spPr bwMode="auto">
          <a:xfrm>
            <a:off x="4248000" y="35280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Line 15">
            <a:extLst>
              <a:ext uri="{FF2B5EF4-FFF2-40B4-BE49-F238E27FC236}">
                <a16:creationId xmlns:a16="http://schemas.microsoft.com/office/drawing/2014/main" id="{E5BC6AF1-841B-A34A-9754-A0BF82290C8E}"/>
              </a:ext>
            </a:extLst>
          </p:cNvPr>
          <p:cNvSpPr>
            <a:spLocks noChangeShapeType="1"/>
          </p:cNvSpPr>
          <p:nvPr/>
        </p:nvSpPr>
        <p:spPr bwMode="auto">
          <a:xfrm flipH="1">
            <a:off x="4591202" y="2819400"/>
            <a:ext cx="2495398" cy="7086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6224219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albeit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ld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is issued in CC4, should wait until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bne</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is determined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as taken in CC7 and start execution in CC8; </a:t>
            </a:r>
          </a:p>
        </p:txBody>
      </p:sp>
      <p:sp>
        <p:nvSpPr>
          <p:cNvPr id="6" name="AutoShape 5">
            <a:extLst>
              <a:ext uri="{FF2B5EF4-FFF2-40B4-BE49-F238E27FC236}">
                <a16:creationId xmlns:a16="http://schemas.microsoft.com/office/drawing/2014/main" id="{5714208E-49EF-F542-9661-B8A57B1AC2B9}"/>
              </a:ext>
            </a:extLst>
          </p:cNvPr>
          <p:cNvSpPr>
            <a:spLocks noChangeArrowheads="1"/>
          </p:cNvSpPr>
          <p:nvPr/>
        </p:nvSpPr>
        <p:spPr bwMode="auto">
          <a:xfrm>
            <a:off x="4248000" y="38268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Freeform 7">
            <a:extLst>
              <a:ext uri="{FF2B5EF4-FFF2-40B4-BE49-F238E27FC236}">
                <a16:creationId xmlns:a16="http://schemas.microsoft.com/office/drawing/2014/main" id="{9C091EC6-3992-D24B-B0D2-E80B460353B7}"/>
              </a:ext>
            </a:extLst>
          </p:cNvPr>
          <p:cNvSpPr/>
          <p:nvPr/>
        </p:nvSpPr>
        <p:spPr>
          <a:xfrm>
            <a:off x="4032956" y="3676186"/>
            <a:ext cx="316020" cy="288000"/>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Tree>
    <p:extLst>
      <p:ext uri="{BB962C8B-B14F-4D97-AF65-F5344CB8AC3E}">
        <p14:creationId xmlns:p14="http://schemas.microsoft.com/office/powerpoint/2010/main" val="2952178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dependent on x2, which is available in CC10 </a:t>
            </a:r>
          </a:p>
        </p:txBody>
      </p:sp>
      <p:sp>
        <p:nvSpPr>
          <p:cNvPr id="6" name="AutoShape 5">
            <a:extLst>
              <a:ext uri="{FF2B5EF4-FFF2-40B4-BE49-F238E27FC236}">
                <a16:creationId xmlns:a16="http://schemas.microsoft.com/office/drawing/2014/main" id="{5714208E-49EF-F542-9661-B8A57B1AC2B9}"/>
              </a:ext>
            </a:extLst>
          </p:cNvPr>
          <p:cNvSpPr>
            <a:spLocks noChangeArrowheads="1"/>
          </p:cNvSpPr>
          <p:nvPr/>
        </p:nvSpPr>
        <p:spPr bwMode="auto">
          <a:xfrm>
            <a:off x="4248000" y="41316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Line 15">
            <a:extLst>
              <a:ext uri="{FF2B5EF4-FFF2-40B4-BE49-F238E27FC236}">
                <a16:creationId xmlns:a16="http://schemas.microsoft.com/office/drawing/2014/main" id="{293F8F69-BF48-2648-8783-13847DF99ED4}"/>
              </a:ext>
            </a:extLst>
          </p:cNvPr>
          <p:cNvSpPr>
            <a:spLocks noChangeShapeType="1"/>
          </p:cNvSpPr>
          <p:nvPr/>
        </p:nvSpPr>
        <p:spPr bwMode="auto">
          <a:xfrm flipH="1">
            <a:off x="4552800" y="3962400"/>
            <a:ext cx="2533800" cy="2880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1495420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7505" name="Picture 5">
            <a:extLst>
              <a:ext uri="{FF2B5EF4-FFF2-40B4-BE49-F238E27FC236}">
                <a16:creationId xmlns:a16="http://schemas.microsoft.com/office/drawing/2014/main" id="{4EBAFD5C-0D20-D944-A723-DC1B5C04BA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3276600"/>
            <a:ext cx="7315200" cy="183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7506" name="Rectangle 2">
            <a:extLst>
              <a:ext uri="{FF2B5EF4-FFF2-40B4-BE49-F238E27FC236}">
                <a16:creationId xmlns:a16="http://schemas.microsoft.com/office/drawing/2014/main" id="{373EDCF6-0958-F34A-9A81-8CB098B5D98F}"/>
              </a:ext>
            </a:extLst>
          </p:cNvPr>
          <p:cNvSpPr>
            <a:spLocks noGrp="1" noChangeArrowheads="1"/>
          </p:cNvSpPr>
          <p:nvPr>
            <p:ph type="title"/>
          </p:nvPr>
        </p:nvSpPr>
        <p:spPr/>
        <p:txBody>
          <a:bodyPr/>
          <a:lstStyle/>
          <a:p>
            <a:pPr eaLnBrk="1" hangingPunct="1"/>
            <a:r>
              <a:rPr lang="en-US" altLang="zh-CN"/>
              <a:t>Cache Performance: Example</a:t>
            </a:r>
          </a:p>
        </p:txBody>
      </p:sp>
      <p:sp>
        <p:nvSpPr>
          <p:cNvPr id="277507" name="Rectangle 3">
            <a:extLst>
              <a:ext uri="{FF2B5EF4-FFF2-40B4-BE49-F238E27FC236}">
                <a16:creationId xmlns:a16="http://schemas.microsoft.com/office/drawing/2014/main" id="{73330D0A-D8A9-1F4D-869C-92924DA0AFF5}"/>
              </a:ext>
            </a:extLst>
          </p:cNvPr>
          <p:cNvSpPr>
            <a:spLocks noGrp="1" noChangeArrowheads="1"/>
          </p:cNvSpPr>
          <p:nvPr>
            <p:ph type="body" idx="1"/>
          </p:nvPr>
        </p:nvSpPr>
        <p:spPr/>
        <p:txBody>
          <a:bodyPr/>
          <a:lstStyle/>
          <a:p>
            <a:pPr eaLnBrk="1" hangingPunct="1"/>
            <a:r>
              <a:rPr lang="en-US" altLang="zh-CN" b="1"/>
              <a:t>Answer</a:t>
            </a:r>
          </a:p>
          <a:p>
            <a:pPr eaLnBrk="1" hangingPunct="1">
              <a:buFontTx/>
              <a:buNone/>
            </a:pPr>
            <a:r>
              <a:rPr lang="en-US" altLang="zh-CN" b="1"/>
              <a:t>	</a:t>
            </a:r>
            <a:r>
              <a:rPr lang="en-US" altLang="zh-CN"/>
              <a:t>with misses:</a:t>
            </a:r>
          </a:p>
          <a:p>
            <a:pPr eaLnBrk="1" hangingPunct="1">
              <a:buFontTx/>
              <a:buNone/>
            </a:pPr>
            <a:r>
              <a:rPr lang="en-US" altLang="zh-CN"/>
              <a:t>	Memory stall cycles</a:t>
            </a:r>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CPU execution time</a:t>
            </a:r>
            <a:r>
              <a:rPr lang="en-US" altLang="zh-CN" baseline="-25000"/>
              <a:t>cache</a:t>
            </a:r>
          </a:p>
          <a:p>
            <a:pPr eaLnBrk="1" hangingPunct="1">
              <a:buFontTx/>
              <a:buNone/>
            </a:pPr>
            <a:endParaRPr lang="en-US" altLang="zh-CN" b="1"/>
          </a:p>
        </p:txBody>
      </p:sp>
      <p:pic>
        <p:nvPicPr>
          <p:cNvPr id="277508" name="Picture 6">
            <a:extLst>
              <a:ext uri="{FF2B5EF4-FFF2-40B4-BE49-F238E27FC236}">
                <a16:creationId xmlns:a16="http://schemas.microsoft.com/office/drawing/2014/main" id="{362C2E9D-CF96-DD4F-972A-88E9877316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5715000"/>
            <a:ext cx="5505450"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椭圆 5">
            <a:extLst>
              <a:ext uri="{FF2B5EF4-FFF2-40B4-BE49-F238E27FC236}">
                <a16:creationId xmlns:a16="http://schemas.microsoft.com/office/drawing/2014/main" id="{586BDBA9-1C24-394B-9DFA-BE59C9AB9622}"/>
              </a:ext>
            </a:extLst>
          </p:cNvPr>
          <p:cNvSpPr/>
          <p:nvPr/>
        </p:nvSpPr>
        <p:spPr>
          <a:xfrm>
            <a:off x="1981200" y="4191000"/>
            <a:ext cx="1295400" cy="533400"/>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FFFFFF"/>
              </a:solidFill>
              <a:effectLst/>
              <a:highlight>
                <a:srgbClr val="00FFFF"/>
              </a:highlight>
              <a:uLnTx/>
              <a:uFillTx/>
              <a:latin typeface="Verdana"/>
              <a:ea typeface="宋体"/>
              <a:cs typeface="+mn-cs"/>
            </a:endParaRPr>
          </a:p>
        </p:txBody>
      </p:sp>
    </p:spTree>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functional unit for address calculation is occupied by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ld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in CC8;</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sd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waits till CC9 for computing effective address; </a:t>
            </a:r>
          </a:p>
        </p:txBody>
      </p:sp>
      <p:sp>
        <p:nvSpPr>
          <p:cNvPr id="6" name="AutoShape 5">
            <a:extLst>
              <a:ext uri="{FF2B5EF4-FFF2-40B4-BE49-F238E27FC236}">
                <a16:creationId xmlns:a16="http://schemas.microsoft.com/office/drawing/2014/main" id="{5714208E-49EF-F542-9661-B8A57B1AC2B9}"/>
              </a:ext>
            </a:extLst>
          </p:cNvPr>
          <p:cNvSpPr>
            <a:spLocks noChangeArrowheads="1"/>
          </p:cNvSpPr>
          <p:nvPr/>
        </p:nvSpPr>
        <p:spPr bwMode="auto">
          <a:xfrm>
            <a:off x="4248000" y="44196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Freeform 7">
            <a:extLst>
              <a:ext uri="{FF2B5EF4-FFF2-40B4-BE49-F238E27FC236}">
                <a16:creationId xmlns:a16="http://schemas.microsoft.com/office/drawing/2014/main" id="{ADAC67D2-5E34-7447-9FA0-53D093725067}"/>
              </a:ext>
            </a:extLst>
          </p:cNvPr>
          <p:cNvSpPr/>
          <p:nvPr/>
        </p:nvSpPr>
        <p:spPr>
          <a:xfrm>
            <a:off x="4032956" y="3962400"/>
            <a:ext cx="316020" cy="591015"/>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Tree>
    <p:extLst>
      <p:ext uri="{BB962C8B-B14F-4D97-AF65-F5344CB8AC3E}">
        <p14:creationId xmlns:p14="http://schemas.microsoft.com/office/powerpoint/2010/main" val="14252758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dependent on x2, which is available in CC12</a:t>
            </a:r>
          </a:p>
        </p:txBody>
      </p:sp>
      <p:sp>
        <p:nvSpPr>
          <p:cNvPr id="7" name="AutoShape 5">
            <a:extLst>
              <a:ext uri="{FF2B5EF4-FFF2-40B4-BE49-F238E27FC236}">
                <a16:creationId xmlns:a16="http://schemas.microsoft.com/office/drawing/2014/main" id="{C1156C64-F779-7A40-84D2-7F3FB5BAAAC5}"/>
              </a:ext>
            </a:extLst>
          </p:cNvPr>
          <p:cNvSpPr>
            <a:spLocks noChangeArrowheads="1"/>
          </p:cNvSpPr>
          <p:nvPr/>
        </p:nvSpPr>
        <p:spPr bwMode="auto">
          <a:xfrm>
            <a:off x="5638800" y="44208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Line 15">
            <a:extLst>
              <a:ext uri="{FF2B5EF4-FFF2-40B4-BE49-F238E27FC236}">
                <a16:creationId xmlns:a16="http://schemas.microsoft.com/office/drawing/2014/main" id="{00671491-E254-9D4D-B006-C50B690F132C}"/>
              </a:ext>
            </a:extLst>
          </p:cNvPr>
          <p:cNvSpPr>
            <a:spLocks noChangeShapeType="1"/>
          </p:cNvSpPr>
          <p:nvPr/>
        </p:nvSpPr>
        <p:spPr bwMode="auto">
          <a:xfrm flipH="1">
            <a:off x="5954714" y="4287000"/>
            <a:ext cx="1131886" cy="1326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6910022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albeit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ld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is issued in CC5, should wait until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bne</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is determined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as taken in CC7 and start execution in CC8;</a:t>
            </a:r>
          </a:p>
        </p:txBody>
      </p:sp>
      <p:sp>
        <p:nvSpPr>
          <p:cNvPr id="8" name="AutoShape 5">
            <a:extLst>
              <a:ext uri="{FF2B5EF4-FFF2-40B4-BE49-F238E27FC236}">
                <a16:creationId xmlns:a16="http://schemas.microsoft.com/office/drawing/2014/main" id="{120515E5-D711-744C-908B-5E03515B01AA}"/>
              </a:ext>
            </a:extLst>
          </p:cNvPr>
          <p:cNvSpPr>
            <a:spLocks noChangeArrowheads="1"/>
          </p:cNvSpPr>
          <p:nvPr/>
        </p:nvSpPr>
        <p:spPr bwMode="auto">
          <a:xfrm>
            <a:off x="4248000" y="47244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 name="Freeform 9">
            <a:extLst>
              <a:ext uri="{FF2B5EF4-FFF2-40B4-BE49-F238E27FC236}">
                <a16:creationId xmlns:a16="http://schemas.microsoft.com/office/drawing/2014/main" id="{F9AC0234-ADD7-A940-B69C-0AD22B15B290}"/>
              </a:ext>
            </a:extLst>
          </p:cNvPr>
          <p:cNvSpPr/>
          <p:nvPr/>
        </p:nvSpPr>
        <p:spPr>
          <a:xfrm>
            <a:off x="4032956" y="3676186"/>
            <a:ext cx="316020" cy="1208456"/>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1" name="AutoShape 5">
            <a:extLst>
              <a:ext uri="{FF2B5EF4-FFF2-40B4-BE49-F238E27FC236}">
                <a16:creationId xmlns:a16="http://schemas.microsoft.com/office/drawing/2014/main" id="{D02AC88B-28DD-E348-83F6-920D44CBBD19}"/>
              </a:ext>
            </a:extLst>
          </p:cNvPr>
          <p:cNvSpPr>
            <a:spLocks noChangeArrowheads="1"/>
          </p:cNvSpPr>
          <p:nvPr/>
        </p:nvSpPr>
        <p:spPr bwMode="auto">
          <a:xfrm>
            <a:off x="4248000" y="47232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077239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FFC000"/>
                </a:solidFill>
                <a:effectLst/>
                <a:uLnTx/>
                <a:uFillTx/>
                <a:latin typeface="Verdana"/>
                <a:ea typeface="宋体"/>
                <a:cs typeface="+mn-cs"/>
              </a:rPr>
              <a:t>sd</a:t>
            </a:r>
            <a:r>
              <a:rPr kumimoji="0" lang="en-US" altLang="zh-CN" sz="2000" b="1" i="0" u="none" strike="noStrike" kern="0" cap="none" spc="0" normalizeH="0" baseline="0" noProof="0" dirty="0">
                <a:ln>
                  <a:noFill/>
                </a:ln>
                <a:solidFill>
                  <a:srgbClr val="FFC000"/>
                </a:solidFill>
                <a:effectLst/>
                <a:uLnTx/>
                <a:uFillTx/>
                <a:latin typeface="Verdana"/>
                <a:ea typeface="宋体"/>
                <a:cs typeface="+mn-cs"/>
              </a:rPr>
              <a:t> reads x1 in CC9;</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FFC000"/>
                </a:solidFill>
                <a:effectLst/>
                <a:uLnTx/>
                <a:uFillTx/>
                <a:latin typeface="Verdana"/>
                <a:ea typeface="宋体"/>
                <a:cs typeface="+mn-cs"/>
              </a:rPr>
              <a:t>addi</a:t>
            </a:r>
            <a:r>
              <a:rPr kumimoji="0" lang="en-US" altLang="zh-CN" sz="2000" b="1" i="0" u="none" strike="noStrike" kern="0" cap="none" spc="0" normalizeH="0" baseline="0" noProof="0" dirty="0">
                <a:ln>
                  <a:noFill/>
                </a:ln>
                <a:solidFill>
                  <a:srgbClr val="FFC000"/>
                </a:solidFill>
                <a:effectLst/>
                <a:uLnTx/>
                <a:uFillTx/>
                <a:latin typeface="Verdana"/>
                <a:ea typeface="宋体"/>
                <a:cs typeface="+mn-cs"/>
              </a:rPr>
              <a:t> writes x1 in CC9;</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FFC000"/>
                </a:solidFill>
                <a:effectLst/>
                <a:uLnTx/>
                <a:uFillTx/>
                <a:latin typeface="Verdana"/>
                <a:ea typeface="宋体"/>
                <a:cs typeface="+mn-cs"/>
              </a:rPr>
              <a:t>traditional pipeline requiring write-then-read cannot support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FFC000"/>
                </a:solidFill>
                <a:effectLst/>
                <a:uLnTx/>
                <a:uFillTx/>
                <a:latin typeface="Verdana"/>
                <a:ea typeface="宋体"/>
                <a:cs typeface="+mn-cs"/>
              </a:rPr>
              <a:t>this; </a:t>
            </a:r>
          </a:p>
        </p:txBody>
      </p:sp>
      <p:sp>
        <p:nvSpPr>
          <p:cNvPr id="8" name="AutoShape 5">
            <a:extLst>
              <a:ext uri="{FF2B5EF4-FFF2-40B4-BE49-F238E27FC236}">
                <a16:creationId xmlns:a16="http://schemas.microsoft.com/office/drawing/2014/main" id="{120515E5-D711-744C-908B-5E03515B01AA}"/>
              </a:ext>
            </a:extLst>
          </p:cNvPr>
          <p:cNvSpPr>
            <a:spLocks noChangeArrowheads="1"/>
          </p:cNvSpPr>
          <p:nvPr/>
        </p:nvSpPr>
        <p:spPr bwMode="auto">
          <a:xfrm>
            <a:off x="4248000" y="4419600"/>
            <a:ext cx="304800" cy="288000"/>
          </a:xfrm>
          <a:prstGeom prst="roundRect">
            <a:avLst>
              <a:gd name="adj" fmla="val 16667"/>
            </a:avLst>
          </a:prstGeom>
          <a:noFill/>
          <a:ln w="57150">
            <a:solidFill>
              <a:srgbClr val="FFC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AutoShape 5">
            <a:extLst>
              <a:ext uri="{FF2B5EF4-FFF2-40B4-BE49-F238E27FC236}">
                <a16:creationId xmlns:a16="http://schemas.microsoft.com/office/drawing/2014/main" id="{75E1EBDA-5901-3B4C-9762-8991B80484E6}"/>
              </a:ext>
            </a:extLst>
          </p:cNvPr>
          <p:cNvSpPr>
            <a:spLocks noChangeArrowheads="1"/>
          </p:cNvSpPr>
          <p:nvPr/>
        </p:nvSpPr>
        <p:spPr bwMode="auto">
          <a:xfrm>
            <a:off x="7056000" y="4720683"/>
            <a:ext cx="304800" cy="288000"/>
          </a:xfrm>
          <a:prstGeom prst="roundRect">
            <a:avLst>
              <a:gd name="adj" fmla="val 16667"/>
            </a:avLst>
          </a:prstGeom>
          <a:noFill/>
          <a:ln w="57150">
            <a:solidFill>
              <a:srgbClr val="FFC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451099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FFC000"/>
                </a:solidFill>
                <a:effectLst/>
                <a:uLnTx/>
                <a:uFillTx/>
                <a:latin typeface="Verdana"/>
                <a:ea typeface="宋体"/>
                <a:cs typeface="+mn-cs"/>
              </a:rPr>
              <a:t>sd</a:t>
            </a:r>
            <a:r>
              <a:rPr kumimoji="0" lang="en-US" altLang="zh-CN" sz="2000" b="1" i="0" u="none" strike="noStrike" kern="0" cap="none" spc="0" normalizeH="0" baseline="0" noProof="0" dirty="0">
                <a:ln>
                  <a:noFill/>
                </a:ln>
                <a:solidFill>
                  <a:srgbClr val="FFC000"/>
                </a:solidFill>
                <a:effectLst/>
                <a:uLnTx/>
                <a:uFillTx/>
                <a:latin typeface="Verdana"/>
                <a:ea typeface="宋体"/>
                <a:cs typeface="+mn-cs"/>
              </a:rPr>
              <a:t> reads x1 in CC9;</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FFC000"/>
                </a:solidFill>
                <a:effectLst/>
                <a:uLnTx/>
                <a:uFillTx/>
                <a:latin typeface="Verdana"/>
                <a:ea typeface="宋体"/>
                <a:cs typeface="+mn-cs"/>
              </a:rPr>
              <a:t>addi</a:t>
            </a:r>
            <a:r>
              <a:rPr kumimoji="0" lang="en-US" altLang="zh-CN" sz="2000" b="1" i="0" u="none" strike="noStrike" kern="0" cap="none" spc="0" normalizeH="0" baseline="0" noProof="0" dirty="0">
                <a:ln>
                  <a:noFill/>
                </a:ln>
                <a:solidFill>
                  <a:srgbClr val="FFC000"/>
                </a:solidFill>
                <a:effectLst/>
                <a:uLnTx/>
                <a:uFillTx/>
                <a:latin typeface="Verdana"/>
                <a:ea typeface="宋体"/>
                <a:cs typeface="+mn-cs"/>
              </a:rPr>
              <a:t> writes x1 in CC9;</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understanding: dynamically scheduled pipeline monitors x1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and reads its value to store buffer upon available, which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is ready prior to CC9 </a:t>
            </a:r>
          </a:p>
        </p:txBody>
      </p:sp>
      <p:sp>
        <p:nvSpPr>
          <p:cNvPr id="8" name="AutoShape 5">
            <a:extLst>
              <a:ext uri="{FF2B5EF4-FFF2-40B4-BE49-F238E27FC236}">
                <a16:creationId xmlns:a16="http://schemas.microsoft.com/office/drawing/2014/main" id="{120515E5-D711-744C-908B-5E03515B01AA}"/>
              </a:ext>
            </a:extLst>
          </p:cNvPr>
          <p:cNvSpPr>
            <a:spLocks noChangeArrowheads="1"/>
          </p:cNvSpPr>
          <p:nvPr/>
        </p:nvSpPr>
        <p:spPr bwMode="auto">
          <a:xfrm>
            <a:off x="4248000" y="4419600"/>
            <a:ext cx="304800" cy="288000"/>
          </a:xfrm>
          <a:prstGeom prst="roundRect">
            <a:avLst>
              <a:gd name="adj" fmla="val 16667"/>
            </a:avLst>
          </a:prstGeom>
          <a:noFill/>
          <a:ln w="57150">
            <a:solidFill>
              <a:srgbClr val="FFC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AutoShape 5">
            <a:extLst>
              <a:ext uri="{FF2B5EF4-FFF2-40B4-BE49-F238E27FC236}">
                <a16:creationId xmlns:a16="http://schemas.microsoft.com/office/drawing/2014/main" id="{75E1EBDA-5901-3B4C-9762-8991B80484E6}"/>
              </a:ext>
            </a:extLst>
          </p:cNvPr>
          <p:cNvSpPr>
            <a:spLocks noChangeArrowheads="1"/>
          </p:cNvSpPr>
          <p:nvPr/>
        </p:nvSpPr>
        <p:spPr bwMode="auto">
          <a:xfrm>
            <a:off x="7056000" y="4720683"/>
            <a:ext cx="304800" cy="288000"/>
          </a:xfrm>
          <a:prstGeom prst="roundRect">
            <a:avLst>
              <a:gd name="adj" fmla="val 16667"/>
            </a:avLst>
          </a:prstGeom>
          <a:noFill/>
          <a:ln w="57150">
            <a:solidFill>
              <a:srgbClr val="FFC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pic>
        <p:nvPicPr>
          <p:cNvPr id="2" name="Picture 1">
            <a:extLst>
              <a:ext uri="{FF2B5EF4-FFF2-40B4-BE49-F238E27FC236}">
                <a16:creationId xmlns:a16="http://schemas.microsoft.com/office/drawing/2014/main" id="{1AC40A10-C2F0-4E46-985F-379D8C2A64A7}"/>
              </a:ext>
            </a:extLst>
          </p:cNvPr>
          <p:cNvPicPr>
            <a:picLocks noChangeAspect="1"/>
          </p:cNvPicPr>
          <p:nvPr/>
        </p:nvPicPr>
        <p:blipFill>
          <a:blip r:embed="rId4"/>
          <a:stretch>
            <a:fillRect/>
          </a:stretch>
        </p:blipFill>
        <p:spPr>
          <a:xfrm>
            <a:off x="5105400" y="0"/>
            <a:ext cx="4023770" cy="786254"/>
          </a:xfrm>
          <a:prstGeom prst="rect">
            <a:avLst/>
          </a:prstGeom>
        </p:spPr>
      </p:pic>
    </p:spTree>
    <p:extLst>
      <p:ext uri="{BB962C8B-B14F-4D97-AF65-F5344CB8AC3E}">
        <p14:creationId xmlns:p14="http://schemas.microsoft.com/office/powerpoint/2010/main" val="23817093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sd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reads x1 value from buffer in CC9;</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addi</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writes x1 in CC9;</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 </a:t>
            </a:r>
          </a:p>
        </p:txBody>
      </p:sp>
      <p:sp>
        <p:nvSpPr>
          <p:cNvPr id="8" name="AutoShape 5">
            <a:extLst>
              <a:ext uri="{FF2B5EF4-FFF2-40B4-BE49-F238E27FC236}">
                <a16:creationId xmlns:a16="http://schemas.microsoft.com/office/drawing/2014/main" id="{120515E5-D711-744C-908B-5E03515B01AA}"/>
              </a:ext>
            </a:extLst>
          </p:cNvPr>
          <p:cNvSpPr>
            <a:spLocks noChangeArrowheads="1"/>
          </p:cNvSpPr>
          <p:nvPr/>
        </p:nvSpPr>
        <p:spPr bwMode="auto">
          <a:xfrm>
            <a:off x="4248000" y="44196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AutoShape 5">
            <a:extLst>
              <a:ext uri="{FF2B5EF4-FFF2-40B4-BE49-F238E27FC236}">
                <a16:creationId xmlns:a16="http://schemas.microsoft.com/office/drawing/2014/main" id="{75E1EBDA-5901-3B4C-9762-8991B80484E6}"/>
              </a:ext>
            </a:extLst>
          </p:cNvPr>
          <p:cNvSpPr>
            <a:spLocks noChangeArrowheads="1"/>
          </p:cNvSpPr>
          <p:nvPr/>
        </p:nvSpPr>
        <p:spPr bwMode="auto">
          <a:xfrm>
            <a:off x="7056000" y="4720683"/>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620866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dependent on x2, which is available in CC12</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 </a:t>
            </a:r>
          </a:p>
        </p:txBody>
      </p:sp>
      <p:sp>
        <p:nvSpPr>
          <p:cNvPr id="8" name="AutoShape 5">
            <a:extLst>
              <a:ext uri="{FF2B5EF4-FFF2-40B4-BE49-F238E27FC236}">
                <a16:creationId xmlns:a16="http://schemas.microsoft.com/office/drawing/2014/main" id="{120515E5-D711-744C-908B-5E03515B01AA}"/>
              </a:ext>
            </a:extLst>
          </p:cNvPr>
          <p:cNvSpPr>
            <a:spLocks noChangeArrowheads="1"/>
          </p:cNvSpPr>
          <p:nvPr/>
        </p:nvSpPr>
        <p:spPr bwMode="auto">
          <a:xfrm>
            <a:off x="4248000" y="50292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 name="Line 15">
            <a:extLst>
              <a:ext uri="{FF2B5EF4-FFF2-40B4-BE49-F238E27FC236}">
                <a16:creationId xmlns:a16="http://schemas.microsoft.com/office/drawing/2014/main" id="{5E9FFB51-91B9-884E-A256-0609DED65283}"/>
              </a:ext>
            </a:extLst>
          </p:cNvPr>
          <p:cNvSpPr>
            <a:spLocks noChangeShapeType="1"/>
          </p:cNvSpPr>
          <p:nvPr/>
        </p:nvSpPr>
        <p:spPr bwMode="auto">
          <a:xfrm flipH="1">
            <a:off x="4591202" y="4343400"/>
            <a:ext cx="2495398" cy="7086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19507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righ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albeit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ld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is issued in CC7, should wait until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bne</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is determined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as taken in CC13 and start execution in CC14;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 </a:t>
            </a:r>
          </a:p>
        </p:txBody>
      </p:sp>
      <p:sp>
        <p:nvSpPr>
          <p:cNvPr id="9" name="AutoShape 5">
            <a:extLst>
              <a:ext uri="{FF2B5EF4-FFF2-40B4-BE49-F238E27FC236}">
                <a16:creationId xmlns:a16="http://schemas.microsoft.com/office/drawing/2014/main" id="{FA0DDAC3-1740-3747-A539-D25B5FE84AC6}"/>
              </a:ext>
            </a:extLst>
          </p:cNvPr>
          <p:cNvSpPr>
            <a:spLocks noChangeArrowheads="1"/>
          </p:cNvSpPr>
          <p:nvPr/>
        </p:nvSpPr>
        <p:spPr bwMode="auto">
          <a:xfrm>
            <a:off x="4248000" y="53340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Freeform 10">
            <a:extLst>
              <a:ext uri="{FF2B5EF4-FFF2-40B4-BE49-F238E27FC236}">
                <a16:creationId xmlns:a16="http://schemas.microsoft.com/office/drawing/2014/main" id="{9AA95212-F19E-004A-A3FA-203E1D5231E7}"/>
              </a:ext>
            </a:extLst>
          </p:cNvPr>
          <p:cNvSpPr/>
          <p:nvPr/>
        </p:nvSpPr>
        <p:spPr>
          <a:xfrm>
            <a:off x="3962400" y="5181600"/>
            <a:ext cx="316020" cy="288000"/>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Tree>
    <p:extLst>
      <p:ext uri="{BB962C8B-B14F-4D97-AF65-F5344CB8AC3E}">
        <p14:creationId xmlns:p14="http://schemas.microsoft.com/office/powerpoint/2010/main" val="265707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dependent on x2, which is available in CC12</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000" b="1"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 </a:t>
            </a:r>
          </a:p>
        </p:txBody>
      </p:sp>
      <p:sp>
        <p:nvSpPr>
          <p:cNvPr id="8" name="AutoShape 5">
            <a:extLst>
              <a:ext uri="{FF2B5EF4-FFF2-40B4-BE49-F238E27FC236}">
                <a16:creationId xmlns:a16="http://schemas.microsoft.com/office/drawing/2014/main" id="{39226087-DF24-EF45-A39E-2360A9F4B144}"/>
              </a:ext>
            </a:extLst>
          </p:cNvPr>
          <p:cNvSpPr>
            <a:spLocks noChangeArrowheads="1"/>
          </p:cNvSpPr>
          <p:nvPr/>
        </p:nvSpPr>
        <p:spPr bwMode="auto">
          <a:xfrm>
            <a:off x="4248000" y="55794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 name="Line 15">
            <a:extLst>
              <a:ext uri="{FF2B5EF4-FFF2-40B4-BE49-F238E27FC236}">
                <a16:creationId xmlns:a16="http://schemas.microsoft.com/office/drawing/2014/main" id="{43FFA43F-8AB9-DC45-8FF8-F553BD81F73D}"/>
              </a:ext>
            </a:extLst>
          </p:cNvPr>
          <p:cNvSpPr>
            <a:spLocks noChangeShapeType="1"/>
          </p:cNvSpPr>
          <p:nvPr/>
        </p:nvSpPr>
        <p:spPr bwMode="auto">
          <a:xfrm flipH="1">
            <a:off x="4552800" y="5427000"/>
            <a:ext cx="2533800" cy="2880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719917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righ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functional unit for address calculation is occupied by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ld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in CC14;</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sd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waits till CC15 for computing effective address;</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 </a:t>
            </a:r>
          </a:p>
        </p:txBody>
      </p:sp>
      <p:sp>
        <p:nvSpPr>
          <p:cNvPr id="9" name="AutoShape 5">
            <a:extLst>
              <a:ext uri="{FF2B5EF4-FFF2-40B4-BE49-F238E27FC236}">
                <a16:creationId xmlns:a16="http://schemas.microsoft.com/office/drawing/2014/main" id="{4F381D34-C137-6645-8DF4-4C8794DB5B8A}"/>
              </a:ext>
            </a:extLst>
          </p:cNvPr>
          <p:cNvSpPr>
            <a:spLocks noChangeArrowheads="1"/>
          </p:cNvSpPr>
          <p:nvPr/>
        </p:nvSpPr>
        <p:spPr bwMode="auto">
          <a:xfrm>
            <a:off x="4248000" y="58842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Freeform 10">
            <a:extLst>
              <a:ext uri="{FF2B5EF4-FFF2-40B4-BE49-F238E27FC236}">
                <a16:creationId xmlns:a16="http://schemas.microsoft.com/office/drawing/2014/main" id="{FE2BE23D-20FF-2E4C-B804-51271FA75EC8}"/>
              </a:ext>
            </a:extLst>
          </p:cNvPr>
          <p:cNvSpPr/>
          <p:nvPr/>
        </p:nvSpPr>
        <p:spPr>
          <a:xfrm>
            <a:off x="3962400" y="5428785"/>
            <a:ext cx="316020" cy="591015"/>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Tree>
    <p:extLst>
      <p:ext uri="{BB962C8B-B14F-4D97-AF65-F5344CB8AC3E}">
        <p14:creationId xmlns:p14="http://schemas.microsoft.com/office/powerpoint/2010/main" val="1227837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8529" name="Picture 5">
            <a:extLst>
              <a:ext uri="{FF2B5EF4-FFF2-40B4-BE49-F238E27FC236}">
                <a16:creationId xmlns:a16="http://schemas.microsoft.com/office/drawing/2014/main" id="{83DDC42A-E648-B24B-BB49-83F20AF1E4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3276600"/>
            <a:ext cx="7315200" cy="183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8530" name="Rectangle 2">
            <a:extLst>
              <a:ext uri="{FF2B5EF4-FFF2-40B4-BE49-F238E27FC236}">
                <a16:creationId xmlns:a16="http://schemas.microsoft.com/office/drawing/2014/main" id="{CB079B96-C3B1-B94E-8284-0F82CAD321AE}"/>
              </a:ext>
            </a:extLst>
          </p:cNvPr>
          <p:cNvSpPr>
            <a:spLocks noGrp="1" noChangeArrowheads="1"/>
          </p:cNvSpPr>
          <p:nvPr>
            <p:ph type="title"/>
          </p:nvPr>
        </p:nvSpPr>
        <p:spPr/>
        <p:txBody>
          <a:bodyPr/>
          <a:lstStyle/>
          <a:p>
            <a:pPr eaLnBrk="1" hangingPunct="1"/>
            <a:r>
              <a:rPr lang="en-US" altLang="zh-CN"/>
              <a:t>Cache Performance: Example</a:t>
            </a:r>
          </a:p>
        </p:txBody>
      </p:sp>
      <p:sp>
        <p:nvSpPr>
          <p:cNvPr id="278531" name="Rectangle 3">
            <a:extLst>
              <a:ext uri="{FF2B5EF4-FFF2-40B4-BE49-F238E27FC236}">
                <a16:creationId xmlns:a16="http://schemas.microsoft.com/office/drawing/2014/main" id="{074CA40D-48AF-B341-B110-C87DC76D7648}"/>
              </a:ext>
            </a:extLst>
          </p:cNvPr>
          <p:cNvSpPr>
            <a:spLocks noGrp="1" noChangeArrowheads="1"/>
          </p:cNvSpPr>
          <p:nvPr>
            <p:ph type="body" idx="1"/>
          </p:nvPr>
        </p:nvSpPr>
        <p:spPr/>
        <p:txBody>
          <a:bodyPr/>
          <a:lstStyle/>
          <a:p>
            <a:pPr eaLnBrk="1" hangingPunct="1"/>
            <a:r>
              <a:rPr lang="en-US" altLang="zh-CN" b="1"/>
              <a:t>Answer</a:t>
            </a:r>
          </a:p>
          <a:p>
            <a:pPr eaLnBrk="1" hangingPunct="1">
              <a:buFontTx/>
              <a:buNone/>
            </a:pPr>
            <a:r>
              <a:rPr lang="en-US" altLang="zh-CN" b="1"/>
              <a:t>	</a:t>
            </a:r>
            <a:r>
              <a:rPr lang="en-US" altLang="zh-CN"/>
              <a:t>with misses:</a:t>
            </a:r>
          </a:p>
          <a:p>
            <a:pPr eaLnBrk="1" hangingPunct="1">
              <a:buFontTx/>
              <a:buNone/>
            </a:pPr>
            <a:r>
              <a:rPr lang="en-US" altLang="zh-CN"/>
              <a:t>	Memory stall cycles</a:t>
            </a:r>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CPU execution time</a:t>
            </a:r>
            <a:r>
              <a:rPr lang="en-US" altLang="zh-CN" baseline="-25000"/>
              <a:t>cache</a:t>
            </a:r>
          </a:p>
          <a:p>
            <a:pPr eaLnBrk="1" hangingPunct="1">
              <a:buFontTx/>
              <a:buNone/>
            </a:pPr>
            <a:endParaRPr lang="en-US" altLang="zh-CN" b="1"/>
          </a:p>
        </p:txBody>
      </p:sp>
      <p:pic>
        <p:nvPicPr>
          <p:cNvPr id="278532" name="Picture 6">
            <a:extLst>
              <a:ext uri="{FF2B5EF4-FFF2-40B4-BE49-F238E27FC236}">
                <a16:creationId xmlns:a16="http://schemas.microsoft.com/office/drawing/2014/main" id="{D56C2CB7-7823-6E4F-98F1-4A4A4F6E9A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5715000"/>
            <a:ext cx="5505450"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椭圆 5">
            <a:extLst>
              <a:ext uri="{FF2B5EF4-FFF2-40B4-BE49-F238E27FC236}">
                <a16:creationId xmlns:a16="http://schemas.microsoft.com/office/drawing/2014/main" id="{6BFF1DBF-25B8-7745-BB37-8B44F76CC9C9}"/>
              </a:ext>
            </a:extLst>
          </p:cNvPr>
          <p:cNvSpPr/>
          <p:nvPr/>
        </p:nvSpPr>
        <p:spPr>
          <a:xfrm>
            <a:off x="1981200" y="4191000"/>
            <a:ext cx="1295400" cy="533400"/>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8" name="TextBox 7">
            <a:extLst>
              <a:ext uri="{FF2B5EF4-FFF2-40B4-BE49-F238E27FC236}">
                <a16:creationId xmlns:a16="http://schemas.microsoft.com/office/drawing/2014/main" id="{014415EE-D136-C04B-9983-AC021707DE63}"/>
              </a:ext>
            </a:extLst>
          </p:cNvPr>
          <p:cNvSpPr txBox="1"/>
          <p:nvPr/>
        </p:nvSpPr>
        <p:spPr>
          <a:xfrm>
            <a:off x="3276600" y="2106613"/>
            <a:ext cx="5867400" cy="1201737"/>
          </a:xfrm>
          <a:prstGeom prst="rect">
            <a:avLst/>
          </a:prstGeom>
          <a:noFill/>
          <a:effectLst>
            <a:outerShdw blurRad="50800" dist="38100" dir="8100000" algn="tr" rotWithShape="0">
              <a:prstClr val="black">
                <a:alpha val="40000"/>
              </a:prstClr>
            </a:outerShdw>
          </a:effectLst>
        </p:spPr>
        <p:txBody>
          <a:bodyPr>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B0F0"/>
                </a:solidFill>
                <a:effectLst/>
                <a:uLnTx/>
                <a:uFillTx/>
                <a:latin typeface="Verdana"/>
                <a:ea typeface="宋体" charset="-122"/>
                <a:cs typeface="+mn-cs"/>
              </a:rPr>
              <a:t>any </a:t>
            </a:r>
            <a:r>
              <a:rPr kumimoji="0" lang="en-US" altLang="zh-CN" sz="1800" b="0" i="0" u="none" strike="noStrike" kern="1200" cap="none" spc="0" normalizeH="0" baseline="0" noProof="0" dirty="0" err="1">
                <a:ln>
                  <a:noFill/>
                </a:ln>
                <a:solidFill>
                  <a:srgbClr val="00B0F0"/>
                </a:solidFill>
                <a:effectLst/>
                <a:uLnTx/>
                <a:uFillTx/>
                <a:latin typeface="Verdana"/>
                <a:ea typeface="宋体" charset="-122"/>
                <a:cs typeface="+mn-cs"/>
              </a:rPr>
              <a:t>instr</a:t>
            </a:r>
            <a:r>
              <a:rPr kumimoji="0" lang="en-US" altLang="zh-CN" sz="1800" b="0" i="0" u="none" strike="noStrike" kern="1200" cap="none" spc="0" normalizeH="0" baseline="0" noProof="0" dirty="0">
                <a:ln>
                  <a:noFill/>
                </a:ln>
                <a:solidFill>
                  <a:srgbClr val="00B0F0"/>
                </a:solidFill>
                <a:effectLst/>
                <a:uLnTx/>
                <a:uFillTx/>
                <a:latin typeface="Verdana"/>
                <a:ea typeface="宋体" charset="-122"/>
                <a:cs typeface="+mn-cs"/>
              </a:rPr>
              <a:t>: 1 mem access for </a:t>
            </a:r>
            <a:r>
              <a:rPr kumimoji="0" lang="en-US" altLang="zh-CN" sz="1800" b="0" i="0" u="none" strike="noStrike" kern="1200" cap="none" spc="0" normalizeH="0" baseline="0" noProof="0" dirty="0" err="1">
                <a:ln>
                  <a:noFill/>
                </a:ln>
                <a:solidFill>
                  <a:srgbClr val="00B0F0"/>
                </a:solidFill>
                <a:effectLst/>
                <a:uLnTx/>
                <a:uFillTx/>
                <a:latin typeface="Verdana"/>
                <a:ea typeface="宋体" charset="-122"/>
                <a:cs typeface="+mn-cs"/>
              </a:rPr>
              <a:t>instr</a:t>
            </a:r>
            <a:r>
              <a:rPr kumimoji="0" lang="en-US" altLang="zh-CN" sz="1800" b="0" i="0" u="none" strike="noStrike" kern="1200" cap="none" spc="0" normalizeH="0" baseline="0" noProof="0" dirty="0">
                <a:ln>
                  <a:noFill/>
                </a:ln>
                <a:solidFill>
                  <a:srgbClr val="00B0F0"/>
                </a:solidFill>
                <a:effectLst/>
                <a:uLnTx/>
                <a:uFillTx/>
                <a:latin typeface="Verdana"/>
                <a:ea typeface="宋体" charset="-122"/>
                <a:cs typeface="+mn-cs"/>
              </a:rPr>
              <a:t> fetch </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B0F0"/>
                </a:solidFill>
                <a:effectLst/>
                <a:uLnTx/>
                <a:uFillTx/>
                <a:latin typeface="Verdana"/>
                <a:ea typeface="宋体" charset="-122"/>
                <a:cs typeface="+mn-cs"/>
              </a:rPr>
              <a:t>mem </a:t>
            </a:r>
            <a:r>
              <a:rPr kumimoji="0" lang="en-US" altLang="zh-CN" sz="1800" b="0" i="0" u="none" strike="noStrike" kern="1200" cap="none" spc="0" normalizeH="0" baseline="0" noProof="0" dirty="0" err="1">
                <a:ln>
                  <a:noFill/>
                </a:ln>
                <a:solidFill>
                  <a:srgbClr val="00B0F0"/>
                </a:solidFill>
                <a:effectLst/>
                <a:uLnTx/>
                <a:uFillTx/>
                <a:latin typeface="Verdana"/>
                <a:ea typeface="宋体" charset="-122"/>
                <a:cs typeface="+mn-cs"/>
              </a:rPr>
              <a:t>instr</a:t>
            </a:r>
            <a:r>
              <a:rPr kumimoji="0" lang="en-US" altLang="zh-CN" sz="1800" b="0" i="0" u="none" strike="noStrike" kern="1200" cap="none" spc="0" normalizeH="0" baseline="0" noProof="0" dirty="0">
                <a:ln>
                  <a:noFill/>
                </a:ln>
                <a:solidFill>
                  <a:srgbClr val="00B0F0"/>
                </a:solidFill>
                <a:effectLst/>
                <a:uLnTx/>
                <a:uFillTx/>
                <a:latin typeface="Verdana"/>
                <a:ea typeface="宋体" charset="-122"/>
                <a:cs typeface="+mn-cs"/>
              </a:rPr>
              <a:t>: 1 more mem access for data fetch</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B0F0"/>
                </a:solidFill>
                <a:effectLst/>
                <a:uLnTx/>
                <a:uFillTx/>
                <a:latin typeface="Verdana"/>
                <a:ea typeface="宋体" charset="-122"/>
                <a:cs typeface="+mn-cs"/>
              </a:rPr>
              <a:t>50%x1 + 50%x2</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B0F0"/>
                </a:solidFill>
                <a:effectLst/>
                <a:uLnTx/>
                <a:uFillTx/>
                <a:latin typeface="Verdana"/>
                <a:ea typeface="宋体" charset="-122"/>
                <a:cs typeface="+mn-cs"/>
              </a:rPr>
              <a:t>=0.5+1</a:t>
            </a:r>
          </a:p>
        </p:txBody>
      </p:sp>
      <p:pic>
        <p:nvPicPr>
          <p:cNvPr id="278535" name="Picture 1">
            <a:extLst>
              <a:ext uri="{FF2B5EF4-FFF2-40B4-BE49-F238E27FC236}">
                <a16:creationId xmlns:a16="http://schemas.microsoft.com/office/drawing/2014/main" id="{14F1F248-29A9-3744-BDA3-3CB42F0A3F63}"/>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100513" y="1722438"/>
            <a:ext cx="5043487"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dependent on x2, which is available in CC18</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 </a:t>
            </a:r>
          </a:p>
        </p:txBody>
      </p:sp>
      <p:sp>
        <p:nvSpPr>
          <p:cNvPr id="18" name="AutoShape 5">
            <a:extLst>
              <a:ext uri="{FF2B5EF4-FFF2-40B4-BE49-F238E27FC236}">
                <a16:creationId xmlns:a16="http://schemas.microsoft.com/office/drawing/2014/main" id="{0A2B5B71-3E74-E741-9C5F-D4308DA149AF}"/>
              </a:ext>
            </a:extLst>
          </p:cNvPr>
          <p:cNvSpPr>
            <a:spLocks noChangeArrowheads="1"/>
          </p:cNvSpPr>
          <p:nvPr/>
        </p:nvSpPr>
        <p:spPr bwMode="auto">
          <a:xfrm>
            <a:off x="5638800" y="58842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9" name="Line 15">
            <a:extLst>
              <a:ext uri="{FF2B5EF4-FFF2-40B4-BE49-F238E27FC236}">
                <a16:creationId xmlns:a16="http://schemas.microsoft.com/office/drawing/2014/main" id="{CF776995-C9A3-2A4C-BF98-F60897A3E21D}"/>
              </a:ext>
            </a:extLst>
          </p:cNvPr>
          <p:cNvSpPr>
            <a:spLocks noChangeShapeType="1"/>
          </p:cNvSpPr>
          <p:nvPr/>
        </p:nvSpPr>
        <p:spPr bwMode="auto">
          <a:xfrm flipH="1">
            <a:off x="5954714" y="5750400"/>
            <a:ext cx="1131886" cy="1326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03827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right)">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albeit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ld</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is issued in CC8, should wait until </a:t>
            </a:r>
            <a:r>
              <a:rPr kumimoji="0" lang="en-US" altLang="zh-CN" sz="2000" b="1" i="0" u="none" strike="noStrike" kern="0" cap="none" spc="0" normalizeH="0" baseline="0" noProof="0" dirty="0" err="1">
                <a:ln>
                  <a:noFill/>
                </a:ln>
                <a:solidFill>
                  <a:srgbClr val="00B0F0"/>
                </a:solidFill>
                <a:effectLst/>
                <a:uLnTx/>
                <a:uFillTx/>
                <a:latin typeface="Verdana"/>
                <a:ea typeface="宋体"/>
                <a:cs typeface="+mn-cs"/>
              </a:rPr>
              <a:t>bne</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is determined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as taken in CC13 and start execution in CC14;</a:t>
            </a:r>
            <a:endParaRPr kumimoji="0" lang="en-US" altLang="zh-CN" sz="2000" b="1" i="0" u="none" strike="noStrike" kern="0" cap="none" spc="0" normalizeH="0" baseline="0" noProof="0" dirty="0">
              <a:ln>
                <a:noFill/>
              </a:ln>
              <a:solidFill>
                <a:srgbClr val="92D050"/>
              </a:solidFill>
              <a:effectLst/>
              <a:uLnTx/>
              <a:uFillTx/>
              <a:latin typeface="Verdana"/>
              <a:ea typeface="宋体"/>
              <a:cs typeface="+mn-cs"/>
            </a:endParaRPr>
          </a:p>
        </p:txBody>
      </p:sp>
      <p:sp>
        <p:nvSpPr>
          <p:cNvPr id="8" name="Freeform 7">
            <a:extLst>
              <a:ext uri="{FF2B5EF4-FFF2-40B4-BE49-F238E27FC236}">
                <a16:creationId xmlns:a16="http://schemas.microsoft.com/office/drawing/2014/main" id="{85149DB1-55A3-9641-949B-EF09B101D980}"/>
              </a:ext>
            </a:extLst>
          </p:cNvPr>
          <p:cNvSpPr/>
          <p:nvPr/>
        </p:nvSpPr>
        <p:spPr>
          <a:xfrm>
            <a:off x="4032956" y="5141986"/>
            <a:ext cx="316020" cy="1208456"/>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9" name="AutoShape 5">
            <a:extLst>
              <a:ext uri="{FF2B5EF4-FFF2-40B4-BE49-F238E27FC236}">
                <a16:creationId xmlns:a16="http://schemas.microsoft.com/office/drawing/2014/main" id="{D7727ABE-F0DD-FD4E-AF36-07730995CB17}"/>
              </a:ext>
            </a:extLst>
          </p:cNvPr>
          <p:cNvSpPr>
            <a:spLocks noChangeArrowheads="1"/>
          </p:cNvSpPr>
          <p:nvPr/>
        </p:nvSpPr>
        <p:spPr bwMode="auto">
          <a:xfrm>
            <a:off x="4248000" y="61890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48117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6" name="Content Placeholder 2">
            <a:extLst>
              <a:ext uri="{FF2B5EF4-FFF2-40B4-BE49-F238E27FC236}">
                <a16:creationId xmlns:a16="http://schemas.microsoft.com/office/drawing/2014/main" id="{C7BFA675-B1DB-4D49-BD5F-4223AE7D5FA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dependent on x2, which is available in CC18</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 </a:t>
            </a:r>
          </a:p>
        </p:txBody>
      </p:sp>
      <p:sp>
        <p:nvSpPr>
          <p:cNvPr id="7" name="AutoShape 5">
            <a:extLst>
              <a:ext uri="{FF2B5EF4-FFF2-40B4-BE49-F238E27FC236}">
                <a16:creationId xmlns:a16="http://schemas.microsoft.com/office/drawing/2014/main" id="{96CC791B-D5D6-CD4C-AE16-B594AC8C8945}"/>
              </a:ext>
            </a:extLst>
          </p:cNvPr>
          <p:cNvSpPr>
            <a:spLocks noChangeArrowheads="1"/>
          </p:cNvSpPr>
          <p:nvPr/>
        </p:nvSpPr>
        <p:spPr bwMode="auto">
          <a:xfrm>
            <a:off x="4248000" y="64938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Line 15">
            <a:extLst>
              <a:ext uri="{FF2B5EF4-FFF2-40B4-BE49-F238E27FC236}">
                <a16:creationId xmlns:a16="http://schemas.microsoft.com/office/drawing/2014/main" id="{74C6C8A2-6409-904B-87A1-8FA473E237A5}"/>
              </a:ext>
            </a:extLst>
          </p:cNvPr>
          <p:cNvSpPr>
            <a:spLocks noChangeShapeType="1"/>
          </p:cNvSpPr>
          <p:nvPr/>
        </p:nvSpPr>
        <p:spPr bwMode="auto">
          <a:xfrm flipH="1">
            <a:off x="4591202" y="5808000"/>
            <a:ext cx="2495398" cy="7086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664010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2F68E9-8302-6E4C-B8DF-B883ED22F9B7}"/>
              </a:ext>
            </a:extLst>
          </p:cNvPr>
          <p:cNvPicPr>
            <a:picLocks noChangeAspect="1"/>
          </p:cNvPicPr>
          <p:nvPr/>
        </p:nvPicPr>
        <p:blipFill>
          <a:blip r:embed="rId3"/>
          <a:stretch>
            <a:fillRect/>
          </a:stretch>
        </p:blipFill>
        <p:spPr>
          <a:xfrm>
            <a:off x="0" y="1527276"/>
            <a:ext cx="9144000" cy="5330724"/>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7" name="AutoShape 5">
            <a:extLst>
              <a:ext uri="{FF2B5EF4-FFF2-40B4-BE49-F238E27FC236}">
                <a16:creationId xmlns:a16="http://schemas.microsoft.com/office/drawing/2014/main" id="{96CC791B-D5D6-CD4C-AE16-B594AC8C8945}"/>
              </a:ext>
            </a:extLst>
          </p:cNvPr>
          <p:cNvSpPr>
            <a:spLocks noChangeArrowheads="1"/>
          </p:cNvSpPr>
          <p:nvPr/>
        </p:nvSpPr>
        <p:spPr bwMode="auto">
          <a:xfrm>
            <a:off x="4248000" y="6493800"/>
            <a:ext cx="304800" cy="28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Line 15">
            <a:extLst>
              <a:ext uri="{FF2B5EF4-FFF2-40B4-BE49-F238E27FC236}">
                <a16:creationId xmlns:a16="http://schemas.microsoft.com/office/drawing/2014/main" id="{74C6C8A2-6409-904B-87A1-8FA473E237A5}"/>
              </a:ext>
            </a:extLst>
          </p:cNvPr>
          <p:cNvSpPr>
            <a:spLocks noChangeShapeType="1"/>
          </p:cNvSpPr>
          <p:nvPr/>
        </p:nvSpPr>
        <p:spPr bwMode="auto">
          <a:xfrm flipH="1">
            <a:off x="4591202" y="5808000"/>
            <a:ext cx="2495398" cy="708600"/>
          </a:xfrm>
          <a:prstGeom prst="line">
            <a:avLst/>
          </a:prstGeom>
          <a:noFill/>
          <a:ln w="57150">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itle 1">
            <a:extLst>
              <a:ext uri="{FF2B5EF4-FFF2-40B4-BE49-F238E27FC236}">
                <a16:creationId xmlns:a16="http://schemas.microsoft.com/office/drawing/2014/main" id="{A21CE9BD-8EF2-9345-BC87-D796DC96953B}"/>
              </a:ext>
            </a:extLst>
          </p:cNvPr>
          <p:cNvSpPr>
            <a:spLocks noGrp="1"/>
          </p:cNvSpPr>
          <p:nvPr>
            <p:ph type="title"/>
          </p:nvPr>
        </p:nvSpPr>
        <p:spPr>
          <a:xfrm>
            <a:off x="0" y="274638"/>
            <a:ext cx="9144000" cy="1143000"/>
          </a:xfrm>
        </p:spPr>
        <p:txBody>
          <a:bodyPr/>
          <a:lstStyle/>
          <a:p>
            <a:r>
              <a:rPr lang="en-CN" dirty="0"/>
              <a:t>Further Example</a:t>
            </a:r>
          </a:p>
        </p:txBody>
      </p:sp>
      <p:sp>
        <p:nvSpPr>
          <p:cNvPr id="11" name="Title 1">
            <a:extLst>
              <a:ext uri="{FF2B5EF4-FFF2-40B4-BE49-F238E27FC236}">
                <a16:creationId xmlns:a16="http://schemas.microsoft.com/office/drawing/2014/main" id="{F09652A4-B20F-6445-9213-01787328A8F5}"/>
              </a:ext>
            </a:extLst>
          </p:cNvPr>
          <p:cNvSpPr txBox="1">
            <a:spLocks/>
          </p:cNvSpPr>
          <p:nvPr/>
        </p:nvSpPr>
        <p:spPr bwMode="auto">
          <a:xfrm>
            <a:off x="0" y="1524000"/>
            <a:ext cx="9144000" cy="609600"/>
          </a:xfrm>
          <a:prstGeom prst="rect">
            <a:avLst/>
          </a:prstGeom>
          <a:solidFill>
            <a:schemeClr val="bg1">
              <a:alpha val="75000"/>
            </a:schemeClr>
          </a:solidFill>
          <a:ln>
            <a:noFill/>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200" b="1" i="0" u="none" strike="noStrike" kern="0" cap="none" spc="0" normalizeH="0" baseline="0" noProof="0" dirty="0">
                <a:ln>
                  <a:noFill/>
                </a:ln>
                <a:solidFill>
                  <a:srgbClr val="00B0F0"/>
                </a:solidFill>
                <a:effectLst/>
                <a:uLnTx/>
                <a:uFillTx/>
                <a:latin typeface="Verdana"/>
                <a:ea typeface="宋体"/>
                <a:cs typeface="+mj-cs"/>
              </a:rPr>
              <a:t>19 cycles without speculation</a:t>
            </a:r>
            <a:endParaRPr kumimoji="0" lang="en-CN" sz="3200" b="1" i="0" u="none" strike="noStrike" kern="0" cap="none" spc="0" normalizeH="0" baseline="0" noProof="0" dirty="0">
              <a:ln>
                <a:noFill/>
              </a:ln>
              <a:solidFill>
                <a:srgbClr val="00B0F0"/>
              </a:solidFill>
              <a:effectLst/>
              <a:uLnTx/>
              <a:uFillTx/>
              <a:latin typeface="Verdana"/>
              <a:ea typeface="宋体"/>
              <a:cs typeface="+mj-cs"/>
            </a:endParaRPr>
          </a:p>
        </p:txBody>
      </p:sp>
      <p:sp>
        <p:nvSpPr>
          <p:cNvPr id="10" name="Rectangle 9">
            <a:extLst>
              <a:ext uri="{FF2B5EF4-FFF2-40B4-BE49-F238E27FC236}">
                <a16:creationId xmlns:a16="http://schemas.microsoft.com/office/drawing/2014/main" id="{8DD95F2E-D817-5845-BC61-3865BF54D694}"/>
              </a:ext>
            </a:extLst>
          </p:cNvPr>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 &amp; 3 iterations</a:t>
            </a:r>
          </a:p>
        </p:txBody>
      </p:sp>
    </p:spTree>
    <p:extLst>
      <p:ext uri="{BB962C8B-B14F-4D97-AF65-F5344CB8AC3E}">
        <p14:creationId xmlns:p14="http://schemas.microsoft.com/office/powerpoint/2010/main" val="9963170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9" name="Title 1">
            <a:extLst>
              <a:ext uri="{FF2B5EF4-FFF2-40B4-BE49-F238E27FC236}">
                <a16:creationId xmlns:a16="http://schemas.microsoft.com/office/drawing/2014/main" id="{A21CE9BD-8EF2-9345-BC87-D796DC96953B}"/>
              </a:ext>
            </a:extLst>
          </p:cNvPr>
          <p:cNvSpPr>
            <a:spLocks noGrp="1"/>
          </p:cNvSpPr>
          <p:nvPr>
            <p:ph type="title"/>
          </p:nvPr>
        </p:nvSpPr>
        <p:spPr>
          <a:xfrm>
            <a:off x="0" y="274638"/>
            <a:ext cx="9144000" cy="1143000"/>
          </a:xfrm>
        </p:spPr>
        <p:txBody>
          <a:bodyPr/>
          <a:lstStyle/>
          <a:p>
            <a:r>
              <a:rPr lang="en-CN" dirty="0"/>
              <a:t>Further Example</a:t>
            </a:r>
          </a:p>
        </p:txBody>
      </p:sp>
      <p:sp>
        <p:nvSpPr>
          <p:cNvPr id="11" name="Title 1">
            <a:extLst>
              <a:ext uri="{FF2B5EF4-FFF2-40B4-BE49-F238E27FC236}">
                <a16:creationId xmlns:a16="http://schemas.microsoft.com/office/drawing/2014/main" id="{F09652A4-B20F-6445-9213-01787328A8F5}"/>
              </a:ext>
            </a:extLst>
          </p:cNvPr>
          <p:cNvSpPr txBox="1">
            <a:spLocks/>
          </p:cNvSpPr>
          <p:nvPr/>
        </p:nvSpPr>
        <p:spPr bwMode="auto">
          <a:xfrm>
            <a:off x="0" y="1524000"/>
            <a:ext cx="9144000" cy="609600"/>
          </a:xfrm>
          <a:prstGeom prst="rect">
            <a:avLst/>
          </a:prstGeom>
          <a:solidFill>
            <a:schemeClr val="bg1">
              <a:alpha val="75000"/>
            </a:schemeClr>
          </a:solidFill>
          <a:ln>
            <a:noFill/>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200" b="1" i="0" u="none" strike="noStrike" kern="0" cap="none" spc="0" normalizeH="0" baseline="0" noProof="0" dirty="0">
                <a:ln>
                  <a:noFill/>
                </a:ln>
                <a:solidFill>
                  <a:srgbClr val="FFFFFF"/>
                </a:solidFill>
                <a:effectLst/>
                <a:uLnTx/>
                <a:uFillTx/>
                <a:latin typeface="Verdana"/>
                <a:ea typeface="宋体"/>
                <a:cs typeface="+mj-cs"/>
              </a:rPr>
              <a:t>19</a:t>
            </a:r>
            <a:r>
              <a:rPr kumimoji="0" lang="en-US" sz="3200" b="1" i="0" u="none" strike="noStrike" kern="0" cap="none" spc="0" normalizeH="0" baseline="0" noProof="0" dirty="0">
                <a:ln>
                  <a:noFill/>
                </a:ln>
                <a:solidFill>
                  <a:srgbClr val="00B0F0"/>
                </a:solidFill>
                <a:effectLst/>
                <a:uLnTx/>
                <a:uFillTx/>
                <a:latin typeface="Verdana"/>
                <a:ea typeface="宋体"/>
                <a:cs typeface="+mj-cs"/>
              </a:rPr>
              <a:t> cycles with</a:t>
            </a:r>
            <a:r>
              <a:rPr kumimoji="0" lang="en-US" sz="3200" b="1" i="0" u="none" strike="noStrike" kern="0" cap="none" spc="0" normalizeH="0" baseline="0" noProof="0" dirty="0">
                <a:ln>
                  <a:noFill/>
                </a:ln>
                <a:solidFill>
                  <a:srgbClr val="FFFFFF"/>
                </a:solidFill>
                <a:effectLst/>
                <a:uLnTx/>
                <a:uFillTx/>
                <a:latin typeface="Verdana"/>
                <a:ea typeface="宋体"/>
                <a:cs typeface="+mj-cs"/>
              </a:rPr>
              <a:t>out</a:t>
            </a:r>
            <a:r>
              <a:rPr kumimoji="0" lang="en-US" sz="3200" b="1" i="0" u="none" strike="noStrike" kern="0" cap="none" spc="0" normalizeH="0" baseline="0" noProof="0" dirty="0">
                <a:ln>
                  <a:noFill/>
                </a:ln>
                <a:solidFill>
                  <a:srgbClr val="00B0F0"/>
                </a:solidFill>
                <a:effectLst/>
                <a:uLnTx/>
                <a:uFillTx/>
                <a:latin typeface="Verdana"/>
                <a:ea typeface="宋体"/>
                <a:cs typeface="+mj-cs"/>
              </a:rPr>
              <a:t> speculation</a:t>
            </a:r>
            <a:endParaRPr kumimoji="0" lang="en-CN" sz="3200" b="1" i="0" u="none" strike="noStrike" kern="0" cap="none" spc="0" normalizeH="0" baseline="0" noProof="0" dirty="0">
              <a:ln>
                <a:noFill/>
              </a:ln>
              <a:solidFill>
                <a:srgbClr val="00B0F0"/>
              </a:solidFill>
              <a:effectLst/>
              <a:uLnTx/>
              <a:uFillTx/>
              <a:latin typeface="Verdana"/>
              <a:ea typeface="宋体"/>
              <a:cs typeface="+mj-cs"/>
            </a:endParaRPr>
          </a:p>
        </p:txBody>
      </p:sp>
      <p:sp>
        <p:nvSpPr>
          <p:cNvPr id="10" name="Rectangle 9">
            <a:extLst>
              <a:ext uri="{FF2B5EF4-FFF2-40B4-BE49-F238E27FC236}">
                <a16:creationId xmlns:a16="http://schemas.microsoft.com/office/drawing/2014/main" id="{8DD95F2E-D817-5845-BC61-3865BF54D694}"/>
              </a:ext>
            </a:extLst>
          </p:cNvPr>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 &amp; 3 iterations</a:t>
            </a:r>
          </a:p>
        </p:txBody>
      </p:sp>
      <p:sp>
        <p:nvSpPr>
          <p:cNvPr id="12" name="Title 1">
            <a:extLst>
              <a:ext uri="{FF2B5EF4-FFF2-40B4-BE49-F238E27FC236}">
                <a16:creationId xmlns:a16="http://schemas.microsoft.com/office/drawing/2014/main" id="{E83566EF-5788-7D4A-9D3F-6E7511595039}"/>
              </a:ext>
            </a:extLst>
          </p:cNvPr>
          <p:cNvSpPr txBox="1">
            <a:spLocks/>
          </p:cNvSpPr>
          <p:nvPr/>
        </p:nvSpPr>
        <p:spPr bwMode="auto">
          <a:xfrm>
            <a:off x="-11113" y="1522800"/>
            <a:ext cx="773113" cy="609600"/>
          </a:xfrm>
          <a:prstGeom prst="rect">
            <a:avLst/>
          </a:prstGeom>
          <a:noFill/>
          <a:ln>
            <a:noFill/>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200" b="1" i="0" u="none" strike="noStrike" kern="0" cap="none" spc="0" normalizeH="0" baseline="0" noProof="0" dirty="0">
                <a:ln>
                  <a:noFill/>
                </a:ln>
                <a:solidFill>
                  <a:srgbClr val="00B0F0"/>
                </a:solidFill>
                <a:effectLst/>
                <a:uLnTx/>
                <a:uFillTx/>
                <a:latin typeface="Verdana"/>
                <a:ea typeface="宋体"/>
                <a:cs typeface="+mj-cs"/>
              </a:rPr>
              <a:t>??</a:t>
            </a:r>
            <a:endParaRPr kumimoji="0" lang="en-CN" sz="3200" b="1" i="0" u="none" strike="noStrike" kern="0" cap="none" spc="0" normalizeH="0" baseline="0" noProof="0" dirty="0">
              <a:ln>
                <a:noFill/>
              </a:ln>
              <a:solidFill>
                <a:srgbClr val="00B0F0"/>
              </a:solidFill>
              <a:effectLst/>
              <a:uLnTx/>
              <a:uFillTx/>
              <a:latin typeface="Verdana"/>
              <a:ea typeface="宋体"/>
              <a:cs typeface="+mj-cs"/>
            </a:endParaRPr>
          </a:p>
        </p:txBody>
      </p:sp>
    </p:spTree>
    <p:extLst>
      <p:ext uri="{BB962C8B-B14F-4D97-AF65-F5344CB8AC3E}">
        <p14:creationId xmlns:p14="http://schemas.microsoft.com/office/powerpoint/2010/main" val="3177464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EBC607-BBCD-3140-8CC0-DCE0AB2C4C38}"/>
              </a:ext>
            </a:extLst>
          </p:cNvPr>
          <p:cNvPicPr>
            <a:picLocks noChangeAspect="1"/>
          </p:cNvPicPr>
          <p:nvPr/>
        </p:nvPicPr>
        <p:blipFill>
          <a:blip r:embed="rId3"/>
          <a:stretch>
            <a:fillRect/>
          </a:stretch>
        </p:blipFill>
        <p:spPr>
          <a:xfrm>
            <a:off x="0" y="1322395"/>
            <a:ext cx="9144000" cy="5535605"/>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9" name="Title 1">
            <a:extLst>
              <a:ext uri="{FF2B5EF4-FFF2-40B4-BE49-F238E27FC236}">
                <a16:creationId xmlns:a16="http://schemas.microsoft.com/office/drawing/2014/main" id="{A21CE9BD-8EF2-9345-BC87-D796DC96953B}"/>
              </a:ext>
            </a:extLst>
          </p:cNvPr>
          <p:cNvSpPr>
            <a:spLocks noGrp="1"/>
          </p:cNvSpPr>
          <p:nvPr>
            <p:ph type="title"/>
          </p:nvPr>
        </p:nvSpPr>
        <p:spPr>
          <a:xfrm>
            <a:off x="0" y="274638"/>
            <a:ext cx="9144000" cy="1143000"/>
          </a:xfrm>
        </p:spPr>
        <p:txBody>
          <a:bodyPr/>
          <a:lstStyle/>
          <a:p>
            <a:r>
              <a:rPr lang="en-CN" dirty="0"/>
              <a:t>Further Example</a:t>
            </a:r>
          </a:p>
        </p:txBody>
      </p:sp>
      <p:sp>
        <p:nvSpPr>
          <p:cNvPr id="11" name="Title 1">
            <a:extLst>
              <a:ext uri="{FF2B5EF4-FFF2-40B4-BE49-F238E27FC236}">
                <a16:creationId xmlns:a16="http://schemas.microsoft.com/office/drawing/2014/main" id="{F09652A4-B20F-6445-9213-01787328A8F5}"/>
              </a:ext>
            </a:extLst>
          </p:cNvPr>
          <p:cNvSpPr txBox="1">
            <a:spLocks/>
          </p:cNvSpPr>
          <p:nvPr/>
        </p:nvSpPr>
        <p:spPr bwMode="auto">
          <a:xfrm>
            <a:off x="0" y="1524000"/>
            <a:ext cx="6781800" cy="609600"/>
          </a:xfrm>
          <a:prstGeom prst="rect">
            <a:avLst/>
          </a:prstGeom>
          <a:solidFill>
            <a:schemeClr val="bg1">
              <a:alpha val="75000"/>
            </a:schemeClr>
          </a:solidFill>
          <a:ln>
            <a:noFill/>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200" b="1" i="0" u="none" strike="noStrike" kern="0" cap="none" spc="0" normalizeH="0" baseline="0" noProof="0" dirty="0">
                <a:ln>
                  <a:noFill/>
                </a:ln>
                <a:solidFill>
                  <a:srgbClr val="00B0F0"/>
                </a:solidFill>
                <a:effectLst/>
                <a:uLnTx/>
                <a:uFillTx/>
                <a:latin typeface="Verdana"/>
                <a:ea typeface="宋体"/>
                <a:cs typeface="+mj-cs"/>
              </a:rPr>
              <a:t>13 cycles with speculation</a:t>
            </a:r>
            <a:endParaRPr kumimoji="0" lang="en-CN" sz="3200" b="1" i="0" u="none" strike="noStrike" kern="0" cap="none" spc="0" normalizeH="0" baseline="0" noProof="0" dirty="0">
              <a:ln>
                <a:noFill/>
              </a:ln>
              <a:solidFill>
                <a:srgbClr val="00B0F0"/>
              </a:solidFill>
              <a:effectLst/>
              <a:uLnTx/>
              <a:uFillTx/>
              <a:latin typeface="Verdana"/>
              <a:ea typeface="宋体"/>
              <a:cs typeface="+mj-cs"/>
            </a:endParaRPr>
          </a:p>
        </p:txBody>
      </p:sp>
      <p:sp>
        <p:nvSpPr>
          <p:cNvPr id="10" name="Rectangle 9">
            <a:extLst>
              <a:ext uri="{FF2B5EF4-FFF2-40B4-BE49-F238E27FC236}">
                <a16:creationId xmlns:a16="http://schemas.microsoft.com/office/drawing/2014/main" id="{8DD95F2E-D817-5845-BC61-3865BF54D694}"/>
              </a:ext>
            </a:extLst>
          </p:cNvPr>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 &amp; 3 iterations</a:t>
            </a:r>
          </a:p>
        </p:txBody>
      </p:sp>
      <p:sp>
        <p:nvSpPr>
          <p:cNvPr id="8" name="AutoShape 5">
            <a:extLst>
              <a:ext uri="{FF2B5EF4-FFF2-40B4-BE49-F238E27FC236}">
                <a16:creationId xmlns:a16="http://schemas.microsoft.com/office/drawing/2014/main" id="{ADF4171C-B1DF-CE4B-B837-7C344CDF8BFB}"/>
              </a:ext>
            </a:extLst>
          </p:cNvPr>
          <p:cNvSpPr>
            <a:spLocks noChangeArrowheads="1"/>
          </p:cNvSpPr>
          <p:nvPr/>
        </p:nvSpPr>
        <p:spPr bwMode="auto">
          <a:xfrm>
            <a:off x="6701862" y="1619409"/>
            <a:ext cx="918137" cy="73168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886136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EBC607-BBCD-3140-8CC0-DCE0AB2C4C38}"/>
              </a:ext>
            </a:extLst>
          </p:cNvPr>
          <p:cNvPicPr>
            <a:picLocks noChangeAspect="1"/>
          </p:cNvPicPr>
          <p:nvPr/>
        </p:nvPicPr>
        <p:blipFill>
          <a:blip r:embed="rId3"/>
          <a:stretch>
            <a:fillRect/>
          </a:stretch>
        </p:blipFill>
        <p:spPr>
          <a:xfrm>
            <a:off x="0" y="1322395"/>
            <a:ext cx="9144000" cy="5535605"/>
          </a:xfrm>
          <a:prstGeom prst="rect">
            <a:avLst/>
          </a:prstGeom>
        </p:spPr>
      </p:pic>
      <p:sp>
        <p:nvSpPr>
          <p:cNvPr id="15" name="Rectangle 14">
            <a:extLst>
              <a:ext uri="{FF2B5EF4-FFF2-40B4-BE49-F238E27FC236}">
                <a16:creationId xmlns:a16="http://schemas.microsoft.com/office/drawing/2014/main" id="{BFF1E913-E89E-314E-BF30-CA26B4F42967}"/>
              </a:ext>
            </a:extLst>
          </p:cNvPr>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9" name="Title 1">
            <a:extLst>
              <a:ext uri="{FF2B5EF4-FFF2-40B4-BE49-F238E27FC236}">
                <a16:creationId xmlns:a16="http://schemas.microsoft.com/office/drawing/2014/main" id="{A21CE9BD-8EF2-9345-BC87-D796DC96953B}"/>
              </a:ext>
            </a:extLst>
          </p:cNvPr>
          <p:cNvSpPr>
            <a:spLocks noGrp="1"/>
          </p:cNvSpPr>
          <p:nvPr>
            <p:ph type="title"/>
          </p:nvPr>
        </p:nvSpPr>
        <p:spPr>
          <a:xfrm>
            <a:off x="0" y="274638"/>
            <a:ext cx="9144000" cy="1143000"/>
          </a:xfrm>
        </p:spPr>
        <p:txBody>
          <a:bodyPr/>
          <a:lstStyle/>
          <a:p>
            <a:r>
              <a:rPr lang="en-CN" dirty="0"/>
              <a:t>Further Example</a:t>
            </a:r>
          </a:p>
        </p:txBody>
      </p:sp>
      <p:sp>
        <p:nvSpPr>
          <p:cNvPr id="11" name="Title 1">
            <a:extLst>
              <a:ext uri="{FF2B5EF4-FFF2-40B4-BE49-F238E27FC236}">
                <a16:creationId xmlns:a16="http://schemas.microsoft.com/office/drawing/2014/main" id="{F09652A4-B20F-6445-9213-01787328A8F5}"/>
              </a:ext>
            </a:extLst>
          </p:cNvPr>
          <p:cNvSpPr txBox="1">
            <a:spLocks/>
          </p:cNvSpPr>
          <p:nvPr/>
        </p:nvSpPr>
        <p:spPr bwMode="auto">
          <a:xfrm>
            <a:off x="0" y="1524000"/>
            <a:ext cx="6781800" cy="609600"/>
          </a:xfrm>
          <a:prstGeom prst="rect">
            <a:avLst/>
          </a:prstGeom>
          <a:solidFill>
            <a:schemeClr val="bg1">
              <a:alpha val="75000"/>
            </a:schemeClr>
          </a:solidFill>
          <a:ln>
            <a:noFill/>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200" b="1" i="0" u="none" strike="noStrike" kern="0" cap="none" spc="0" normalizeH="0" baseline="0" noProof="0" dirty="0">
                <a:ln>
                  <a:noFill/>
                </a:ln>
                <a:solidFill>
                  <a:srgbClr val="00B0F0"/>
                </a:solidFill>
                <a:effectLst/>
                <a:uLnTx/>
                <a:uFillTx/>
                <a:latin typeface="Verdana"/>
                <a:ea typeface="宋体"/>
                <a:cs typeface="+mj-cs"/>
              </a:rPr>
              <a:t>13 cycles with speculation</a:t>
            </a:r>
            <a:endParaRPr kumimoji="0" lang="en-CN" sz="3200" b="1" i="0" u="none" strike="noStrike" kern="0" cap="none" spc="0" normalizeH="0" baseline="0" noProof="0" dirty="0">
              <a:ln>
                <a:noFill/>
              </a:ln>
              <a:solidFill>
                <a:srgbClr val="00B0F0"/>
              </a:solidFill>
              <a:effectLst/>
              <a:uLnTx/>
              <a:uFillTx/>
              <a:latin typeface="Verdana"/>
              <a:ea typeface="宋体"/>
              <a:cs typeface="+mj-cs"/>
            </a:endParaRPr>
          </a:p>
        </p:txBody>
      </p:sp>
      <p:sp>
        <p:nvSpPr>
          <p:cNvPr id="10" name="Rectangle 9">
            <a:extLst>
              <a:ext uri="{FF2B5EF4-FFF2-40B4-BE49-F238E27FC236}">
                <a16:creationId xmlns:a16="http://schemas.microsoft.com/office/drawing/2014/main" id="{8DD95F2E-D817-5845-BC61-3865BF54D694}"/>
              </a:ext>
            </a:extLst>
          </p:cNvPr>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two-issue processor &amp; 3 iterations</a:t>
            </a:r>
          </a:p>
        </p:txBody>
      </p:sp>
      <p:sp>
        <p:nvSpPr>
          <p:cNvPr id="8" name="AutoShape 5">
            <a:extLst>
              <a:ext uri="{FF2B5EF4-FFF2-40B4-BE49-F238E27FC236}">
                <a16:creationId xmlns:a16="http://schemas.microsoft.com/office/drawing/2014/main" id="{ADF4171C-B1DF-CE4B-B837-7C344CDF8BFB}"/>
              </a:ext>
            </a:extLst>
          </p:cNvPr>
          <p:cNvSpPr>
            <a:spLocks noChangeArrowheads="1"/>
          </p:cNvSpPr>
          <p:nvPr/>
        </p:nvSpPr>
        <p:spPr bwMode="auto">
          <a:xfrm>
            <a:off x="6701862" y="1619409"/>
            <a:ext cx="918137" cy="731686"/>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Content Placeholder 2">
            <a:extLst>
              <a:ext uri="{FF2B5EF4-FFF2-40B4-BE49-F238E27FC236}">
                <a16:creationId xmlns:a16="http://schemas.microsoft.com/office/drawing/2014/main" id="{41FCDEDA-DAB8-9141-87F6-F5E8DB967373}"/>
              </a:ext>
            </a:extLst>
          </p:cNvPr>
          <p:cNvSpPr txBox="1">
            <a:spLocks/>
          </p:cNvSpPr>
          <p:nvPr/>
        </p:nvSpPr>
        <p:spPr bwMode="auto">
          <a:xfrm>
            <a:off x="-11114" y="0"/>
            <a:ext cx="9459914" cy="1973359"/>
          </a:xfrm>
          <a:prstGeom prst="rect">
            <a:avLst/>
          </a:prstGeom>
          <a:noFill/>
          <a:ln>
            <a:noFill/>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albeit </a:t>
            </a:r>
            <a:r>
              <a:rPr kumimoji="0" lang="en-US" altLang="zh-CN" sz="2000" b="1" i="0" u="none" strike="noStrike" kern="0" cap="none" spc="0" normalizeH="0" baseline="0" noProof="0" dirty="0" err="1">
                <a:ln>
                  <a:noFill/>
                </a:ln>
                <a:solidFill>
                  <a:srgbClr val="92D050"/>
                </a:solidFill>
                <a:effectLst/>
                <a:uLnTx/>
                <a:uFillTx/>
                <a:latin typeface="Verdana"/>
                <a:ea typeface="宋体"/>
                <a:cs typeface="+mn-cs"/>
              </a:rPr>
              <a:t>bne</a:t>
            </a: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 is determined as taken in CC7,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speculation allows </a:t>
            </a:r>
            <a:r>
              <a:rPr kumimoji="0" lang="en-US" altLang="zh-CN" sz="2000" b="1" i="0" u="none" strike="noStrike" kern="0" cap="none" spc="0" normalizeH="0" baseline="0" noProof="0" dirty="0" err="1">
                <a:ln>
                  <a:noFill/>
                </a:ln>
                <a:solidFill>
                  <a:srgbClr val="92D050"/>
                </a:solidFill>
                <a:effectLst/>
                <a:uLnTx/>
                <a:uFillTx/>
                <a:latin typeface="Verdana"/>
                <a:ea typeface="宋体"/>
                <a:cs typeface="+mn-cs"/>
              </a:rPr>
              <a:t>ld</a:t>
            </a: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 to execute in CC5 right after it’s issued</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000" b="1" i="0" u="none" strike="noStrike" kern="0" cap="none" spc="0" normalizeH="0" baseline="0" noProof="0" dirty="0">
                <a:ln>
                  <a:noFill/>
                </a:ln>
                <a:solidFill>
                  <a:srgbClr val="92D050"/>
                </a:solidFill>
                <a:effectLst/>
                <a:uLnTx/>
                <a:uFillTx/>
                <a:latin typeface="Verdana"/>
                <a:ea typeface="宋体"/>
                <a:cs typeface="+mn-cs"/>
              </a:rPr>
              <a:t>in CC4;</a:t>
            </a:r>
            <a:r>
              <a:rPr kumimoji="0" lang="en-US" altLang="zh-CN" sz="2000" b="1" i="0" u="none" strike="noStrike" kern="0" cap="none" spc="0" normalizeH="0" baseline="0" noProof="0" dirty="0">
                <a:ln>
                  <a:noFill/>
                </a:ln>
                <a:solidFill>
                  <a:srgbClr val="00B0F0"/>
                </a:solidFill>
                <a:effectLst/>
                <a:uLnTx/>
                <a:uFillTx/>
                <a:latin typeface="Verdana"/>
                <a:ea typeface="宋体"/>
                <a:cs typeface="+mn-cs"/>
              </a:rPr>
              <a:t> </a:t>
            </a:r>
          </a:p>
        </p:txBody>
      </p:sp>
      <p:sp>
        <p:nvSpPr>
          <p:cNvPr id="13" name="AutoShape 5">
            <a:extLst>
              <a:ext uri="{FF2B5EF4-FFF2-40B4-BE49-F238E27FC236}">
                <a16:creationId xmlns:a16="http://schemas.microsoft.com/office/drawing/2014/main" id="{18CDAC35-1C9A-9F4D-A84D-2A4313751EA2}"/>
              </a:ext>
            </a:extLst>
          </p:cNvPr>
          <p:cNvSpPr>
            <a:spLocks noChangeArrowheads="1"/>
          </p:cNvSpPr>
          <p:nvPr/>
        </p:nvSpPr>
        <p:spPr bwMode="auto">
          <a:xfrm>
            <a:off x="4177444" y="3826800"/>
            <a:ext cx="304800" cy="288000"/>
          </a:xfrm>
          <a:prstGeom prst="roundRect">
            <a:avLst>
              <a:gd name="adj" fmla="val 16667"/>
            </a:avLst>
          </a:prstGeom>
          <a:noFill/>
          <a:ln w="5715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4" name="Freeform 13">
            <a:extLst>
              <a:ext uri="{FF2B5EF4-FFF2-40B4-BE49-F238E27FC236}">
                <a16:creationId xmlns:a16="http://schemas.microsoft.com/office/drawing/2014/main" id="{BFB7936A-AF50-7747-B071-4332E8D47D24}"/>
              </a:ext>
            </a:extLst>
          </p:cNvPr>
          <p:cNvSpPr/>
          <p:nvPr/>
        </p:nvSpPr>
        <p:spPr>
          <a:xfrm>
            <a:off x="3962400" y="3657600"/>
            <a:ext cx="316020" cy="288000"/>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FFC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6" name="Line 15">
            <a:extLst>
              <a:ext uri="{FF2B5EF4-FFF2-40B4-BE49-F238E27FC236}">
                <a16:creationId xmlns:a16="http://schemas.microsoft.com/office/drawing/2014/main" id="{8A622A18-7A40-EB46-AFE0-A5B8F9C78FFD}"/>
              </a:ext>
            </a:extLst>
          </p:cNvPr>
          <p:cNvSpPr>
            <a:spLocks noChangeShapeType="1"/>
          </p:cNvSpPr>
          <p:nvPr/>
        </p:nvSpPr>
        <p:spPr bwMode="auto">
          <a:xfrm>
            <a:off x="3429000" y="3964186"/>
            <a:ext cx="685800" cy="0"/>
          </a:xfrm>
          <a:prstGeom prst="line">
            <a:avLst/>
          </a:prstGeom>
          <a:noFill/>
          <a:ln w="57150">
            <a:solidFill>
              <a:srgbClr val="92D05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7" name="AutoShape 5">
            <a:extLst>
              <a:ext uri="{FF2B5EF4-FFF2-40B4-BE49-F238E27FC236}">
                <a16:creationId xmlns:a16="http://schemas.microsoft.com/office/drawing/2014/main" id="{B7E638B6-9EEB-3D44-9714-952958F304EC}"/>
              </a:ext>
            </a:extLst>
          </p:cNvPr>
          <p:cNvSpPr>
            <a:spLocks noChangeArrowheads="1"/>
          </p:cNvSpPr>
          <p:nvPr/>
        </p:nvSpPr>
        <p:spPr bwMode="auto">
          <a:xfrm>
            <a:off x="7696200" y="3826800"/>
            <a:ext cx="1436688" cy="288000"/>
          </a:xfrm>
          <a:prstGeom prst="roundRect">
            <a:avLst>
              <a:gd name="adj" fmla="val 16667"/>
            </a:avLst>
          </a:prstGeom>
          <a:noFill/>
          <a:ln w="5715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6209890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right)">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Lst>
  </p:timing>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br>
            <a:r>
              <a:rPr lang="en-US" altLang="zh-CN" dirty="0"/>
              <a:t>how to diff?</a:t>
            </a:r>
          </a:p>
        </p:txBody>
      </p:sp>
    </p:spTree>
    <p:extLst>
      <p:ext uri="{BB962C8B-B14F-4D97-AF65-F5344CB8AC3E}">
        <p14:creationId xmlns:p14="http://schemas.microsoft.com/office/powerpoint/2010/main" val="4233189026"/>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D6228-A1A0-2A4B-B738-6C5E92829E19}"/>
              </a:ext>
            </a:extLst>
          </p:cNvPr>
          <p:cNvSpPr>
            <a:spLocks noGrp="1"/>
          </p:cNvSpPr>
          <p:nvPr>
            <p:ph type="title"/>
          </p:nvPr>
        </p:nvSpPr>
        <p:spPr/>
        <p:txBody>
          <a:bodyPr/>
          <a:lstStyle/>
          <a:p>
            <a:r>
              <a:rPr lang="en-CN" dirty="0"/>
              <a:t>Scoreboarding</a:t>
            </a:r>
          </a:p>
        </p:txBody>
      </p:sp>
      <p:sp>
        <p:nvSpPr>
          <p:cNvPr id="3" name="Content Placeholder 2">
            <a:extLst>
              <a:ext uri="{FF2B5EF4-FFF2-40B4-BE49-F238E27FC236}">
                <a16:creationId xmlns:a16="http://schemas.microsoft.com/office/drawing/2014/main" id="{FE4F746C-29E4-2C4D-8A30-30B6AFFB9CF6}"/>
              </a:ext>
            </a:extLst>
          </p:cNvPr>
          <p:cNvSpPr>
            <a:spLocks noGrp="1"/>
          </p:cNvSpPr>
          <p:nvPr>
            <p:ph idx="1"/>
          </p:nvPr>
        </p:nvSpPr>
        <p:spPr/>
        <p:txBody>
          <a:bodyPr/>
          <a:lstStyle/>
          <a:p>
            <a:r>
              <a:rPr lang="en-CN" dirty="0">
                <a:solidFill>
                  <a:schemeClr val="bg2"/>
                </a:solidFill>
              </a:rPr>
              <a:t>IF: fetch instructions into a FIFO queue</a:t>
            </a:r>
          </a:p>
          <a:p>
            <a:r>
              <a:rPr lang="en-CN" dirty="0"/>
              <a:t>Issue: issue an instruction to functional unit if no structural &amp; </a:t>
            </a:r>
            <a:r>
              <a:rPr lang="en-CN" dirty="0">
                <a:solidFill>
                  <a:srgbClr val="00B0F0"/>
                </a:solidFill>
              </a:rPr>
              <a:t>WAW hazards</a:t>
            </a:r>
          </a:p>
          <a:p>
            <a:r>
              <a:rPr lang="en-CN" dirty="0"/>
              <a:t>Read Operands: wait until available</a:t>
            </a:r>
          </a:p>
          <a:p>
            <a:r>
              <a:rPr lang="en-CN" dirty="0"/>
              <a:t>Execute: functioal unit executes</a:t>
            </a:r>
          </a:p>
          <a:p>
            <a:r>
              <a:rPr lang="en-CN" dirty="0"/>
              <a:t>Write Result: write result to destination register if no </a:t>
            </a:r>
            <a:r>
              <a:rPr lang="en-CN" dirty="0">
                <a:solidFill>
                  <a:srgbClr val="FFC000"/>
                </a:solidFill>
              </a:rPr>
              <a:t>WAR hazards</a:t>
            </a:r>
          </a:p>
        </p:txBody>
      </p:sp>
      <p:sp>
        <p:nvSpPr>
          <p:cNvPr id="4" name="Content Placeholder 2">
            <a:extLst>
              <a:ext uri="{FF2B5EF4-FFF2-40B4-BE49-F238E27FC236}">
                <a16:creationId xmlns:a16="http://schemas.microsoft.com/office/drawing/2014/main" id="{2FA74568-8CCF-A642-B6AE-75872A1DC657}"/>
              </a:ext>
            </a:extLst>
          </p:cNvPr>
          <p:cNvSpPr txBox="1">
            <a:spLocks/>
          </p:cNvSpPr>
          <p:nvPr/>
        </p:nvSpPr>
        <p:spPr bwMode="auto">
          <a:xfrm>
            <a:off x="799200" y="4876801"/>
            <a:ext cx="3200400" cy="198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lang="en-US" altLang="zh-CN" kern="0" dirty="0">
                <a:solidFill>
                  <a:srgbClr val="00B0F0"/>
                </a:solidFill>
                <a:latin typeface="Verdana"/>
                <a:ea typeface="宋体"/>
              </a:rPr>
              <a:t>add </a:t>
            </a:r>
            <a:r>
              <a:rPr lang="en-US" altLang="zh-CN" u="sng" kern="0" dirty="0">
                <a:solidFill>
                  <a:srgbClr val="00B0F0"/>
                </a:solidFill>
                <a:latin typeface="Verdana"/>
                <a:ea typeface="宋体"/>
              </a:rPr>
              <a:t>x0</a:t>
            </a:r>
            <a:r>
              <a:rPr lang="en-US" altLang="zh-CN" kern="0" dirty="0">
                <a:solidFill>
                  <a:srgbClr val="00B0F0"/>
                </a:solidFill>
                <a:latin typeface="Verdana"/>
                <a:ea typeface="宋体"/>
              </a:rPr>
              <a:t>, x1, x2</a:t>
            </a:r>
            <a:endParaRPr kumimoji="0" lang="en-US" altLang="zh-CN" sz="3200" b="0"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sub </a:t>
            </a:r>
            <a:r>
              <a:rPr kumimoji="0" lang="en-US" altLang="zh-CN" sz="3200" b="0" i="0" u="sng" strike="noStrike" kern="0" cap="none" spc="0" normalizeH="0" baseline="0" noProof="0" dirty="0">
                <a:ln>
                  <a:noFill/>
                </a:ln>
                <a:solidFill>
                  <a:srgbClr val="00B0F0"/>
                </a:solidFill>
                <a:effectLst/>
                <a:uLnTx/>
                <a:uFillTx/>
                <a:latin typeface="Verdana"/>
                <a:ea typeface="宋体"/>
                <a:cs typeface="+mn-cs"/>
              </a:rPr>
              <a:t>x0</a:t>
            </a: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 x1, x2</a:t>
            </a:r>
            <a:endParaRPr kumimoji="0" lang="en-US" altLang="zh-CN" sz="3200" b="0" i="0" u="none" strike="noStrike" kern="0" cap="none" spc="0" normalizeH="0" baseline="0" noProof="0" dirty="0">
              <a:ln>
                <a:noFill/>
              </a:ln>
              <a:solidFill>
                <a:srgbClr val="FFFFFF"/>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26E74AFB-4C44-6D4A-9BBA-28FCFE3C13BA}"/>
              </a:ext>
            </a:extLst>
          </p:cNvPr>
          <p:cNvSpPr txBox="1">
            <a:spLocks/>
          </p:cNvSpPr>
          <p:nvPr/>
        </p:nvSpPr>
        <p:spPr bwMode="auto">
          <a:xfrm>
            <a:off x="4572000" y="4876800"/>
            <a:ext cx="3581400"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FFC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lang="en-US" altLang="zh-CN" kern="0" dirty="0">
                <a:solidFill>
                  <a:srgbClr val="FFC000"/>
                </a:solidFill>
                <a:latin typeface="Verdana"/>
                <a:ea typeface="宋体"/>
              </a:rPr>
              <a:t>add x0, </a:t>
            </a:r>
            <a:r>
              <a:rPr lang="en-US" altLang="zh-CN" u="sng" kern="0" dirty="0">
                <a:solidFill>
                  <a:srgbClr val="FFC000"/>
                </a:solidFill>
                <a:latin typeface="Verdana"/>
                <a:ea typeface="宋体"/>
              </a:rPr>
              <a:t>x1</a:t>
            </a:r>
            <a:r>
              <a:rPr lang="en-US" altLang="zh-CN" kern="0" dirty="0">
                <a:solidFill>
                  <a:srgbClr val="FFC000"/>
                </a:solidFill>
                <a:latin typeface="Verdana"/>
                <a:ea typeface="宋体"/>
              </a:rPr>
              <a:t>, x2</a:t>
            </a:r>
            <a:endParaRPr kumimoji="0" lang="en-US" altLang="zh-CN" sz="3200" b="0" i="0" u="none" strike="noStrike" kern="0" cap="none" spc="0" normalizeH="0" baseline="0" noProof="0" dirty="0">
              <a:ln>
                <a:noFill/>
              </a:ln>
              <a:solidFill>
                <a:srgbClr val="FFC000"/>
              </a:solidFill>
              <a:effectLst/>
              <a:uLnTx/>
              <a:uFillTx/>
              <a:latin typeface="Verdana"/>
              <a:ea typeface="宋体"/>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lang="en-US" altLang="zh-CN" kern="0" dirty="0">
                <a:solidFill>
                  <a:srgbClr val="FFC000"/>
                </a:solidFill>
                <a:latin typeface="Verdana"/>
                <a:ea typeface="宋体"/>
              </a:rPr>
              <a:t>sub </a:t>
            </a:r>
            <a:r>
              <a:rPr lang="en-US" altLang="zh-CN" u="sng" kern="0" dirty="0">
                <a:solidFill>
                  <a:srgbClr val="FFC000"/>
                </a:solidFill>
                <a:latin typeface="Verdana"/>
                <a:ea typeface="宋体"/>
              </a:rPr>
              <a:t>x1</a:t>
            </a:r>
            <a:r>
              <a:rPr lang="en-US" altLang="zh-CN" kern="0" dirty="0">
                <a:solidFill>
                  <a:srgbClr val="FFC000"/>
                </a:solidFill>
                <a:latin typeface="Verdana"/>
                <a:ea typeface="宋体"/>
              </a:rPr>
              <a:t>, x3, x4</a:t>
            </a:r>
            <a:endParaRPr kumimoji="0" lang="en-US" altLang="zh-CN" sz="3200" b="0" i="0" u="none" strike="noStrike" kern="0" cap="none" spc="0" normalizeH="0" baseline="0" noProof="0" dirty="0">
              <a:ln>
                <a:noFill/>
              </a:ln>
              <a:solidFill>
                <a:srgbClr val="FFC000"/>
              </a:solidFill>
              <a:effectLst/>
              <a:uLnTx/>
              <a:uFillTx/>
              <a:latin typeface="Verdana"/>
              <a:ea typeface="宋体"/>
            </a:endParaRPr>
          </a:p>
        </p:txBody>
      </p:sp>
    </p:spTree>
    <p:extLst>
      <p:ext uri="{BB962C8B-B14F-4D97-AF65-F5344CB8AC3E}">
        <p14:creationId xmlns:p14="http://schemas.microsoft.com/office/powerpoint/2010/main" val="1096481648"/>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52D57-AFC5-A94C-97DF-6F81A81DD239}"/>
              </a:ext>
            </a:extLst>
          </p:cNvPr>
          <p:cNvSpPr>
            <a:spLocks noGrp="1"/>
          </p:cNvSpPr>
          <p:nvPr>
            <p:ph type="title"/>
          </p:nvPr>
        </p:nvSpPr>
        <p:spPr/>
        <p:txBody>
          <a:bodyPr/>
          <a:lstStyle/>
          <a:p>
            <a:r>
              <a:rPr lang="en-CN" dirty="0"/>
              <a:t>Tomasulo</a:t>
            </a:r>
          </a:p>
        </p:txBody>
      </p:sp>
      <p:sp>
        <p:nvSpPr>
          <p:cNvPr id="3" name="Content Placeholder 2">
            <a:extLst>
              <a:ext uri="{FF2B5EF4-FFF2-40B4-BE49-F238E27FC236}">
                <a16:creationId xmlns:a16="http://schemas.microsoft.com/office/drawing/2014/main" id="{7F9F2212-3E6C-554A-9DB3-CC46910715AB}"/>
              </a:ext>
            </a:extLst>
          </p:cNvPr>
          <p:cNvSpPr>
            <a:spLocks noGrp="1"/>
          </p:cNvSpPr>
          <p:nvPr>
            <p:ph idx="1"/>
          </p:nvPr>
        </p:nvSpPr>
        <p:spPr/>
        <p:txBody>
          <a:bodyPr/>
          <a:lstStyle/>
          <a:p>
            <a:r>
              <a:rPr lang="en-CN" dirty="0">
                <a:solidFill>
                  <a:schemeClr val="bg2"/>
                </a:solidFill>
              </a:rPr>
              <a:t>IF: fetch instructions into a FIFO queue</a:t>
            </a:r>
          </a:p>
          <a:p>
            <a:r>
              <a:rPr lang="en-CN" dirty="0"/>
              <a:t>Issue: in-order issue an instruction to reservation station if no structural hazard &amp; get source-register values into station if available; otherwise, station that will produce the source;</a:t>
            </a:r>
          </a:p>
          <a:p>
            <a:r>
              <a:rPr lang="en-CN" dirty="0"/>
              <a:t>Execute: out-of-order execution upon all operands are available</a:t>
            </a:r>
          </a:p>
          <a:p>
            <a:r>
              <a:rPr lang="en-CN" dirty="0"/>
              <a:t>Write Result: broadcast via CDB to any registers and stations waiting for it</a:t>
            </a:r>
          </a:p>
        </p:txBody>
      </p:sp>
    </p:spTree>
    <p:extLst>
      <p:ext uri="{BB962C8B-B14F-4D97-AF65-F5344CB8AC3E}">
        <p14:creationId xmlns:p14="http://schemas.microsoft.com/office/powerpoint/2010/main" val="19397332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7" name="Rectangle 3">
            <a:extLst>
              <a:ext uri="{FF2B5EF4-FFF2-40B4-BE49-F238E27FC236}">
                <a16:creationId xmlns:a16="http://schemas.microsoft.com/office/drawing/2014/main" id="{FD7513AC-28D9-E44A-8078-ED3A29EE2ACE}"/>
              </a:ext>
            </a:extLst>
          </p:cNvPr>
          <p:cNvSpPr>
            <a:spLocks noGrp="1" noChangeArrowheads="1"/>
          </p:cNvSpPr>
          <p:nvPr>
            <p:ph type="title"/>
          </p:nvPr>
        </p:nvSpPr>
        <p:spPr/>
        <p:txBody>
          <a:bodyPr/>
          <a:lstStyle/>
          <a:p>
            <a:pPr eaLnBrk="1" hangingPunct="1"/>
            <a:r>
              <a:rPr lang="en-US" altLang="zh-CN"/>
              <a:t>Cache Performance: Example</a:t>
            </a:r>
          </a:p>
        </p:txBody>
      </p:sp>
      <p:sp>
        <p:nvSpPr>
          <p:cNvPr id="280578" name="Rectangle 4">
            <a:extLst>
              <a:ext uri="{FF2B5EF4-FFF2-40B4-BE49-F238E27FC236}">
                <a16:creationId xmlns:a16="http://schemas.microsoft.com/office/drawing/2014/main" id="{39EBCAE8-209B-8A47-AF57-643112DF1F4B}"/>
              </a:ext>
            </a:extLst>
          </p:cNvPr>
          <p:cNvSpPr>
            <a:spLocks noGrp="1" noChangeArrowheads="1"/>
          </p:cNvSpPr>
          <p:nvPr>
            <p:ph type="body" idx="1"/>
          </p:nvPr>
        </p:nvSpPr>
        <p:spPr/>
        <p:txBody>
          <a:bodyPr/>
          <a:lstStyle/>
          <a:p>
            <a:pPr eaLnBrk="1" hangingPunct="1"/>
            <a:r>
              <a:rPr lang="en-US" altLang="zh-CN" b="1"/>
              <a:t>Answer</a:t>
            </a:r>
          </a:p>
          <a:p>
            <a:pPr eaLnBrk="1" hangingPunct="1">
              <a:buFontTx/>
              <a:buNone/>
            </a:pPr>
            <a:endParaRPr lang="en-US" altLang="zh-CN"/>
          </a:p>
        </p:txBody>
      </p:sp>
      <p:pic>
        <p:nvPicPr>
          <p:cNvPr id="280579" name="Picture 6">
            <a:extLst>
              <a:ext uri="{FF2B5EF4-FFF2-40B4-BE49-F238E27FC236}">
                <a16:creationId xmlns:a16="http://schemas.microsoft.com/office/drawing/2014/main" id="{AB8018CD-0FE6-2B4A-BAC4-6E34782FE0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2949575"/>
            <a:ext cx="8534400" cy="171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52D57-AFC5-A94C-97DF-6F81A81DD239}"/>
              </a:ext>
            </a:extLst>
          </p:cNvPr>
          <p:cNvSpPr>
            <a:spLocks noGrp="1"/>
          </p:cNvSpPr>
          <p:nvPr>
            <p:ph type="title"/>
          </p:nvPr>
        </p:nvSpPr>
        <p:spPr/>
        <p:txBody>
          <a:bodyPr/>
          <a:lstStyle/>
          <a:p>
            <a:r>
              <a:rPr lang="en-CN" dirty="0"/>
              <a:t>Tomasulo</a:t>
            </a:r>
          </a:p>
        </p:txBody>
      </p:sp>
      <p:sp>
        <p:nvSpPr>
          <p:cNvPr id="3" name="Content Placeholder 2">
            <a:extLst>
              <a:ext uri="{FF2B5EF4-FFF2-40B4-BE49-F238E27FC236}">
                <a16:creationId xmlns:a16="http://schemas.microsoft.com/office/drawing/2014/main" id="{7F9F2212-3E6C-554A-9DB3-CC46910715AB}"/>
              </a:ext>
            </a:extLst>
          </p:cNvPr>
          <p:cNvSpPr>
            <a:spLocks noGrp="1"/>
          </p:cNvSpPr>
          <p:nvPr>
            <p:ph idx="1"/>
          </p:nvPr>
        </p:nvSpPr>
        <p:spPr/>
        <p:txBody>
          <a:bodyPr/>
          <a:lstStyle/>
          <a:p>
            <a:r>
              <a:rPr lang="en-US" dirty="0">
                <a:solidFill>
                  <a:srgbClr val="00B0F0"/>
                </a:solidFill>
              </a:rPr>
              <a:t>H</a:t>
            </a:r>
            <a:r>
              <a:rPr lang="en-CN" dirty="0">
                <a:solidFill>
                  <a:srgbClr val="00B0F0"/>
                </a:solidFill>
              </a:rPr>
              <a:t>ow register renaming resolves WAW and </a:t>
            </a:r>
            <a:r>
              <a:rPr lang="en-CN" dirty="0">
                <a:solidFill>
                  <a:srgbClr val="FFC000"/>
                </a:solidFill>
              </a:rPr>
              <a:t>WAR</a:t>
            </a:r>
            <a:r>
              <a:rPr lang="en-CN" dirty="0">
                <a:solidFill>
                  <a:srgbClr val="00B0F0"/>
                </a:solidFill>
              </a:rPr>
              <a:t> hazards?</a:t>
            </a:r>
          </a:p>
          <a:p>
            <a:r>
              <a:rPr lang="en-CN" dirty="0"/>
              <a:t>Register Qi field: blank/0 if register content directly usable; otherwise, set as station number that will produce the result;</a:t>
            </a:r>
          </a:p>
          <a:p>
            <a:r>
              <a:rPr lang="en-US" dirty="0"/>
              <a:t>i</a:t>
            </a:r>
            <a:r>
              <a:rPr lang="en-CN" dirty="0"/>
              <a:t>n-order issue &amp; update Qi is the key</a:t>
            </a:r>
          </a:p>
        </p:txBody>
      </p:sp>
      <p:sp>
        <p:nvSpPr>
          <p:cNvPr id="4" name="Content Placeholder 2">
            <a:extLst>
              <a:ext uri="{FF2B5EF4-FFF2-40B4-BE49-F238E27FC236}">
                <a16:creationId xmlns:a16="http://schemas.microsoft.com/office/drawing/2014/main" id="{FF708133-7D8C-B143-A36C-EEC0B25CEDB3}"/>
              </a:ext>
            </a:extLst>
          </p:cNvPr>
          <p:cNvSpPr txBox="1">
            <a:spLocks/>
          </p:cNvSpPr>
          <p:nvPr/>
        </p:nvSpPr>
        <p:spPr bwMode="auto">
          <a:xfrm>
            <a:off x="799200" y="4876801"/>
            <a:ext cx="3200400" cy="198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lang="en-US" altLang="zh-CN" kern="0" dirty="0">
                <a:solidFill>
                  <a:srgbClr val="00B0F0"/>
                </a:solidFill>
                <a:latin typeface="Verdana"/>
                <a:ea typeface="宋体"/>
              </a:rPr>
              <a:t>add </a:t>
            </a:r>
            <a:r>
              <a:rPr lang="en-US" altLang="zh-CN" u="sng" kern="0" dirty="0">
                <a:solidFill>
                  <a:srgbClr val="00B0F0"/>
                </a:solidFill>
                <a:latin typeface="Verdana"/>
                <a:ea typeface="宋体"/>
              </a:rPr>
              <a:t>x0</a:t>
            </a:r>
            <a:r>
              <a:rPr lang="en-US" altLang="zh-CN" kern="0" dirty="0">
                <a:solidFill>
                  <a:srgbClr val="00B0F0"/>
                </a:solidFill>
                <a:latin typeface="Verdana"/>
                <a:ea typeface="宋体"/>
              </a:rPr>
              <a:t>, x1, x2</a:t>
            </a:r>
            <a:endParaRPr kumimoji="0" lang="en-US" altLang="zh-CN" sz="3200" b="0"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sub </a:t>
            </a:r>
            <a:r>
              <a:rPr kumimoji="0" lang="en-US" altLang="zh-CN" sz="3200" b="0" i="0" u="sng" strike="noStrike" kern="0" cap="none" spc="0" normalizeH="0" baseline="0" noProof="0" dirty="0">
                <a:ln>
                  <a:noFill/>
                </a:ln>
                <a:solidFill>
                  <a:srgbClr val="00B0F0"/>
                </a:solidFill>
                <a:effectLst/>
                <a:uLnTx/>
                <a:uFillTx/>
                <a:latin typeface="Verdana"/>
                <a:ea typeface="宋体"/>
                <a:cs typeface="+mn-cs"/>
              </a:rPr>
              <a:t>x0</a:t>
            </a: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 x1, x2</a:t>
            </a:r>
            <a:endParaRPr kumimoji="0" lang="en-US" altLang="zh-CN" sz="3200" b="0" i="0" u="none" strike="noStrike" kern="0" cap="none" spc="0" normalizeH="0" baseline="0" noProof="0" dirty="0">
              <a:ln>
                <a:noFill/>
              </a:ln>
              <a:solidFill>
                <a:srgbClr val="FFFFFF"/>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CA4C176F-AD4E-AE4D-9A8C-801B8816D9F6}"/>
              </a:ext>
            </a:extLst>
          </p:cNvPr>
          <p:cNvSpPr txBox="1">
            <a:spLocks/>
          </p:cNvSpPr>
          <p:nvPr/>
        </p:nvSpPr>
        <p:spPr bwMode="auto">
          <a:xfrm>
            <a:off x="4572000" y="4876800"/>
            <a:ext cx="3581400"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FFC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lang="en-US" altLang="zh-CN" kern="0" dirty="0">
                <a:solidFill>
                  <a:srgbClr val="FFC000"/>
                </a:solidFill>
                <a:latin typeface="Verdana"/>
                <a:ea typeface="宋体"/>
              </a:rPr>
              <a:t>add x0, </a:t>
            </a:r>
            <a:r>
              <a:rPr lang="en-US" altLang="zh-CN" u="sng" kern="0" dirty="0">
                <a:solidFill>
                  <a:srgbClr val="FFC000"/>
                </a:solidFill>
                <a:latin typeface="Verdana"/>
                <a:ea typeface="宋体"/>
              </a:rPr>
              <a:t>x1</a:t>
            </a:r>
            <a:r>
              <a:rPr lang="en-US" altLang="zh-CN" kern="0" dirty="0">
                <a:solidFill>
                  <a:srgbClr val="FFC000"/>
                </a:solidFill>
                <a:latin typeface="Verdana"/>
                <a:ea typeface="宋体"/>
              </a:rPr>
              <a:t>, x2</a:t>
            </a:r>
            <a:endParaRPr kumimoji="0" lang="en-US" altLang="zh-CN" sz="3200" b="0" i="0" u="none" strike="noStrike" kern="0" cap="none" spc="0" normalizeH="0" baseline="0" noProof="0" dirty="0">
              <a:ln>
                <a:noFill/>
              </a:ln>
              <a:solidFill>
                <a:srgbClr val="FFC000"/>
              </a:solidFill>
              <a:effectLst/>
              <a:uLnTx/>
              <a:uFillTx/>
              <a:latin typeface="Verdana"/>
              <a:ea typeface="宋体"/>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lang="en-US" altLang="zh-CN" kern="0" dirty="0">
                <a:solidFill>
                  <a:srgbClr val="FFC000"/>
                </a:solidFill>
                <a:latin typeface="Verdana"/>
                <a:ea typeface="宋体"/>
              </a:rPr>
              <a:t>sub </a:t>
            </a:r>
            <a:r>
              <a:rPr lang="en-US" altLang="zh-CN" u="sng" kern="0" dirty="0">
                <a:solidFill>
                  <a:srgbClr val="FFC000"/>
                </a:solidFill>
                <a:latin typeface="Verdana"/>
                <a:ea typeface="宋体"/>
              </a:rPr>
              <a:t>x1</a:t>
            </a:r>
            <a:r>
              <a:rPr lang="en-US" altLang="zh-CN" kern="0" dirty="0">
                <a:solidFill>
                  <a:srgbClr val="FFC000"/>
                </a:solidFill>
                <a:latin typeface="Verdana"/>
                <a:ea typeface="宋体"/>
              </a:rPr>
              <a:t>, x3, x4</a:t>
            </a:r>
            <a:endParaRPr kumimoji="0" lang="en-US" altLang="zh-CN" sz="3200" b="0" i="0" u="none" strike="noStrike" kern="0" cap="none" spc="0" normalizeH="0" baseline="0" noProof="0" dirty="0">
              <a:ln>
                <a:noFill/>
              </a:ln>
              <a:solidFill>
                <a:srgbClr val="FFC000"/>
              </a:solidFill>
              <a:effectLst/>
              <a:uLnTx/>
              <a:uFillTx/>
              <a:latin typeface="Verdana"/>
              <a:ea typeface="宋体"/>
            </a:endParaRPr>
          </a:p>
        </p:txBody>
      </p:sp>
      <p:pic>
        <p:nvPicPr>
          <p:cNvPr id="6" name="Picture 5">
            <a:extLst>
              <a:ext uri="{FF2B5EF4-FFF2-40B4-BE49-F238E27FC236}">
                <a16:creationId xmlns:a16="http://schemas.microsoft.com/office/drawing/2014/main" id="{04CB71BF-AB5F-0840-925E-7845F586B97E}"/>
              </a:ext>
            </a:extLst>
          </p:cNvPr>
          <p:cNvPicPr>
            <a:picLocks noChangeAspect="1"/>
          </p:cNvPicPr>
          <p:nvPr/>
        </p:nvPicPr>
        <p:blipFill>
          <a:blip r:embed="rId2"/>
          <a:stretch>
            <a:fillRect/>
          </a:stretch>
        </p:blipFill>
        <p:spPr>
          <a:xfrm>
            <a:off x="1524000" y="1105022"/>
            <a:ext cx="7620000" cy="625231"/>
          </a:xfrm>
          <a:prstGeom prst="rect">
            <a:avLst/>
          </a:prstGeom>
        </p:spPr>
      </p:pic>
    </p:spTree>
    <p:extLst>
      <p:ext uri="{BB962C8B-B14F-4D97-AF65-F5344CB8AC3E}">
        <p14:creationId xmlns:p14="http://schemas.microsoft.com/office/powerpoint/2010/main" val="3173786219"/>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761DD-7900-2841-AFB1-4EE5D6FD13E2}"/>
              </a:ext>
            </a:extLst>
          </p:cNvPr>
          <p:cNvSpPr>
            <a:spLocks noGrp="1"/>
          </p:cNvSpPr>
          <p:nvPr>
            <p:ph type="title"/>
          </p:nvPr>
        </p:nvSpPr>
        <p:spPr/>
        <p:txBody>
          <a:bodyPr/>
          <a:lstStyle/>
          <a:p>
            <a:r>
              <a:rPr lang="en-CN" dirty="0"/>
              <a:t>Tomasulo+Speculation</a:t>
            </a:r>
          </a:p>
        </p:txBody>
      </p:sp>
      <p:sp>
        <p:nvSpPr>
          <p:cNvPr id="3" name="Content Placeholder 2">
            <a:extLst>
              <a:ext uri="{FF2B5EF4-FFF2-40B4-BE49-F238E27FC236}">
                <a16:creationId xmlns:a16="http://schemas.microsoft.com/office/drawing/2014/main" id="{BBE7829F-0D70-C445-A583-2D84E445E0A8}"/>
              </a:ext>
            </a:extLst>
          </p:cNvPr>
          <p:cNvSpPr>
            <a:spLocks noGrp="1"/>
          </p:cNvSpPr>
          <p:nvPr>
            <p:ph idx="1"/>
          </p:nvPr>
        </p:nvSpPr>
        <p:spPr/>
        <p:txBody>
          <a:bodyPr/>
          <a:lstStyle/>
          <a:p>
            <a:r>
              <a:rPr lang="en-US" altLang="zh-CN" dirty="0"/>
              <a:t>In-order issue, out-of-order execution, in-order commit</a:t>
            </a:r>
          </a:p>
          <a:p>
            <a:r>
              <a:rPr lang="en-CN" dirty="0">
                <a:solidFill>
                  <a:schemeClr val="bg2"/>
                </a:solidFill>
              </a:rPr>
              <a:t>IF: fetch instructions into a FIFO queue</a:t>
            </a:r>
          </a:p>
          <a:p>
            <a:r>
              <a:rPr lang="en-CN" dirty="0"/>
              <a:t>Issue: update station &amp; ROB entry</a:t>
            </a:r>
          </a:p>
          <a:p>
            <a:r>
              <a:rPr lang="en-CN" dirty="0"/>
              <a:t>Execute: upon operands are available</a:t>
            </a:r>
          </a:p>
          <a:p>
            <a:r>
              <a:rPr lang="en-CN" dirty="0"/>
              <a:t>Write Result: broadcast to ROB and stations</a:t>
            </a:r>
          </a:p>
          <a:p>
            <a:r>
              <a:rPr lang="en-CN" dirty="0"/>
              <a:t>Commit: store/normal-commit, or incorrect branch prediction?</a:t>
            </a:r>
          </a:p>
        </p:txBody>
      </p:sp>
    </p:spTree>
    <p:extLst>
      <p:ext uri="{BB962C8B-B14F-4D97-AF65-F5344CB8AC3E}">
        <p14:creationId xmlns:p14="http://schemas.microsoft.com/office/powerpoint/2010/main" val="2246279422"/>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8730226"/>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B3EB446A-1F4C-6349-A901-F5C36D3039EB}"/>
              </a:ext>
            </a:extLst>
          </p:cNvPr>
          <p:cNvSpPr>
            <a:spLocks noGrp="1" noChangeArrowheads="1"/>
          </p:cNvSpPr>
          <p:nvPr>
            <p:ph type="title"/>
          </p:nvPr>
        </p:nvSpPr>
        <p:spPr/>
        <p:txBody>
          <a:bodyPr/>
          <a:lstStyle/>
          <a:p>
            <a:pPr algn="l" eaLnBrk="1" hangingPunct="1"/>
            <a:r>
              <a:rPr lang="en-US" altLang="zh-CN" dirty="0"/>
              <a:t>Lectures 09-10</a:t>
            </a:r>
          </a:p>
        </p:txBody>
      </p:sp>
      <p:sp>
        <p:nvSpPr>
          <p:cNvPr id="21506" name="Rectangle 3">
            <a:extLst>
              <a:ext uri="{FF2B5EF4-FFF2-40B4-BE49-F238E27FC236}">
                <a16:creationId xmlns:a16="http://schemas.microsoft.com/office/drawing/2014/main" id="{3C35E095-FF43-6F49-8AC0-E87D1CDC3ABC}"/>
              </a:ext>
            </a:extLst>
          </p:cNvPr>
          <p:cNvSpPr>
            <a:spLocks noGrp="1" noChangeArrowheads="1"/>
          </p:cNvSpPr>
          <p:nvPr>
            <p:ph type="body" idx="1"/>
          </p:nvPr>
        </p:nvSpPr>
        <p:spPr>
          <a:xfrm>
            <a:off x="0" y="1600200"/>
            <a:ext cx="9144000" cy="5257800"/>
          </a:xfrm>
        </p:spPr>
        <p:txBody>
          <a:bodyPr/>
          <a:lstStyle/>
          <a:p>
            <a:pPr eaLnBrk="1" hangingPunct="1">
              <a:buFontTx/>
              <a:buNone/>
            </a:pPr>
            <a:r>
              <a:rPr lang="en-US" altLang="zh-CN" dirty="0"/>
              <a:t>Data-Level Parallelism</a:t>
            </a:r>
          </a:p>
        </p:txBody>
      </p:sp>
    </p:spTree>
    <p:extLst>
      <p:ext uri="{BB962C8B-B14F-4D97-AF65-F5344CB8AC3E}">
        <p14:creationId xmlns:p14="http://schemas.microsoft.com/office/powerpoint/2010/main" val="802366534"/>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r>
              <a:rPr lang="en-US" altLang="zh-CN" dirty="0"/>
              <a:t>Data-Level Parallelism</a:t>
            </a:r>
            <a:br>
              <a:rPr lang="en-US" altLang="zh-CN" dirty="0"/>
            </a:br>
            <a:endParaRPr lang="en-US" altLang="zh-CN" dirty="0"/>
          </a:p>
        </p:txBody>
      </p:sp>
      <p:sp>
        <p:nvSpPr>
          <p:cNvPr id="3" name="Content Placeholder 2">
            <a:extLst>
              <a:ext uri="{FF2B5EF4-FFF2-40B4-BE49-F238E27FC236}">
                <a16:creationId xmlns:a16="http://schemas.microsoft.com/office/drawing/2014/main" id="{679C1EE6-9FF1-4C4D-B36B-CCCA70CE39CE}"/>
              </a:ext>
            </a:extLst>
          </p:cNvPr>
          <p:cNvSpPr txBox="1">
            <a:spLocks/>
          </p:cNvSpPr>
          <p:nvPr/>
        </p:nvSpPr>
        <p:spPr bwMode="auto">
          <a:xfrm>
            <a:off x="0" y="2512799"/>
            <a:ext cx="91440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exploit parallelism from simultaneous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operations across large sets of data rather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than from multiple threads of control </a:t>
            </a:r>
          </a:p>
        </p:txBody>
      </p:sp>
    </p:spTree>
    <p:extLst>
      <p:ext uri="{BB962C8B-B14F-4D97-AF65-F5344CB8AC3E}">
        <p14:creationId xmlns:p14="http://schemas.microsoft.com/office/powerpoint/2010/main" val="462663872"/>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r>
              <a:rPr lang="en-US" altLang="zh-CN" dirty="0"/>
              <a:t>Data-Level Parallelism</a:t>
            </a:r>
            <a:br>
              <a:rPr lang="en-US" altLang="zh-CN" dirty="0"/>
            </a:br>
            <a:endParaRPr lang="en-US" altLang="zh-CN" dirty="0"/>
          </a:p>
        </p:txBody>
      </p:sp>
      <p:sp>
        <p:nvSpPr>
          <p:cNvPr id="3" name="Content Placeholder 2">
            <a:extLst>
              <a:ext uri="{FF2B5EF4-FFF2-40B4-BE49-F238E27FC236}">
                <a16:creationId xmlns:a16="http://schemas.microsoft.com/office/drawing/2014/main" id="{679C1EE6-9FF1-4C4D-B36B-CCCA70CE39CE}"/>
              </a:ext>
            </a:extLst>
          </p:cNvPr>
          <p:cNvSpPr txBox="1">
            <a:spLocks/>
          </p:cNvSpPr>
          <p:nvPr/>
        </p:nvSpPr>
        <p:spPr bwMode="auto">
          <a:xfrm>
            <a:off x="0" y="2512799"/>
            <a:ext cx="91440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example architectures:</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FFFFFF"/>
                </a:solidFill>
                <a:effectLst/>
                <a:uLnTx/>
                <a:uFillTx/>
                <a:latin typeface="Verdana"/>
                <a:ea typeface="宋体"/>
                <a:cs typeface="+mn-cs"/>
              </a:rPr>
              <a:t>Vector Architecture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Multimedia SIMD</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GPU</a:t>
            </a:r>
          </a:p>
        </p:txBody>
      </p:sp>
      <p:sp>
        <p:nvSpPr>
          <p:cNvPr id="4" name="Title 1">
            <a:extLst>
              <a:ext uri="{FF2B5EF4-FFF2-40B4-BE49-F238E27FC236}">
                <a16:creationId xmlns:a16="http://schemas.microsoft.com/office/drawing/2014/main" id="{B9929B30-F4DC-4E46-B9EA-B61B6F4FAECB}"/>
              </a:ext>
            </a:extLst>
          </p:cNvPr>
          <p:cNvSpPr txBox="1">
            <a:spLocks/>
          </p:cNvSpPr>
          <p:nvPr/>
        </p:nvSpPr>
        <p:spPr bwMode="auto">
          <a:xfrm>
            <a:off x="-36000" y="3402000"/>
            <a:ext cx="4191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3200" b="0" i="0" u="none" strike="noStrike" kern="0" cap="none" spc="0" normalizeH="0" baseline="0" noProof="0" dirty="0">
                <a:ln>
                  <a:noFill/>
                </a:ln>
                <a:solidFill>
                  <a:srgbClr val="00B0F0"/>
                </a:solidFill>
                <a:effectLst/>
                <a:uLnTx/>
                <a:uFillTx/>
                <a:latin typeface="Verdana"/>
                <a:ea typeface="宋体"/>
                <a:cs typeface="+mj-cs"/>
              </a:rPr>
              <a:t>Vector Architecture</a:t>
            </a:r>
          </a:p>
        </p:txBody>
      </p:sp>
    </p:spTree>
    <p:extLst>
      <p:ext uri="{BB962C8B-B14F-4D97-AF65-F5344CB8AC3E}">
        <p14:creationId xmlns:p14="http://schemas.microsoft.com/office/powerpoint/2010/main" val="2204791915"/>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3955B9-2411-CE43-8276-44FD6E77E5E2}"/>
              </a:ext>
            </a:extLst>
          </p:cNvPr>
          <p:cNvSpPr>
            <a:spLocks noGrp="1"/>
          </p:cNvSpPr>
          <p:nvPr>
            <p:ph idx="1"/>
          </p:nvPr>
        </p:nvSpPr>
        <p:spPr>
          <a:xfrm>
            <a:off x="457200" y="1600200"/>
            <a:ext cx="8686800" cy="5257800"/>
          </a:xfrm>
        </p:spPr>
        <p:txBody>
          <a:bodyPr/>
          <a:lstStyle/>
          <a:p>
            <a:r>
              <a:rPr lang="en-US" dirty="0"/>
              <a:t>G</a:t>
            </a:r>
            <a:r>
              <a:rPr lang="en-CN" dirty="0"/>
              <a:t>rab sets of data elements scattered about memory</a:t>
            </a:r>
          </a:p>
          <a:p>
            <a:r>
              <a:rPr lang="en-US" dirty="0"/>
              <a:t>P</a:t>
            </a:r>
            <a:r>
              <a:rPr lang="en-CN" dirty="0"/>
              <a:t>lace them in large sequential reg files</a:t>
            </a:r>
          </a:p>
          <a:p>
            <a:r>
              <a:rPr lang="en-US" dirty="0"/>
              <a:t>O</a:t>
            </a:r>
            <a:r>
              <a:rPr lang="en-CN" dirty="0"/>
              <a:t>perate on data in those reg files</a:t>
            </a:r>
          </a:p>
          <a:p>
            <a:r>
              <a:rPr lang="en-US" dirty="0"/>
              <a:t>D</a:t>
            </a:r>
            <a:r>
              <a:rPr lang="en-CN" dirty="0"/>
              <a:t>isperse the results back into memory</a:t>
            </a:r>
          </a:p>
          <a:p>
            <a:r>
              <a:rPr lang="en-CN" dirty="0">
                <a:solidFill>
                  <a:srgbClr val="00B0F0"/>
                </a:solidFill>
              </a:rPr>
              <a:t>A single instruction works on vector of data, which results in dozens of register-register operations on independent data elements</a:t>
            </a:r>
          </a:p>
        </p:txBody>
      </p:sp>
      <p:sp>
        <p:nvSpPr>
          <p:cNvPr id="4" name="Title 1">
            <a:extLst>
              <a:ext uri="{FF2B5EF4-FFF2-40B4-BE49-F238E27FC236}">
                <a16:creationId xmlns:a16="http://schemas.microsoft.com/office/drawing/2014/main" id="{8AAC8957-76EA-4E40-A4CE-6840FD6313A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Vector Architecture</a:t>
            </a:r>
          </a:p>
        </p:txBody>
      </p:sp>
    </p:spTree>
    <p:extLst>
      <p:ext uri="{BB962C8B-B14F-4D97-AF65-F5344CB8AC3E}">
        <p14:creationId xmlns:p14="http://schemas.microsoft.com/office/powerpoint/2010/main" val="4139696548"/>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DC705-D4BE-3D4A-928B-B4858B669B6C}"/>
              </a:ext>
            </a:extLst>
          </p:cNvPr>
          <p:cNvSpPr>
            <a:spLocks noGrp="1"/>
          </p:cNvSpPr>
          <p:nvPr>
            <p:ph type="title"/>
          </p:nvPr>
        </p:nvSpPr>
        <p:spPr/>
        <p:txBody>
          <a:bodyPr/>
          <a:lstStyle/>
          <a:p>
            <a:r>
              <a:rPr lang="en-CN" dirty="0"/>
              <a:t>Vector</a:t>
            </a:r>
            <a:r>
              <a:rPr lang="zh-CN" altLang="en-US" dirty="0"/>
              <a:t> </a:t>
            </a:r>
            <a:r>
              <a:rPr lang="en-US" altLang="zh-CN" dirty="0"/>
              <a:t>Execution Time</a:t>
            </a:r>
            <a:endParaRPr lang="en-CN" dirty="0"/>
          </a:p>
        </p:txBody>
      </p:sp>
      <p:sp>
        <p:nvSpPr>
          <p:cNvPr id="3" name="Content Placeholder 2">
            <a:extLst>
              <a:ext uri="{FF2B5EF4-FFF2-40B4-BE49-F238E27FC236}">
                <a16:creationId xmlns:a16="http://schemas.microsoft.com/office/drawing/2014/main" id="{189258C1-F923-FB4B-B476-C7AA044118E5}"/>
              </a:ext>
            </a:extLst>
          </p:cNvPr>
          <p:cNvSpPr>
            <a:spLocks noGrp="1"/>
          </p:cNvSpPr>
          <p:nvPr>
            <p:ph idx="1"/>
          </p:nvPr>
        </p:nvSpPr>
        <p:spPr>
          <a:xfrm>
            <a:off x="457200" y="1600200"/>
            <a:ext cx="8915400" cy="5257800"/>
          </a:xfrm>
        </p:spPr>
        <p:txBody>
          <a:bodyPr/>
          <a:lstStyle/>
          <a:p>
            <a:r>
              <a:rPr lang="en-CN" dirty="0">
                <a:solidFill>
                  <a:srgbClr val="00B0F0"/>
                </a:solidFill>
              </a:rPr>
              <a:t>Convoy:                                           </a:t>
            </a:r>
            <a:r>
              <a:rPr lang="en-CN" dirty="0"/>
              <a:t>the set of vector instructions that could potentiallay execute together;            co-convoy instructions must not contain any structural hazards;                   RAW is allowed in t</a:t>
            </a:r>
            <a:r>
              <a:rPr lang="en-US" dirty="0"/>
              <a:t>h</a:t>
            </a:r>
            <a:r>
              <a:rPr lang="en-CN" dirty="0"/>
              <a:t>e same convoy;</a:t>
            </a:r>
          </a:p>
          <a:p>
            <a:r>
              <a:rPr lang="en-CN" dirty="0">
                <a:solidFill>
                  <a:srgbClr val="00B0F0"/>
                </a:solidFill>
              </a:rPr>
              <a:t>Chime:                                             </a:t>
            </a:r>
            <a:r>
              <a:rPr lang="en-CN" dirty="0"/>
              <a:t>the unit of time taken to execute the convoy</a:t>
            </a:r>
          </a:p>
          <a:p>
            <a:r>
              <a:rPr lang="en-US" dirty="0">
                <a:solidFill>
                  <a:srgbClr val="00B0F0"/>
                </a:solidFill>
              </a:rPr>
              <a:t>C</a:t>
            </a:r>
            <a:r>
              <a:rPr lang="en-CN" dirty="0">
                <a:solidFill>
                  <a:srgbClr val="00B0F0"/>
                </a:solidFill>
              </a:rPr>
              <a:t>ross-convoy instructions are serialized</a:t>
            </a:r>
          </a:p>
          <a:p>
            <a:endParaRPr lang="en-CN" dirty="0"/>
          </a:p>
        </p:txBody>
      </p:sp>
    </p:spTree>
    <p:extLst>
      <p:ext uri="{BB962C8B-B14F-4D97-AF65-F5344CB8AC3E}">
        <p14:creationId xmlns:p14="http://schemas.microsoft.com/office/powerpoint/2010/main" val="4084495157"/>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89BB1-6DC9-4B49-A4AD-002D565A9B2C}"/>
              </a:ext>
            </a:extLst>
          </p:cNvPr>
          <p:cNvSpPr>
            <a:spLocks noGrp="1"/>
          </p:cNvSpPr>
          <p:nvPr>
            <p:ph type="title"/>
          </p:nvPr>
        </p:nvSpPr>
        <p:spPr/>
        <p:txBody>
          <a:bodyPr/>
          <a:lstStyle/>
          <a:p>
            <a:r>
              <a:rPr lang="en-CN" dirty="0"/>
              <a:t>Vector Execution Time</a:t>
            </a:r>
          </a:p>
        </p:txBody>
      </p:sp>
      <p:sp>
        <p:nvSpPr>
          <p:cNvPr id="3" name="Content Placeholder 2">
            <a:extLst>
              <a:ext uri="{FF2B5EF4-FFF2-40B4-BE49-F238E27FC236}">
                <a16:creationId xmlns:a16="http://schemas.microsoft.com/office/drawing/2014/main" id="{13523041-822E-6042-A97A-CA73FB014EF3}"/>
              </a:ext>
            </a:extLst>
          </p:cNvPr>
          <p:cNvSpPr>
            <a:spLocks noGrp="1"/>
          </p:cNvSpPr>
          <p:nvPr>
            <p:ph idx="1"/>
          </p:nvPr>
        </p:nvSpPr>
        <p:spPr/>
        <p:txBody>
          <a:bodyPr/>
          <a:lstStyle/>
          <a:p>
            <a:r>
              <a:rPr lang="en-CN" dirty="0"/>
              <a:t>Example code sequence:</a:t>
            </a:r>
          </a:p>
          <a:p>
            <a:endParaRPr lang="en-CN" dirty="0"/>
          </a:p>
          <a:p>
            <a:endParaRPr lang="en-CN" dirty="0"/>
          </a:p>
          <a:p>
            <a:pPr marL="0" indent="0">
              <a:buNone/>
            </a:pPr>
            <a:endParaRPr lang="en-CN" dirty="0"/>
          </a:p>
          <a:p>
            <a:r>
              <a:rPr lang="en-US" dirty="0"/>
              <a:t>A</a:t>
            </a:r>
            <a:r>
              <a:rPr lang="en-CN" dirty="0"/>
              <a:t>ssume a single copy of each vector functional unit</a:t>
            </a:r>
          </a:p>
          <a:p>
            <a:r>
              <a:rPr lang="en-US" dirty="0"/>
              <a:t>H</a:t>
            </a:r>
            <a:r>
              <a:rPr lang="en-CN" dirty="0"/>
              <a:t>ow many convoys/chimes?</a:t>
            </a:r>
          </a:p>
          <a:p>
            <a:r>
              <a:rPr lang="en-US" dirty="0"/>
              <a:t>H</a:t>
            </a:r>
            <a:r>
              <a:rPr lang="en-CN" dirty="0"/>
              <a:t>ow many cycles per FLOP (floating-point operation)?</a:t>
            </a:r>
          </a:p>
        </p:txBody>
      </p:sp>
      <p:pic>
        <p:nvPicPr>
          <p:cNvPr id="4" name="Picture 3">
            <a:extLst>
              <a:ext uri="{FF2B5EF4-FFF2-40B4-BE49-F238E27FC236}">
                <a16:creationId xmlns:a16="http://schemas.microsoft.com/office/drawing/2014/main" id="{89BACB6C-639A-FD46-9786-0E7DB4D0FD33}"/>
              </a:ext>
            </a:extLst>
          </p:cNvPr>
          <p:cNvPicPr>
            <a:picLocks noChangeAspect="1"/>
          </p:cNvPicPr>
          <p:nvPr/>
        </p:nvPicPr>
        <p:blipFill>
          <a:blip r:embed="rId2"/>
          <a:stretch>
            <a:fillRect/>
          </a:stretch>
        </p:blipFill>
        <p:spPr>
          <a:xfrm>
            <a:off x="900000" y="2173261"/>
            <a:ext cx="7670800" cy="1789139"/>
          </a:xfrm>
          <a:prstGeom prst="rect">
            <a:avLst/>
          </a:prstGeom>
        </p:spPr>
      </p:pic>
    </p:spTree>
    <p:extLst>
      <p:ext uri="{BB962C8B-B14F-4D97-AF65-F5344CB8AC3E}">
        <p14:creationId xmlns:p14="http://schemas.microsoft.com/office/powerpoint/2010/main" val="1332290271"/>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89BB1-6DC9-4B49-A4AD-002D565A9B2C}"/>
              </a:ext>
            </a:extLst>
          </p:cNvPr>
          <p:cNvSpPr>
            <a:spLocks noGrp="1"/>
          </p:cNvSpPr>
          <p:nvPr>
            <p:ph type="title"/>
          </p:nvPr>
        </p:nvSpPr>
        <p:spPr/>
        <p:txBody>
          <a:bodyPr/>
          <a:lstStyle/>
          <a:p>
            <a:r>
              <a:rPr lang="en-CN" dirty="0"/>
              <a:t>Vector Execution Time</a:t>
            </a:r>
          </a:p>
        </p:txBody>
      </p:sp>
      <p:sp>
        <p:nvSpPr>
          <p:cNvPr id="3" name="Content Placeholder 2">
            <a:extLst>
              <a:ext uri="{FF2B5EF4-FFF2-40B4-BE49-F238E27FC236}">
                <a16:creationId xmlns:a16="http://schemas.microsoft.com/office/drawing/2014/main" id="{13523041-822E-6042-A97A-CA73FB014EF3}"/>
              </a:ext>
            </a:extLst>
          </p:cNvPr>
          <p:cNvSpPr>
            <a:spLocks noGrp="1"/>
          </p:cNvSpPr>
          <p:nvPr>
            <p:ph idx="1"/>
          </p:nvPr>
        </p:nvSpPr>
        <p:spPr/>
        <p:txBody>
          <a:bodyPr/>
          <a:lstStyle/>
          <a:p>
            <a:r>
              <a:rPr lang="en-CN" dirty="0"/>
              <a:t>Example code sequence:</a:t>
            </a:r>
          </a:p>
          <a:p>
            <a:endParaRPr lang="en-CN" dirty="0"/>
          </a:p>
          <a:p>
            <a:endParaRPr lang="en-CN" dirty="0"/>
          </a:p>
          <a:p>
            <a:pPr marL="0" indent="0">
              <a:buNone/>
            </a:pPr>
            <a:endParaRPr lang="en-CN" dirty="0"/>
          </a:p>
          <a:p>
            <a:r>
              <a:rPr lang="en-US" dirty="0">
                <a:solidFill>
                  <a:srgbClr val="00B0F0"/>
                </a:solidFill>
              </a:rPr>
              <a:t>H</a:t>
            </a:r>
            <a:r>
              <a:rPr lang="en-CN" dirty="0">
                <a:solidFill>
                  <a:srgbClr val="00B0F0"/>
                </a:solidFill>
              </a:rPr>
              <a:t>ow many convoys/chimes?: 3                 </a:t>
            </a:r>
            <a:r>
              <a:rPr lang="en-US" dirty="0">
                <a:solidFill>
                  <a:srgbClr val="FFC000"/>
                </a:solidFill>
              </a:rPr>
              <a:t>s</a:t>
            </a:r>
            <a:r>
              <a:rPr lang="en-CN" dirty="0">
                <a:solidFill>
                  <a:srgbClr val="FFC000"/>
                </a:solidFill>
              </a:rPr>
              <a:t>tructural hazards: vld/vld, vld/vst      </a:t>
            </a:r>
            <a:r>
              <a:rPr lang="en-CN" dirty="0">
                <a:solidFill>
                  <a:srgbClr val="00B0F0"/>
                </a:solidFill>
              </a:rPr>
              <a:t>convoy 1: vld, vmul                            convoy 2: vld, vadd                           convoy 3: vst</a:t>
            </a:r>
          </a:p>
        </p:txBody>
      </p:sp>
      <p:pic>
        <p:nvPicPr>
          <p:cNvPr id="4" name="Picture 3">
            <a:extLst>
              <a:ext uri="{FF2B5EF4-FFF2-40B4-BE49-F238E27FC236}">
                <a16:creationId xmlns:a16="http://schemas.microsoft.com/office/drawing/2014/main" id="{89BACB6C-639A-FD46-9786-0E7DB4D0FD33}"/>
              </a:ext>
            </a:extLst>
          </p:cNvPr>
          <p:cNvPicPr>
            <a:picLocks noChangeAspect="1"/>
          </p:cNvPicPr>
          <p:nvPr/>
        </p:nvPicPr>
        <p:blipFill>
          <a:blip r:embed="rId2"/>
          <a:stretch>
            <a:fillRect/>
          </a:stretch>
        </p:blipFill>
        <p:spPr>
          <a:xfrm>
            <a:off x="900000" y="2173261"/>
            <a:ext cx="7670800" cy="1789139"/>
          </a:xfrm>
          <a:prstGeom prst="rect">
            <a:avLst/>
          </a:prstGeom>
        </p:spPr>
      </p:pic>
      <p:pic>
        <p:nvPicPr>
          <p:cNvPr id="10" name="Graphic 9" descr="Line arrow Rotate right">
            <a:extLst>
              <a:ext uri="{FF2B5EF4-FFF2-40B4-BE49-F238E27FC236}">
                <a16:creationId xmlns:a16="http://schemas.microsoft.com/office/drawing/2014/main" id="{1DCBFA5B-E647-DC4E-99C9-4851D0187F4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4464493" flipV="1">
            <a:off x="221399" y="2293864"/>
            <a:ext cx="914400" cy="974571"/>
          </a:xfrm>
          <a:prstGeom prst="rect">
            <a:avLst/>
          </a:prstGeom>
        </p:spPr>
      </p:pic>
      <p:pic>
        <p:nvPicPr>
          <p:cNvPr id="12" name="Graphic 11" descr="Line arrow Rotate right">
            <a:extLst>
              <a:ext uri="{FF2B5EF4-FFF2-40B4-BE49-F238E27FC236}">
                <a16:creationId xmlns:a16="http://schemas.microsoft.com/office/drawing/2014/main" id="{067577C3-9018-024F-980F-4C644C2B80A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4464493" flipV="1">
            <a:off x="221400" y="3086027"/>
            <a:ext cx="914400" cy="974571"/>
          </a:xfrm>
          <a:prstGeom prst="rect">
            <a:avLst/>
          </a:prstGeom>
        </p:spPr>
      </p:pic>
    </p:spTree>
    <p:extLst>
      <p:ext uri="{BB962C8B-B14F-4D97-AF65-F5344CB8AC3E}">
        <p14:creationId xmlns:p14="http://schemas.microsoft.com/office/powerpoint/2010/main" val="2106598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par>
                                <p:cTn id="8" presetID="22" presetClass="entr" presetSubtype="1"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up)">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1" name="Rectangle 2">
            <a:extLst>
              <a:ext uri="{FF2B5EF4-FFF2-40B4-BE49-F238E27FC236}">
                <a16:creationId xmlns:a16="http://schemas.microsoft.com/office/drawing/2014/main" id="{88ADBB92-F0CA-4E47-92E9-44E9E7A6022E}"/>
              </a:ext>
            </a:extLst>
          </p:cNvPr>
          <p:cNvSpPr>
            <a:spLocks noGrp="1" noChangeArrowheads="1"/>
          </p:cNvSpPr>
          <p:nvPr>
            <p:ph type="title"/>
          </p:nvPr>
        </p:nvSpPr>
        <p:spPr/>
        <p:txBody>
          <a:bodyPr/>
          <a:lstStyle/>
          <a:p>
            <a:pPr eaLnBrk="1" hangingPunct="1"/>
            <a:r>
              <a:rPr lang="en-US" altLang="zh-CN"/>
              <a:t>Root Causes of Miss Rates</a:t>
            </a:r>
          </a:p>
        </p:txBody>
      </p:sp>
      <p:sp>
        <p:nvSpPr>
          <p:cNvPr id="281602" name="Rectangle 3">
            <a:extLst>
              <a:ext uri="{FF2B5EF4-FFF2-40B4-BE49-F238E27FC236}">
                <a16:creationId xmlns:a16="http://schemas.microsoft.com/office/drawing/2014/main" id="{9F54C492-EC35-644B-80A1-53616451C901}"/>
              </a:ext>
            </a:extLst>
          </p:cNvPr>
          <p:cNvSpPr>
            <a:spLocks noGrp="1" noChangeArrowheads="1"/>
          </p:cNvSpPr>
          <p:nvPr>
            <p:ph type="body" idx="1"/>
          </p:nvPr>
        </p:nvSpPr>
        <p:spPr/>
        <p:txBody>
          <a:bodyPr/>
          <a:lstStyle/>
          <a:p>
            <a:pPr eaLnBrk="1" hangingPunct="1">
              <a:lnSpc>
                <a:spcPct val="90000"/>
              </a:lnSpc>
            </a:pPr>
            <a:r>
              <a:rPr lang="en-US" altLang="zh-CN" b="1" dirty="0"/>
              <a:t>Compulsory: </a:t>
            </a:r>
          </a:p>
          <a:p>
            <a:pPr eaLnBrk="1" hangingPunct="1">
              <a:lnSpc>
                <a:spcPct val="90000"/>
              </a:lnSpc>
              <a:buFontTx/>
              <a:buNone/>
            </a:pPr>
            <a:r>
              <a:rPr lang="en-US" altLang="zh-CN" dirty="0"/>
              <a:t>	cold-start/first-reference misses;</a:t>
            </a:r>
            <a:endParaRPr lang="en-US" altLang="zh-CN" b="1" dirty="0"/>
          </a:p>
          <a:p>
            <a:pPr eaLnBrk="1" hangingPunct="1">
              <a:lnSpc>
                <a:spcPct val="90000"/>
              </a:lnSpc>
            </a:pPr>
            <a:r>
              <a:rPr lang="en-US" altLang="zh-CN" b="1" dirty="0"/>
              <a:t>Capacity</a:t>
            </a:r>
          </a:p>
          <a:p>
            <a:pPr eaLnBrk="1" hangingPunct="1">
              <a:lnSpc>
                <a:spcPct val="90000"/>
              </a:lnSpc>
              <a:buFontTx/>
              <a:buNone/>
            </a:pPr>
            <a:r>
              <a:rPr lang="en-US" altLang="zh-CN" b="1" dirty="0"/>
              <a:t>	</a:t>
            </a:r>
            <a:r>
              <a:rPr lang="en-US" altLang="zh-CN" dirty="0"/>
              <a:t>cache size limit;</a:t>
            </a:r>
          </a:p>
          <a:p>
            <a:pPr eaLnBrk="1" hangingPunct="1">
              <a:lnSpc>
                <a:spcPct val="90000"/>
              </a:lnSpc>
              <a:buFontTx/>
              <a:buNone/>
            </a:pPr>
            <a:r>
              <a:rPr lang="en-US" altLang="zh-CN" dirty="0"/>
              <a:t>	blocks discarded and later retrieved;</a:t>
            </a:r>
            <a:endParaRPr lang="en-US" altLang="zh-CN" b="1" dirty="0"/>
          </a:p>
          <a:p>
            <a:pPr eaLnBrk="1" hangingPunct="1">
              <a:lnSpc>
                <a:spcPct val="90000"/>
              </a:lnSpc>
            </a:pPr>
            <a:r>
              <a:rPr lang="en-US" altLang="zh-CN" b="1" dirty="0"/>
              <a:t>Conflict</a:t>
            </a:r>
          </a:p>
          <a:p>
            <a:pPr eaLnBrk="1" hangingPunct="1">
              <a:lnSpc>
                <a:spcPct val="90000"/>
              </a:lnSpc>
              <a:buFontTx/>
              <a:buNone/>
            </a:pPr>
            <a:r>
              <a:rPr lang="en-US" altLang="zh-CN" b="1" dirty="0"/>
              <a:t>	</a:t>
            </a:r>
            <a:r>
              <a:rPr lang="en-US" altLang="zh-CN" dirty="0"/>
              <a:t>collision misses: associativity</a:t>
            </a:r>
          </a:p>
          <a:p>
            <a:pPr eaLnBrk="1" hangingPunct="1">
              <a:lnSpc>
                <a:spcPct val="90000"/>
              </a:lnSpc>
              <a:buFontTx/>
              <a:buNone/>
            </a:pPr>
            <a:r>
              <a:rPr lang="en-US" altLang="zh-CN" dirty="0"/>
              <a:t>	direct mapped or set associative cache; </a:t>
            </a:r>
          </a:p>
          <a:p>
            <a:pPr eaLnBrk="1" hangingPunct="1">
              <a:lnSpc>
                <a:spcPct val="90000"/>
              </a:lnSpc>
              <a:buFontTx/>
              <a:buNone/>
            </a:pPr>
            <a:r>
              <a:rPr lang="en-US" altLang="zh-CN" dirty="0"/>
              <a:t>	a block discarded and later retrieved in a set;</a:t>
            </a:r>
            <a:endParaRPr lang="en-US" altLang="zh-CN" b="1" dirty="0"/>
          </a:p>
        </p:txBody>
      </p:sp>
    </p:spTree>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89BB1-6DC9-4B49-A4AD-002D565A9B2C}"/>
              </a:ext>
            </a:extLst>
          </p:cNvPr>
          <p:cNvSpPr>
            <a:spLocks noGrp="1"/>
          </p:cNvSpPr>
          <p:nvPr>
            <p:ph type="title"/>
          </p:nvPr>
        </p:nvSpPr>
        <p:spPr/>
        <p:txBody>
          <a:bodyPr/>
          <a:lstStyle/>
          <a:p>
            <a:r>
              <a:rPr lang="en-CN" dirty="0"/>
              <a:t>Vector Execution Time</a:t>
            </a:r>
          </a:p>
        </p:txBody>
      </p:sp>
      <p:sp>
        <p:nvSpPr>
          <p:cNvPr id="3" name="Content Placeholder 2">
            <a:extLst>
              <a:ext uri="{FF2B5EF4-FFF2-40B4-BE49-F238E27FC236}">
                <a16:creationId xmlns:a16="http://schemas.microsoft.com/office/drawing/2014/main" id="{13523041-822E-6042-A97A-CA73FB014EF3}"/>
              </a:ext>
            </a:extLst>
          </p:cNvPr>
          <p:cNvSpPr>
            <a:spLocks noGrp="1"/>
          </p:cNvSpPr>
          <p:nvPr>
            <p:ph idx="1"/>
          </p:nvPr>
        </p:nvSpPr>
        <p:spPr>
          <a:xfrm>
            <a:off x="457200" y="1600200"/>
            <a:ext cx="8686800" cy="5257800"/>
          </a:xfrm>
        </p:spPr>
        <p:txBody>
          <a:bodyPr/>
          <a:lstStyle/>
          <a:p>
            <a:r>
              <a:rPr lang="en-CN" dirty="0"/>
              <a:t>Example code sequence:</a:t>
            </a:r>
          </a:p>
          <a:p>
            <a:endParaRPr lang="en-CN" dirty="0"/>
          </a:p>
          <a:p>
            <a:endParaRPr lang="en-CN" dirty="0"/>
          </a:p>
          <a:p>
            <a:pPr marL="0" indent="0">
              <a:buNone/>
            </a:pPr>
            <a:endParaRPr lang="en-CN" dirty="0"/>
          </a:p>
          <a:p>
            <a:r>
              <a:rPr lang="en-US" dirty="0">
                <a:solidFill>
                  <a:srgbClr val="00B0F0"/>
                </a:solidFill>
              </a:rPr>
              <a:t>H</a:t>
            </a:r>
            <a:r>
              <a:rPr lang="en-CN" dirty="0">
                <a:solidFill>
                  <a:srgbClr val="00B0F0"/>
                </a:solidFill>
              </a:rPr>
              <a:t>ow many cycles per FLOP (floating-point operation)?                        </a:t>
            </a:r>
            <a:r>
              <a:rPr lang="en-US" dirty="0">
                <a:solidFill>
                  <a:srgbClr val="00B0F0"/>
                </a:solidFill>
              </a:rPr>
              <a:t>a</a:t>
            </a:r>
            <a:r>
              <a:rPr lang="en-CN" dirty="0">
                <a:solidFill>
                  <a:srgbClr val="00B0F0"/>
                </a:solidFill>
              </a:rPr>
              <a:t>ssume 32-element vectors;               approximate 32 cycles per chime,        32 x 3 = 96 cycles for 3 chimes,           32 x 2 = 64 cycles for FLOPs [add,mul]</a:t>
            </a:r>
          </a:p>
        </p:txBody>
      </p:sp>
      <p:pic>
        <p:nvPicPr>
          <p:cNvPr id="4" name="Picture 3">
            <a:extLst>
              <a:ext uri="{FF2B5EF4-FFF2-40B4-BE49-F238E27FC236}">
                <a16:creationId xmlns:a16="http://schemas.microsoft.com/office/drawing/2014/main" id="{89BACB6C-639A-FD46-9786-0E7DB4D0FD33}"/>
              </a:ext>
            </a:extLst>
          </p:cNvPr>
          <p:cNvPicPr>
            <a:picLocks noChangeAspect="1"/>
          </p:cNvPicPr>
          <p:nvPr/>
        </p:nvPicPr>
        <p:blipFill>
          <a:blip r:embed="rId3"/>
          <a:stretch>
            <a:fillRect/>
          </a:stretch>
        </p:blipFill>
        <p:spPr>
          <a:xfrm>
            <a:off x="900000" y="2173261"/>
            <a:ext cx="7670800" cy="1789139"/>
          </a:xfrm>
          <a:prstGeom prst="rect">
            <a:avLst/>
          </a:prstGeom>
        </p:spPr>
      </p:pic>
    </p:spTree>
    <p:extLst>
      <p:ext uri="{BB962C8B-B14F-4D97-AF65-F5344CB8AC3E}">
        <p14:creationId xmlns:p14="http://schemas.microsoft.com/office/powerpoint/2010/main" val="3571143165"/>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89BB1-6DC9-4B49-A4AD-002D565A9B2C}"/>
              </a:ext>
            </a:extLst>
          </p:cNvPr>
          <p:cNvSpPr>
            <a:spLocks noGrp="1"/>
          </p:cNvSpPr>
          <p:nvPr>
            <p:ph type="title"/>
          </p:nvPr>
        </p:nvSpPr>
        <p:spPr/>
        <p:txBody>
          <a:bodyPr/>
          <a:lstStyle/>
          <a:p>
            <a:r>
              <a:rPr lang="en-CN" dirty="0"/>
              <a:t>Vector Execution Time</a:t>
            </a:r>
          </a:p>
        </p:txBody>
      </p:sp>
      <p:sp>
        <p:nvSpPr>
          <p:cNvPr id="3" name="Content Placeholder 2">
            <a:extLst>
              <a:ext uri="{FF2B5EF4-FFF2-40B4-BE49-F238E27FC236}">
                <a16:creationId xmlns:a16="http://schemas.microsoft.com/office/drawing/2014/main" id="{13523041-822E-6042-A97A-CA73FB014EF3}"/>
              </a:ext>
            </a:extLst>
          </p:cNvPr>
          <p:cNvSpPr>
            <a:spLocks noGrp="1"/>
          </p:cNvSpPr>
          <p:nvPr>
            <p:ph idx="1"/>
          </p:nvPr>
        </p:nvSpPr>
        <p:spPr/>
        <p:txBody>
          <a:bodyPr/>
          <a:lstStyle/>
          <a:p>
            <a:r>
              <a:rPr lang="en-CN" dirty="0"/>
              <a:t>Example code sequence:</a:t>
            </a:r>
          </a:p>
          <a:p>
            <a:endParaRPr lang="en-CN" dirty="0"/>
          </a:p>
          <a:p>
            <a:endParaRPr lang="en-CN" dirty="0"/>
          </a:p>
          <a:p>
            <a:pPr marL="0" indent="0">
              <a:buNone/>
            </a:pPr>
            <a:endParaRPr lang="en-CN" dirty="0"/>
          </a:p>
          <a:p>
            <a:r>
              <a:rPr lang="en-US" dirty="0">
                <a:solidFill>
                  <a:srgbClr val="00B0F0"/>
                </a:solidFill>
              </a:rPr>
              <a:t>H</a:t>
            </a:r>
            <a:r>
              <a:rPr lang="en-CN" dirty="0">
                <a:solidFill>
                  <a:srgbClr val="00B0F0"/>
                </a:solidFill>
              </a:rPr>
              <a:t>ow many cycles per FLOP (floating-point operation)?                        </a:t>
            </a:r>
            <a:r>
              <a:rPr lang="en-US" dirty="0">
                <a:solidFill>
                  <a:srgbClr val="00B0F0"/>
                </a:solidFill>
              </a:rPr>
              <a:t>a</a:t>
            </a:r>
            <a:r>
              <a:rPr lang="en-CN" dirty="0">
                <a:solidFill>
                  <a:srgbClr val="00B0F0"/>
                </a:solidFill>
              </a:rPr>
              <a:t>ssume 32-element vectors;               approximate 32 cycles per chime,        96 / 64 = 1.5 cycle per FLOP</a:t>
            </a:r>
          </a:p>
        </p:txBody>
      </p:sp>
      <p:pic>
        <p:nvPicPr>
          <p:cNvPr id="4" name="Picture 3">
            <a:extLst>
              <a:ext uri="{FF2B5EF4-FFF2-40B4-BE49-F238E27FC236}">
                <a16:creationId xmlns:a16="http://schemas.microsoft.com/office/drawing/2014/main" id="{89BACB6C-639A-FD46-9786-0E7DB4D0FD33}"/>
              </a:ext>
            </a:extLst>
          </p:cNvPr>
          <p:cNvPicPr>
            <a:picLocks noChangeAspect="1"/>
          </p:cNvPicPr>
          <p:nvPr/>
        </p:nvPicPr>
        <p:blipFill>
          <a:blip r:embed="rId2"/>
          <a:stretch>
            <a:fillRect/>
          </a:stretch>
        </p:blipFill>
        <p:spPr>
          <a:xfrm>
            <a:off x="900000" y="2173261"/>
            <a:ext cx="7670800" cy="1789139"/>
          </a:xfrm>
          <a:prstGeom prst="rect">
            <a:avLst/>
          </a:prstGeom>
        </p:spPr>
      </p:pic>
    </p:spTree>
    <p:extLst>
      <p:ext uri="{BB962C8B-B14F-4D97-AF65-F5344CB8AC3E}">
        <p14:creationId xmlns:p14="http://schemas.microsoft.com/office/powerpoint/2010/main" val="1510087872"/>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C2455-B33D-034D-B48E-EF4122F489F5}"/>
              </a:ext>
            </a:extLst>
          </p:cNvPr>
          <p:cNvSpPr>
            <a:spLocks noGrp="1"/>
          </p:cNvSpPr>
          <p:nvPr>
            <p:ph type="title"/>
          </p:nvPr>
        </p:nvSpPr>
        <p:spPr/>
        <p:txBody>
          <a:bodyPr/>
          <a:lstStyle/>
          <a:p>
            <a:r>
              <a:rPr lang="en-CN" dirty="0"/>
              <a:t>Vector Execution Time</a:t>
            </a:r>
          </a:p>
        </p:txBody>
      </p:sp>
      <p:sp>
        <p:nvSpPr>
          <p:cNvPr id="3" name="Content Placeholder 2">
            <a:extLst>
              <a:ext uri="{FF2B5EF4-FFF2-40B4-BE49-F238E27FC236}">
                <a16:creationId xmlns:a16="http://schemas.microsoft.com/office/drawing/2014/main" id="{A41AA9A9-45DB-D448-B7DF-E455E198F352}"/>
              </a:ext>
            </a:extLst>
          </p:cNvPr>
          <p:cNvSpPr>
            <a:spLocks noGrp="1"/>
          </p:cNvSpPr>
          <p:nvPr>
            <p:ph idx="1"/>
          </p:nvPr>
        </p:nvSpPr>
        <p:spPr/>
        <p:txBody>
          <a:bodyPr/>
          <a:lstStyle/>
          <a:p>
            <a:r>
              <a:rPr lang="en-CN" dirty="0"/>
              <a:t>A vector sequence that consists of m convoys executes in m chimes</a:t>
            </a:r>
          </a:p>
          <a:p>
            <a:r>
              <a:rPr lang="en-US" dirty="0"/>
              <a:t>F</a:t>
            </a:r>
            <a:r>
              <a:rPr lang="en-CN" dirty="0"/>
              <a:t>or a vector length of n, this sequence takes approximately m x n clock cycles</a:t>
            </a:r>
          </a:p>
          <a:p>
            <a:endParaRPr lang="en-CN" dirty="0"/>
          </a:p>
          <a:p>
            <a:r>
              <a:rPr lang="en-US" dirty="0">
                <a:solidFill>
                  <a:srgbClr val="FFC000"/>
                </a:solidFill>
              </a:rPr>
              <a:t>I</a:t>
            </a:r>
            <a:r>
              <a:rPr lang="en-CN" dirty="0">
                <a:solidFill>
                  <a:srgbClr val="FFC000"/>
                </a:solidFill>
              </a:rPr>
              <a:t>gnore processor-specific overheads such as vector instruction issue overhead and vector start-up time (i.e., latency until the pipeline is full)</a:t>
            </a:r>
          </a:p>
        </p:txBody>
      </p:sp>
    </p:spTree>
    <p:extLst>
      <p:ext uri="{BB962C8B-B14F-4D97-AF65-F5344CB8AC3E}">
        <p14:creationId xmlns:p14="http://schemas.microsoft.com/office/powerpoint/2010/main" val="1125929321"/>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B82ED8-8F49-E54E-91ED-C5299DF46B5E}"/>
              </a:ext>
            </a:extLst>
          </p:cNvPr>
          <p:cNvSpPr>
            <a:spLocks noGrp="1"/>
          </p:cNvSpPr>
          <p:nvPr>
            <p:ph idx="1"/>
          </p:nvPr>
        </p:nvSpPr>
        <p:spPr/>
        <p:txBody>
          <a:bodyPr/>
          <a:lstStyle/>
          <a:p>
            <a:r>
              <a:rPr lang="en-US" dirty="0"/>
              <a:t>Suit for short, fixed-length vectors 256-bit-wide example operations:</a:t>
            </a:r>
          </a:p>
          <a:p>
            <a:endParaRPr lang="en-US" dirty="0"/>
          </a:p>
          <a:p>
            <a:endParaRPr lang="en-US" dirty="0"/>
          </a:p>
          <a:p>
            <a:endParaRPr lang="en-US" dirty="0"/>
          </a:p>
          <a:p>
            <a:pPr marL="0" indent="0">
              <a:buNone/>
            </a:pPr>
            <a:endParaRPr lang="en-US" dirty="0"/>
          </a:p>
          <a:p>
            <a:r>
              <a:rPr lang="en-US" dirty="0">
                <a:solidFill>
                  <a:srgbClr val="00B0F0"/>
                </a:solidFill>
              </a:rPr>
              <a:t>Omissions:</a:t>
            </a:r>
            <a:r>
              <a:rPr lang="en-US" dirty="0"/>
              <a:t> vector length register, </a:t>
            </a:r>
            <a:r>
              <a:rPr lang="en-US" dirty="0" err="1"/>
              <a:t>strided</a:t>
            </a:r>
            <a:r>
              <a:rPr lang="en-US" dirty="0"/>
              <a:t> or gather/scatter data transfer instructions, and mask registers</a:t>
            </a:r>
            <a:endParaRPr lang="en-CN" dirty="0"/>
          </a:p>
        </p:txBody>
      </p:sp>
      <p:sp>
        <p:nvSpPr>
          <p:cNvPr id="4" name="Title 1">
            <a:extLst>
              <a:ext uri="{FF2B5EF4-FFF2-40B4-BE49-F238E27FC236}">
                <a16:creationId xmlns:a16="http://schemas.microsoft.com/office/drawing/2014/main" id="{EEBD5428-6483-4643-A792-FB9887ED6A95}"/>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Multimedia SIMD</a:t>
            </a:r>
          </a:p>
        </p:txBody>
      </p:sp>
      <p:pic>
        <p:nvPicPr>
          <p:cNvPr id="6" name="Picture 5">
            <a:extLst>
              <a:ext uri="{FF2B5EF4-FFF2-40B4-BE49-F238E27FC236}">
                <a16:creationId xmlns:a16="http://schemas.microsoft.com/office/drawing/2014/main" id="{CADDAB62-94F4-364D-9023-BBB48F2C2863}"/>
              </a:ext>
            </a:extLst>
          </p:cNvPr>
          <p:cNvPicPr>
            <a:picLocks noChangeAspect="1"/>
          </p:cNvPicPr>
          <p:nvPr/>
        </p:nvPicPr>
        <p:blipFill>
          <a:blip r:embed="rId2"/>
          <a:stretch>
            <a:fillRect/>
          </a:stretch>
        </p:blipFill>
        <p:spPr>
          <a:xfrm>
            <a:off x="903600" y="2692400"/>
            <a:ext cx="8229600" cy="2336800"/>
          </a:xfrm>
          <a:prstGeom prst="rect">
            <a:avLst/>
          </a:prstGeom>
        </p:spPr>
      </p:pic>
    </p:spTree>
    <p:extLst>
      <p:ext uri="{BB962C8B-B14F-4D97-AF65-F5344CB8AC3E}">
        <p14:creationId xmlns:p14="http://schemas.microsoft.com/office/powerpoint/2010/main" val="261520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AD9B2A-5EC3-664A-8576-E17B1EE11603}"/>
              </a:ext>
            </a:extLst>
          </p:cNvPr>
          <p:cNvSpPr>
            <a:spLocks noGrp="1"/>
          </p:cNvSpPr>
          <p:nvPr>
            <p:ph idx="1"/>
          </p:nvPr>
        </p:nvSpPr>
        <p:spPr/>
        <p:txBody>
          <a:bodyPr/>
          <a:lstStyle/>
          <a:p>
            <a:r>
              <a:rPr lang="en-US" dirty="0">
                <a:solidFill>
                  <a:srgbClr val="00B0F0"/>
                </a:solidFill>
              </a:rPr>
              <a:t>S</a:t>
            </a:r>
            <a:r>
              <a:rPr lang="en-CN" dirty="0">
                <a:solidFill>
                  <a:srgbClr val="00B0F0"/>
                </a:solidFill>
              </a:rPr>
              <a:t>upport various types of parallelism: </a:t>
            </a:r>
            <a:r>
              <a:rPr lang="en-CN" dirty="0"/>
              <a:t>  multithreading, MIMD, SIMD, ILP</a:t>
            </a:r>
          </a:p>
          <a:p>
            <a:r>
              <a:rPr lang="en-US" dirty="0">
                <a:solidFill>
                  <a:srgbClr val="00B0F0"/>
                </a:solidFill>
              </a:rPr>
              <a:t>C</a:t>
            </a:r>
            <a:r>
              <a:rPr lang="en-CN" dirty="0">
                <a:solidFill>
                  <a:srgbClr val="00B0F0"/>
                </a:solidFill>
              </a:rPr>
              <a:t>hallenge for programming:     </a:t>
            </a:r>
            <a:r>
              <a:rPr lang="en-CN" dirty="0"/>
              <a:t>           not only getting good performance on GPU, but also                                     in coordinating the scheduling of computation on the system processor and the GPU                                   and the transfer of data between system memory and GPU memory</a:t>
            </a:r>
          </a:p>
        </p:txBody>
      </p:sp>
      <p:sp>
        <p:nvSpPr>
          <p:cNvPr id="4" name="Title 1">
            <a:extLst>
              <a:ext uri="{FF2B5EF4-FFF2-40B4-BE49-F238E27FC236}">
                <a16:creationId xmlns:a16="http://schemas.microsoft.com/office/drawing/2014/main" id="{47DFC655-E30E-D64D-8D7A-47C21CC0CA67}"/>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GPU</a:t>
            </a:r>
          </a:p>
        </p:txBody>
      </p:sp>
    </p:spTree>
    <p:extLst>
      <p:ext uri="{BB962C8B-B14F-4D97-AF65-F5344CB8AC3E}">
        <p14:creationId xmlns:p14="http://schemas.microsoft.com/office/powerpoint/2010/main" val="2746734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00CD79-DAD2-444F-88FD-6938F3821222}"/>
              </a:ext>
            </a:extLst>
          </p:cNvPr>
          <p:cNvPicPr>
            <a:picLocks noChangeAspect="1"/>
          </p:cNvPicPr>
          <p:nvPr/>
        </p:nvPicPr>
        <p:blipFill>
          <a:blip r:embed="rId3"/>
          <a:stretch>
            <a:fillRect/>
          </a:stretch>
        </p:blipFill>
        <p:spPr>
          <a:xfrm>
            <a:off x="0" y="581817"/>
            <a:ext cx="9144000" cy="6199983"/>
          </a:xfrm>
          <a:prstGeom prst="rect">
            <a:avLst/>
          </a:prstGeom>
        </p:spPr>
      </p:pic>
      <p:sp>
        <p:nvSpPr>
          <p:cNvPr id="5" name="Title 1">
            <a:extLst>
              <a:ext uri="{FF2B5EF4-FFF2-40B4-BE49-F238E27FC236}">
                <a16:creationId xmlns:a16="http://schemas.microsoft.com/office/drawing/2014/main" id="{5AF059E7-BD93-0548-BF65-95AEEACBD651}"/>
              </a:ext>
            </a:extLst>
          </p:cNvPr>
          <p:cNvSpPr txBox="1">
            <a:spLocks/>
          </p:cNvSpPr>
          <p:nvPr/>
        </p:nvSpPr>
        <p:spPr bwMode="auto">
          <a:xfrm>
            <a:off x="1447800" y="3429000"/>
            <a:ext cx="4343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4400" b="1" i="0" u="none" strike="noStrike" kern="0" cap="none" spc="0" normalizeH="0" baseline="0" noProof="0" dirty="0">
                <a:ln>
                  <a:noFill/>
                </a:ln>
                <a:solidFill>
                  <a:srgbClr val="000000"/>
                </a:solidFill>
                <a:effectLst/>
                <a:uLnTx/>
                <a:uFillTx/>
                <a:latin typeface="Verdana"/>
                <a:ea typeface="宋体"/>
                <a:cs typeface="+mj-cs"/>
              </a:rPr>
              <a:t>C</a:t>
            </a:r>
            <a:r>
              <a:rPr kumimoji="0" lang="en-CN" sz="4400" b="1" i="0" u="none" strike="noStrike" kern="0" cap="none" spc="0" normalizeH="0" baseline="0" noProof="0" dirty="0">
                <a:ln>
                  <a:noFill/>
                </a:ln>
                <a:solidFill>
                  <a:srgbClr val="000000"/>
                </a:solidFill>
                <a:effectLst/>
                <a:uLnTx/>
                <a:uFillTx/>
                <a:latin typeface="Verdana"/>
                <a:ea typeface="宋体"/>
                <a:cs typeface="+mj-cs"/>
              </a:rPr>
              <a:t>ompare GPU</a:t>
            </a:r>
          </a:p>
        </p:txBody>
      </p:sp>
      <p:sp>
        <p:nvSpPr>
          <p:cNvPr id="6" name="Title 1">
            <a:extLst>
              <a:ext uri="{FF2B5EF4-FFF2-40B4-BE49-F238E27FC236}">
                <a16:creationId xmlns:a16="http://schemas.microsoft.com/office/drawing/2014/main" id="{7C07B49B-C9EF-F54A-9711-DE16337AAA93}"/>
              </a:ext>
            </a:extLst>
          </p:cNvPr>
          <p:cNvSpPr txBox="1">
            <a:spLocks/>
          </p:cNvSpPr>
          <p:nvPr/>
        </p:nvSpPr>
        <p:spPr bwMode="auto">
          <a:xfrm>
            <a:off x="990600" y="4724400"/>
            <a:ext cx="4800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4400" b="1" i="0" u="none" strike="noStrike" kern="0" cap="none" spc="0" normalizeH="0" baseline="0" noProof="0" dirty="0">
                <a:ln>
                  <a:noFill/>
                </a:ln>
                <a:solidFill>
                  <a:srgbClr val="000000"/>
                </a:solidFill>
                <a:effectLst/>
                <a:uLnTx/>
                <a:uFillTx/>
                <a:latin typeface="Verdana"/>
                <a:ea typeface="宋体"/>
                <a:cs typeface="+mj-cs"/>
              </a:rPr>
              <a:t>with</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4400" b="1" i="0" u="none" strike="noStrike" kern="0" cap="none" spc="0" normalizeH="0" baseline="0" noProof="0" dirty="0">
                <a:ln>
                  <a:noFill/>
                </a:ln>
                <a:solidFill>
                  <a:srgbClr val="000000"/>
                </a:solidFill>
                <a:effectLst/>
                <a:uLnTx/>
                <a:uFillTx/>
                <a:latin typeface="Verdana"/>
                <a:ea typeface="宋体"/>
                <a:cs typeface="+mj-cs"/>
              </a:rPr>
              <a:t>Vector</a:t>
            </a:r>
            <a:endParaRPr kumimoji="0" lang="en-CN" sz="4400" b="1" i="0" u="none" strike="noStrike" kern="0" cap="none" spc="0" normalizeH="0" baseline="0" noProof="0" dirty="0">
              <a:ln>
                <a:noFill/>
              </a:ln>
              <a:solidFill>
                <a:srgbClr val="000000"/>
              </a:solidFill>
              <a:effectLst/>
              <a:uLnTx/>
              <a:uFillTx/>
              <a:latin typeface="Verdana"/>
              <a:ea typeface="宋体"/>
              <a:cs typeface="+mj-cs"/>
            </a:endParaRPr>
          </a:p>
        </p:txBody>
      </p:sp>
    </p:spTree>
    <p:extLst>
      <p:ext uri="{BB962C8B-B14F-4D97-AF65-F5344CB8AC3E}">
        <p14:creationId xmlns:p14="http://schemas.microsoft.com/office/powerpoint/2010/main" val="11376502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EC05522-1326-2D45-8CD0-F1C604090A5C}"/>
              </a:ext>
            </a:extLst>
          </p:cNvPr>
          <p:cNvPicPr>
            <a:picLocks noChangeAspect="1"/>
          </p:cNvPicPr>
          <p:nvPr/>
        </p:nvPicPr>
        <p:blipFill>
          <a:blip r:embed="rId3"/>
          <a:stretch>
            <a:fillRect/>
          </a:stretch>
        </p:blipFill>
        <p:spPr>
          <a:xfrm>
            <a:off x="0" y="3128799"/>
            <a:ext cx="9144000" cy="3729201"/>
          </a:xfrm>
          <a:prstGeom prst="rect">
            <a:avLst/>
          </a:prstGeom>
        </p:spPr>
      </p:pic>
      <p:sp>
        <p:nvSpPr>
          <p:cNvPr id="5" name="Title 1">
            <a:extLst>
              <a:ext uri="{FF2B5EF4-FFF2-40B4-BE49-F238E27FC236}">
                <a16:creationId xmlns:a16="http://schemas.microsoft.com/office/drawing/2014/main" id="{5AF059E7-BD93-0548-BF65-95AEEACBD651}"/>
              </a:ext>
            </a:extLst>
          </p:cNvPr>
          <p:cNvSpPr txBox="1">
            <a:spLocks/>
          </p:cNvSpPr>
          <p:nvPr/>
        </p:nvSpPr>
        <p:spPr bwMode="auto">
          <a:xfrm>
            <a:off x="4800600" y="608400"/>
            <a:ext cx="4343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4400" b="1" i="0" u="none" strike="noStrike" kern="0" cap="none" spc="0" normalizeH="0" baseline="0" noProof="0" dirty="0">
                <a:ln>
                  <a:noFill/>
                </a:ln>
                <a:solidFill>
                  <a:srgbClr val="000000"/>
                </a:solidFill>
                <a:effectLst/>
                <a:uLnTx/>
                <a:uFillTx/>
                <a:latin typeface="Verdana"/>
                <a:ea typeface="宋体"/>
                <a:cs typeface="+mj-cs"/>
              </a:rPr>
              <a:t>C</a:t>
            </a:r>
            <a:r>
              <a:rPr kumimoji="0" lang="en-CN" sz="4400" b="1" i="0" u="none" strike="noStrike" kern="0" cap="none" spc="0" normalizeH="0" baseline="0" noProof="0" dirty="0">
                <a:ln>
                  <a:noFill/>
                </a:ln>
                <a:solidFill>
                  <a:srgbClr val="000000"/>
                </a:solidFill>
                <a:effectLst/>
                <a:uLnTx/>
                <a:uFillTx/>
                <a:latin typeface="Verdana"/>
                <a:ea typeface="宋体"/>
                <a:cs typeface="+mj-cs"/>
              </a:rPr>
              <a:t>ompare GPU</a:t>
            </a:r>
          </a:p>
        </p:txBody>
      </p:sp>
      <p:sp>
        <p:nvSpPr>
          <p:cNvPr id="6" name="Title 1">
            <a:extLst>
              <a:ext uri="{FF2B5EF4-FFF2-40B4-BE49-F238E27FC236}">
                <a16:creationId xmlns:a16="http://schemas.microsoft.com/office/drawing/2014/main" id="{7C07B49B-C9EF-F54A-9711-DE16337AAA93}"/>
              </a:ext>
            </a:extLst>
          </p:cNvPr>
          <p:cNvSpPr txBox="1">
            <a:spLocks/>
          </p:cNvSpPr>
          <p:nvPr/>
        </p:nvSpPr>
        <p:spPr bwMode="auto">
          <a:xfrm>
            <a:off x="4343400" y="1904400"/>
            <a:ext cx="4800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4400" b="1" i="0" u="none" strike="noStrike" kern="0" cap="none" spc="0" normalizeH="0" baseline="0" noProof="0" dirty="0">
                <a:ln>
                  <a:noFill/>
                </a:ln>
                <a:solidFill>
                  <a:srgbClr val="000000"/>
                </a:solidFill>
                <a:effectLst/>
                <a:uLnTx/>
                <a:uFillTx/>
                <a:latin typeface="Verdana"/>
                <a:ea typeface="宋体"/>
                <a:cs typeface="+mj-cs"/>
              </a:rPr>
              <a:t>with</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4400" b="1" i="0" u="none" strike="noStrike" kern="0" cap="none" spc="0" normalizeH="0" baseline="0" noProof="0" dirty="0">
                <a:ln>
                  <a:noFill/>
                </a:ln>
                <a:solidFill>
                  <a:srgbClr val="FFFFFF"/>
                </a:solidFill>
                <a:effectLst/>
                <a:uLnTx/>
                <a:uFillTx/>
                <a:latin typeface="Verdana"/>
                <a:ea typeface="宋体"/>
                <a:cs typeface="+mj-cs"/>
              </a:rPr>
              <a:t>Vector</a:t>
            </a:r>
            <a:endParaRPr kumimoji="0" lang="en-CN" sz="4400" b="1" i="0" u="none" strike="noStrike" kern="0" cap="none" spc="0" normalizeH="0" baseline="0" noProof="0" dirty="0">
              <a:ln>
                <a:noFill/>
              </a:ln>
              <a:solidFill>
                <a:srgbClr val="FFFFFF"/>
              </a:solidFill>
              <a:effectLst/>
              <a:uLnTx/>
              <a:uFillTx/>
              <a:latin typeface="Verdana"/>
              <a:ea typeface="宋体"/>
              <a:cs typeface="+mj-cs"/>
            </a:endParaRPr>
          </a:p>
        </p:txBody>
      </p:sp>
      <p:sp>
        <p:nvSpPr>
          <p:cNvPr id="7" name="Title 1">
            <a:extLst>
              <a:ext uri="{FF2B5EF4-FFF2-40B4-BE49-F238E27FC236}">
                <a16:creationId xmlns:a16="http://schemas.microsoft.com/office/drawing/2014/main" id="{2907114C-A2BC-E746-8985-FF2A941A6FBD}"/>
              </a:ext>
            </a:extLst>
          </p:cNvPr>
          <p:cNvSpPr txBox="1">
            <a:spLocks/>
          </p:cNvSpPr>
          <p:nvPr/>
        </p:nvSpPr>
        <p:spPr bwMode="auto">
          <a:xfrm>
            <a:off x="3429000" y="1904400"/>
            <a:ext cx="5715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4400" b="1" i="0" u="none" strike="noStrike" kern="0" cap="none" spc="0" normalizeH="0" baseline="0" noProof="0" dirty="0">
              <a:ln>
                <a:noFill/>
              </a:ln>
              <a:solidFill>
                <a:srgbClr val="000000"/>
              </a:solidFill>
              <a:effectLst/>
              <a:uLnTx/>
              <a:uFillTx/>
              <a:latin typeface="Verdana"/>
              <a:ea typeface="宋体"/>
              <a:cs typeface="+mj-cs"/>
            </a:endParaRP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4400" b="1" i="0" u="none" strike="noStrike" kern="0" cap="none" spc="0" normalizeH="0" baseline="0" noProof="0" dirty="0">
                <a:ln>
                  <a:noFill/>
                </a:ln>
                <a:solidFill>
                  <a:srgbClr val="000000"/>
                </a:solidFill>
                <a:effectLst/>
                <a:uLnTx/>
                <a:uFillTx/>
                <a:latin typeface="Verdana"/>
                <a:ea typeface="宋体"/>
                <a:cs typeface="+mj-cs"/>
              </a:rPr>
              <a:t>Multimedia SIMD</a:t>
            </a:r>
            <a:endParaRPr kumimoji="0" lang="en-CN" sz="4400" b="1" i="0" u="none" strike="noStrike" kern="0" cap="none" spc="0" normalizeH="0" baseline="0" noProof="0" dirty="0">
              <a:ln>
                <a:noFill/>
              </a:ln>
              <a:solidFill>
                <a:srgbClr val="000000"/>
              </a:solidFill>
              <a:effectLst/>
              <a:uLnTx/>
              <a:uFillTx/>
              <a:latin typeface="Verdana"/>
              <a:ea typeface="宋体"/>
              <a:cs typeface="+mj-cs"/>
            </a:endParaRPr>
          </a:p>
        </p:txBody>
      </p:sp>
    </p:spTree>
    <p:extLst>
      <p:ext uri="{BB962C8B-B14F-4D97-AF65-F5344CB8AC3E}">
        <p14:creationId xmlns:p14="http://schemas.microsoft.com/office/powerpoint/2010/main" val="10364289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6875839"/>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3" name="Rectangle 2">
            <a:extLst>
              <a:ext uri="{FF2B5EF4-FFF2-40B4-BE49-F238E27FC236}">
                <a16:creationId xmlns:a16="http://schemas.microsoft.com/office/drawing/2014/main" id="{73625190-5A9F-3C40-9900-E8D5B3AF7995}"/>
              </a:ext>
            </a:extLst>
          </p:cNvPr>
          <p:cNvSpPr>
            <a:spLocks noGrp="1" noChangeArrowheads="1"/>
          </p:cNvSpPr>
          <p:nvPr>
            <p:ph type="title"/>
          </p:nvPr>
        </p:nvSpPr>
        <p:spPr/>
        <p:txBody>
          <a:bodyPr/>
          <a:lstStyle/>
          <a:p>
            <a:pPr algn="l" eaLnBrk="1" hangingPunct="1"/>
            <a:r>
              <a:rPr lang="en-US" altLang="zh-CN" dirty="0"/>
              <a:t>Lectures 11-13</a:t>
            </a:r>
          </a:p>
        </p:txBody>
      </p:sp>
      <p:sp>
        <p:nvSpPr>
          <p:cNvPr id="422914" name="Rectangle 3">
            <a:extLst>
              <a:ext uri="{FF2B5EF4-FFF2-40B4-BE49-F238E27FC236}">
                <a16:creationId xmlns:a16="http://schemas.microsoft.com/office/drawing/2014/main" id="{502504DA-5AA3-B144-8F52-8DB8CB18B4EF}"/>
              </a:ext>
            </a:extLst>
          </p:cNvPr>
          <p:cNvSpPr>
            <a:spLocks noGrp="1" noChangeArrowheads="1"/>
          </p:cNvSpPr>
          <p:nvPr>
            <p:ph type="body" idx="1"/>
          </p:nvPr>
        </p:nvSpPr>
        <p:spPr>
          <a:xfrm>
            <a:off x="0" y="1600200"/>
            <a:ext cx="9144000" cy="5257800"/>
          </a:xfrm>
        </p:spPr>
        <p:txBody>
          <a:bodyPr/>
          <a:lstStyle/>
          <a:p>
            <a:pPr eaLnBrk="1" hangingPunct="1">
              <a:buFontTx/>
              <a:buNone/>
            </a:pPr>
            <a:r>
              <a:rPr lang="en-US" altLang="zh-CN" dirty="0"/>
              <a:t>Thread-Level Parallelism</a:t>
            </a:r>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5E215BA9-A352-DB44-854B-DAB6FE2AD35F}"/>
              </a:ext>
            </a:extLst>
          </p:cNvPr>
          <p:cNvSpPr>
            <a:spLocks noGrp="1" noChangeArrowheads="1"/>
          </p:cNvSpPr>
          <p:nvPr>
            <p:ph type="title"/>
          </p:nvPr>
        </p:nvSpPr>
        <p:spPr/>
        <p:txBody>
          <a:bodyPr/>
          <a:lstStyle/>
          <a:p>
            <a:pPr eaLnBrk="1" hangingPunct="1"/>
            <a:r>
              <a:rPr lang="en-US" altLang="zh-CN" dirty="0"/>
              <a:t>Multiprocessor Architecture</a:t>
            </a:r>
          </a:p>
        </p:txBody>
      </p:sp>
      <p:sp>
        <p:nvSpPr>
          <p:cNvPr id="32770" name="Rectangle 3">
            <a:extLst>
              <a:ext uri="{FF2B5EF4-FFF2-40B4-BE49-F238E27FC236}">
                <a16:creationId xmlns:a16="http://schemas.microsoft.com/office/drawing/2014/main" id="{FC8E3619-DD57-8246-9B90-C0DA2A728F47}"/>
              </a:ext>
            </a:extLst>
          </p:cNvPr>
          <p:cNvSpPr>
            <a:spLocks noGrp="1" noChangeArrowheads="1"/>
          </p:cNvSpPr>
          <p:nvPr>
            <p:ph type="body" idx="1"/>
          </p:nvPr>
        </p:nvSpPr>
        <p:spPr/>
        <p:txBody>
          <a:bodyPr/>
          <a:lstStyle/>
          <a:p>
            <a:pPr eaLnBrk="1" hangingPunct="1"/>
            <a:r>
              <a:rPr lang="en-US" altLang="zh-CN"/>
              <a:t>According to memory organization and interconnect strategy</a:t>
            </a:r>
          </a:p>
          <a:p>
            <a:pPr eaLnBrk="1" hangingPunct="1"/>
            <a:r>
              <a:rPr lang="en-US" altLang="zh-CN"/>
              <a:t>Two classes</a:t>
            </a:r>
          </a:p>
          <a:p>
            <a:pPr eaLnBrk="1" hangingPunct="1">
              <a:buFontTx/>
              <a:buNone/>
            </a:pPr>
            <a:r>
              <a:rPr lang="en-US" altLang="zh-CN"/>
              <a:t>	</a:t>
            </a:r>
            <a:r>
              <a:rPr lang="en-US" altLang="zh-CN" b="1"/>
              <a:t>symmetric/centralized shared-memory multiprocessors (SMP)</a:t>
            </a:r>
          </a:p>
          <a:p>
            <a:pPr eaLnBrk="1" hangingPunct="1">
              <a:buFontTx/>
              <a:buNone/>
            </a:pPr>
            <a:r>
              <a:rPr lang="en-US" altLang="zh-CN" b="1"/>
              <a:t>	+</a:t>
            </a:r>
          </a:p>
          <a:p>
            <a:pPr eaLnBrk="1" hangingPunct="1">
              <a:buFontTx/>
              <a:buNone/>
            </a:pPr>
            <a:r>
              <a:rPr lang="en-US" altLang="zh-CN" b="1"/>
              <a:t>	distributed shared memory multiprocessors (DMP)</a:t>
            </a:r>
            <a:endParaRPr lang="en-US" altLang="zh-CN"/>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49" name="Rectangle 2">
            <a:extLst>
              <a:ext uri="{FF2B5EF4-FFF2-40B4-BE49-F238E27FC236}">
                <a16:creationId xmlns:a16="http://schemas.microsoft.com/office/drawing/2014/main" id="{F0085AF2-1692-F34B-8C3E-629030F00CDF}"/>
              </a:ext>
            </a:extLst>
          </p:cNvPr>
          <p:cNvSpPr>
            <a:spLocks noGrp="1" noChangeArrowheads="1"/>
          </p:cNvSpPr>
          <p:nvPr>
            <p:ph type="title"/>
          </p:nvPr>
        </p:nvSpPr>
        <p:spPr/>
        <p:txBody>
          <a:bodyPr/>
          <a:lstStyle/>
          <a:p>
            <a:pPr eaLnBrk="1" hangingPunct="1"/>
            <a:r>
              <a:rPr lang="en-US" altLang="zh-CN" sz="4000"/>
              <a:t>Six Basic Cache Optimizations</a:t>
            </a:r>
          </a:p>
        </p:txBody>
      </p:sp>
      <p:sp>
        <p:nvSpPr>
          <p:cNvPr id="283650" name="Rectangle 3">
            <a:extLst>
              <a:ext uri="{FF2B5EF4-FFF2-40B4-BE49-F238E27FC236}">
                <a16:creationId xmlns:a16="http://schemas.microsoft.com/office/drawing/2014/main" id="{C2D7FDD9-D648-8946-BCDF-363EB122AF4D}"/>
              </a:ext>
            </a:extLst>
          </p:cNvPr>
          <p:cNvSpPr>
            <a:spLocks noGrp="1" noChangeArrowheads="1"/>
          </p:cNvSpPr>
          <p:nvPr>
            <p:ph type="body" idx="1"/>
          </p:nvPr>
        </p:nvSpPr>
        <p:spPr/>
        <p:txBody>
          <a:bodyPr/>
          <a:lstStyle/>
          <a:p>
            <a:pPr eaLnBrk="1" hangingPunct="1">
              <a:lnSpc>
                <a:spcPct val="90000"/>
              </a:lnSpc>
            </a:pPr>
            <a:r>
              <a:rPr lang="en-US" altLang="zh-CN" sz="2800" b="1" dirty="0"/>
              <a:t>1. larger block size</a:t>
            </a:r>
            <a:r>
              <a:rPr lang="en-US" altLang="zh-CN" sz="2400" b="1" dirty="0"/>
              <a:t> </a:t>
            </a:r>
          </a:p>
          <a:p>
            <a:pPr eaLnBrk="1" hangingPunct="1">
              <a:lnSpc>
                <a:spcPct val="90000"/>
              </a:lnSpc>
              <a:buFontTx/>
              <a:buNone/>
            </a:pPr>
            <a:r>
              <a:rPr lang="en-US" altLang="zh-CN" sz="2400" b="1" dirty="0"/>
              <a:t>	</a:t>
            </a:r>
            <a:r>
              <a:rPr lang="en-US" altLang="zh-CN" sz="2400" dirty="0"/>
              <a:t>reduce miss rate; --- </a:t>
            </a:r>
            <a:r>
              <a:rPr lang="en-US" altLang="zh-CN" sz="2400" i="1" dirty="0"/>
              <a:t>spatial locality;</a:t>
            </a:r>
          </a:p>
          <a:p>
            <a:pPr eaLnBrk="1" hangingPunct="1">
              <a:lnSpc>
                <a:spcPct val="90000"/>
              </a:lnSpc>
              <a:buFontTx/>
              <a:buNone/>
            </a:pPr>
            <a:r>
              <a:rPr lang="en-US" altLang="zh-CN" sz="2400" i="1" dirty="0"/>
              <a:t>	</a:t>
            </a:r>
            <a:r>
              <a:rPr lang="en-US" altLang="zh-CN" sz="2400" dirty="0"/>
              <a:t>reduce static power; ---</a:t>
            </a:r>
            <a:r>
              <a:rPr lang="en-US" altLang="zh-CN" sz="2400" i="1" dirty="0"/>
              <a:t> lower tag #;</a:t>
            </a:r>
            <a:endParaRPr lang="en-US" altLang="zh-CN" sz="2400" dirty="0"/>
          </a:p>
          <a:p>
            <a:pPr eaLnBrk="1" hangingPunct="1">
              <a:lnSpc>
                <a:spcPct val="90000"/>
              </a:lnSpc>
              <a:buFontTx/>
              <a:buNone/>
            </a:pPr>
            <a:r>
              <a:rPr lang="en-US" altLang="zh-CN" sz="2400" dirty="0"/>
              <a:t>	increase miss penalty, capacity/conflict misses;</a:t>
            </a:r>
          </a:p>
          <a:p>
            <a:pPr eaLnBrk="1" hangingPunct="1">
              <a:lnSpc>
                <a:spcPct val="90000"/>
              </a:lnSpc>
            </a:pPr>
            <a:r>
              <a:rPr lang="en-US" altLang="zh-CN" sz="2800" b="1" dirty="0"/>
              <a:t>2. bigger caches</a:t>
            </a:r>
          </a:p>
          <a:p>
            <a:pPr eaLnBrk="1" hangingPunct="1">
              <a:lnSpc>
                <a:spcPct val="90000"/>
              </a:lnSpc>
              <a:buFontTx/>
              <a:buNone/>
            </a:pPr>
            <a:r>
              <a:rPr lang="en-US" altLang="zh-CN" sz="2400" b="1" dirty="0"/>
              <a:t>	</a:t>
            </a:r>
            <a:r>
              <a:rPr lang="en-US" altLang="zh-CN" sz="2400" dirty="0"/>
              <a:t>reduce miss rate; --- </a:t>
            </a:r>
            <a:r>
              <a:rPr lang="en-US" altLang="zh-CN" sz="2400" i="1" dirty="0"/>
              <a:t>capacity misses</a:t>
            </a:r>
            <a:endParaRPr lang="en-US" altLang="zh-CN" sz="2400" dirty="0"/>
          </a:p>
          <a:p>
            <a:pPr eaLnBrk="1" hangingPunct="1">
              <a:lnSpc>
                <a:spcPct val="90000"/>
              </a:lnSpc>
              <a:buFontTx/>
              <a:buNone/>
            </a:pPr>
            <a:r>
              <a:rPr lang="en-US" altLang="zh-CN" sz="2400" dirty="0"/>
              <a:t>	increase hit time;</a:t>
            </a:r>
          </a:p>
          <a:p>
            <a:pPr eaLnBrk="1" hangingPunct="1">
              <a:lnSpc>
                <a:spcPct val="90000"/>
              </a:lnSpc>
              <a:buFontTx/>
              <a:buNone/>
            </a:pPr>
            <a:r>
              <a:rPr lang="en-US" altLang="zh-CN" sz="2400" dirty="0"/>
              <a:t>	increase cost and (static &amp; dynamic) power;</a:t>
            </a:r>
            <a:endParaRPr lang="en-US" altLang="zh-CN" sz="2400" b="1" dirty="0"/>
          </a:p>
          <a:p>
            <a:pPr eaLnBrk="1" hangingPunct="1">
              <a:lnSpc>
                <a:spcPct val="90000"/>
              </a:lnSpc>
            </a:pPr>
            <a:r>
              <a:rPr lang="en-US" altLang="zh-CN" sz="2800" b="1" dirty="0"/>
              <a:t>3. higher associativity </a:t>
            </a:r>
          </a:p>
          <a:p>
            <a:pPr eaLnBrk="1" hangingPunct="1">
              <a:lnSpc>
                <a:spcPct val="90000"/>
              </a:lnSpc>
              <a:buFontTx/>
              <a:buNone/>
            </a:pPr>
            <a:r>
              <a:rPr lang="en-US" altLang="zh-CN" sz="2400" b="1" dirty="0"/>
              <a:t>	</a:t>
            </a:r>
            <a:r>
              <a:rPr lang="en-US" altLang="zh-CN" sz="2400" dirty="0"/>
              <a:t>reduce miss rate; --- </a:t>
            </a:r>
            <a:r>
              <a:rPr lang="en-US" altLang="zh-CN" sz="2400" i="1" dirty="0"/>
              <a:t>of conflict misses;</a:t>
            </a:r>
          </a:p>
          <a:p>
            <a:pPr eaLnBrk="1" hangingPunct="1">
              <a:lnSpc>
                <a:spcPct val="90000"/>
              </a:lnSpc>
              <a:buFontTx/>
              <a:buNone/>
            </a:pPr>
            <a:r>
              <a:rPr lang="en-US" altLang="zh-CN" sz="2400" i="1" dirty="0"/>
              <a:t>	</a:t>
            </a:r>
            <a:r>
              <a:rPr lang="en-US" altLang="zh-CN" sz="2400" dirty="0"/>
              <a:t>increase hit time;</a:t>
            </a:r>
          </a:p>
          <a:p>
            <a:pPr eaLnBrk="1" hangingPunct="1">
              <a:lnSpc>
                <a:spcPct val="90000"/>
              </a:lnSpc>
              <a:buFontTx/>
              <a:buNone/>
            </a:pPr>
            <a:r>
              <a:rPr lang="en-US" altLang="zh-CN" sz="2400" dirty="0"/>
              <a:t>	increase power;</a:t>
            </a:r>
          </a:p>
        </p:txBody>
      </p:sp>
    </p:spTree>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05FD8BC-89C0-9843-A17B-3C52FBCE3523}"/>
              </a:ext>
            </a:extLst>
          </p:cNvPr>
          <p:cNvPicPr>
            <a:picLocks noChangeAspect="1"/>
          </p:cNvPicPr>
          <p:nvPr/>
        </p:nvPicPr>
        <p:blipFill>
          <a:blip r:embed="rId3"/>
          <a:stretch>
            <a:fillRect/>
          </a:stretch>
        </p:blipFill>
        <p:spPr>
          <a:xfrm>
            <a:off x="0" y="1362430"/>
            <a:ext cx="6172200" cy="5495569"/>
          </a:xfrm>
          <a:prstGeom prst="rect">
            <a:avLst/>
          </a:prstGeom>
        </p:spPr>
      </p:pic>
      <p:sp>
        <p:nvSpPr>
          <p:cNvPr id="71682" name="Rectangle 2">
            <a:extLst>
              <a:ext uri="{FF2B5EF4-FFF2-40B4-BE49-F238E27FC236}">
                <a16:creationId xmlns:a16="http://schemas.microsoft.com/office/drawing/2014/main" id="{1A7B54E9-C78E-7F44-9A9B-E90CA1383AB4}"/>
              </a:ext>
            </a:extLst>
          </p:cNvPr>
          <p:cNvSpPr>
            <a:spLocks noGrp="1" noChangeArrowheads="1"/>
          </p:cNvSpPr>
          <p:nvPr>
            <p:ph type="title"/>
          </p:nvPr>
        </p:nvSpPr>
        <p:spPr/>
        <p:txBody>
          <a:bodyPr/>
          <a:lstStyle/>
          <a:p>
            <a:pPr eaLnBrk="1" hangingPunct="1"/>
            <a:r>
              <a:rPr lang="en-US" altLang="zh-CN"/>
              <a:t>Centralized Shared-Memory</a:t>
            </a:r>
          </a:p>
        </p:txBody>
      </p:sp>
      <p:sp>
        <p:nvSpPr>
          <p:cNvPr id="71683" name="Text Box 5">
            <a:extLst>
              <a:ext uri="{FF2B5EF4-FFF2-40B4-BE49-F238E27FC236}">
                <a16:creationId xmlns:a16="http://schemas.microsoft.com/office/drawing/2014/main" id="{EAC626C0-8CCA-B040-BA6D-CFEB8B5B50D7}"/>
              </a:ext>
            </a:extLst>
          </p:cNvPr>
          <p:cNvSpPr txBox="1">
            <a:spLocks noChangeArrowheads="1"/>
          </p:cNvSpPr>
          <p:nvPr/>
        </p:nvSpPr>
        <p:spPr bwMode="auto">
          <a:xfrm>
            <a:off x="2962275" y="3657600"/>
            <a:ext cx="6181725"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Large, multilevel caches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reduce mem bandwidth demands</a:t>
            </a:r>
          </a:p>
        </p:txBody>
      </p:sp>
      <p:sp>
        <p:nvSpPr>
          <p:cNvPr id="5" name="圆角矩形 4">
            <a:extLst>
              <a:ext uri="{FF2B5EF4-FFF2-40B4-BE49-F238E27FC236}">
                <a16:creationId xmlns:a16="http://schemas.microsoft.com/office/drawing/2014/main" id="{AF8288C7-39F7-3040-B8E5-CED1AE528288}"/>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3">
            <a:extLst>
              <a:ext uri="{FF2B5EF4-FFF2-40B4-BE49-F238E27FC236}">
                <a16:creationId xmlns:a16="http://schemas.microsoft.com/office/drawing/2014/main" id="{9F9160A1-9B29-F84E-874E-F40685B62C08}"/>
              </a:ext>
            </a:extLst>
          </p:cNvPr>
          <p:cNvSpPr>
            <a:spLocks noGrp="1" noChangeArrowheads="1"/>
          </p:cNvSpPr>
          <p:nvPr>
            <p:ph type="title"/>
          </p:nvPr>
        </p:nvSpPr>
        <p:spPr/>
        <p:txBody>
          <a:bodyPr/>
          <a:lstStyle/>
          <a:p>
            <a:pPr eaLnBrk="1" hangingPunct="1"/>
            <a:r>
              <a:rPr lang="en-US" altLang="zh-CN"/>
              <a:t>Centralized Shared-Memory</a:t>
            </a:r>
          </a:p>
        </p:txBody>
      </p:sp>
      <p:pic>
        <p:nvPicPr>
          <p:cNvPr id="6" name="Picture 5">
            <a:extLst>
              <a:ext uri="{FF2B5EF4-FFF2-40B4-BE49-F238E27FC236}">
                <a16:creationId xmlns:a16="http://schemas.microsoft.com/office/drawing/2014/main" id="{543065BF-6224-7E45-B0A7-FB6DC3E8317E}"/>
              </a:ext>
            </a:extLst>
          </p:cNvPr>
          <p:cNvPicPr>
            <a:picLocks noChangeAspect="1"/>
          </p:cNvPicPr>
          <p:nvPr/>
        </p:nvPicPr>
        <p:blipFill>
          <a:blip r:embed="rId3"/>
          <a:stretch>
            <a:fillRect/>
          </a:stretch>
        </p:blipFill>
        <p:spPr>
          <a:xfrm>
            <a:off x="0" y="1362430"/>
            <a:ext cx="6172200" cy="5495569"/>
          </a:xfrm>
          <a:prstGeom prst="rect">
            <a:avLst/>
          </a:prstGeom>
        </p:spPr>
      </p:pic>
      <p:sp>
        <p:nvSpPr>
          <p:cNvPr id="8" name="圆角矩形 4">
            <a:extLst>
              <a:ext uri="{FF2B5EF4-FFF2-40B4-BE49-F238E27FC236}">
                <a16:creationId xmlns:a16="http://schemas.microsoft.com/office/drawing/2014/main" id="{FBC976A6-C7C3-2C41-B0A3-C9D2FD15779A}"/>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73731" name="Text Box 4">
            <a:extLst>
              <a:ext uri="{FF2B5EF4-FFF2-40B4-BE49-F238E27FC236}">
                <a16:creationId xmlns:a16="http://schemas.microsoft.com/office/drawing/2014/main" id="{3D87DB4E-15CE-FB4A-A67F-A438203463ED}"/>
              </a:ext>
            </a:extLst>
          </p:cNvPr>
          <p:cNvSpPr txBox="1">
            <a:spLocks noChangeArrowheads="1"/>
          </p:cNvSpPr>
          <p:nvPr/>
        </p:nvSpPr>
        <p:spPr bwMode="auto">
          <a:xfrm>
            <a:off x="4202113" y="3657600"/>
            <a:ext cx="494188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Cache private/shared data</a:t>
            </a:r>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3">
            <a:extLst>
              <a:ext uri="{FF2B5EF4-FFF2-40B4-BE49-F238E27FC236}">
                <a16:creationId xmlns:a16="http://schemas.microsoft.com/office/drawing/2014/main" id="{7236BA14-29F1-7F4D-988A-CBB287EFED5C}"/>
              </a:ext>
            </a:extLst>
          </p:cNvPr>
          <p:cNvSpPr>
            <a:spLocks noGrp="1" noChangeArrowheads="1"/>
          </p:cNvSpPr>
          <p:nvPr>
            <p:ph type="title"/>
          </p:nvPr>
        </p:nvSpPr>
        <p:spPr/>
        <p:txBody>
          <a:bodyPr/>
          <a:lstStyle/>
          <a:p>
            <a:pPr eaLnBrk="1" hangingPunct="1"/>
            <a:r>
              <a:rPr lang="en-US" altLang="zh-CN"/>
              <a:t>Centralized Shared-Memory</a:t>
            </a:r>
          </a:p>
        </p:txBody>
      </p:sp>
      <p:pic>
        <p:nvPicPr>
          <p:cNvPr id="6" name="Picture 5">
            <a:extLst>
              <a:ext uri="{FF2B5EF4-FFF2-40B4-BE49-F238E27FC236}">
                <a16:creationId xmlns:a16="http://schemas.microsoft.com/office/drawing/2014/main" id="{7AC40018-8662-A640-A02C-DC32702595AC}"/>
              </a:ext>
            </a:extLst>
          </p:cNvPr>
          <p:cNvPicPr>
            <a:picLocks noChangeAspect="1"/>
          </p:cNvPicPr>
          <p:nvPr/>
        </p:nvPicPr>
        <p:blipFill>
          <a:blip r:embed="rId3"/>
          <a:stretch>
            <a:fillRect/>
          </a:stretch>
        </p:blipFill>
        <p:spPr>
          <a:xfrm>
            <a:off x="0" y="1362430"/>
            <a:ext cx="6172200" cy="5495569"/>
          </a:xfrm>
          <a:prstGeom prst="rect">
            <a:avLst/>
          </a:prstGeom>
        </p:spPr>
      </p:pic>
      <p:sp>
        <p:nvSpPr>
          <p:cNvPr id="7" name="圆角矩形 4">
            <a:extLst>
              <a:ext uri="{FF2B5EF4-FFF2-40B4-BE49-F238E27FC236}">
                <a16:creationId xmlns:a16="http://schemas.microsoft.com/office/drawing/2014/main" id="{C4645287-7B9E-CF4B-AF2B-713BD8AB9143}"/>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75779" name="Text Box 4">
            <a:extLst>
              <a:ext uri="{FF2B5EF4-FFF2-40B4-BE49-F238E27FC236}">
                <a16:creationId xmlns:a16="http://schemas.microsoft.com/office/drawing/2014/main" id="{67D352AD-B9E7-9D44-9BE5-2912ED292FBE}"/>
              </a:ext>
            </a:extLst>
          </p:cNvPr>
          <p:cNvSpPr txBox="1">
            <a:spLocks noChangeArrowheads="1"/>
          </p:cNvSpPr>
          <p:nvPr/>
        </p:nvSpPr>
        <p:spPr bwMode="auto">
          <a:xfrm>
            <a:off x="4133850" y="3657600"/>
            <a:ext cx="501015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private data</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used by a single processor</a:t>
            </a:r>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3">
            <a:extLst>
              <a:ext uri="{FF2B5EF4-FFF2-40B4-BE49-F238E27FC236}">
                <a16:creationId xmlns:a16="http://schemas.microsoft.com/office/drawing/2014/main" id="{E7CD54CE-FEBE-1040-BB50-2944E776E22A}"/>
              </a:ext>
            </a:extLst>
          </p:cNvPr>
          <p:cNvSpPr>
            <a:spLocks noGrp="1" noChangeArrowheads="1"/>
          </p:cNvSpPr>
          <p:nvPr>
            <p:ph type="title"/>
          </p:nvPr>
        </p:nvSpPr>
        <p:spPr/>
        <p:txBody>
          <a:bodyPr/>
          <a:lstStyle/>
          <a:p>
            <a:pPr eaLnBrk="1" hangingPunct="1"/>
            <a:r>
              <a:rPr lang="en-US" altLang="zh-CN"/>
              <a:t>Centralized Shared-Memory</a:t>
            </a:r>
          </a:p>
        </p:txBody>
      </p:sp>
      <p:pic>
        <p:nvPicPr>
          <p:cNvPr id="6" name="Picture 5">
            <a:extLst>
              <a:ext uri="{FF2B5EF4-FFF2-40B4-BE49-F238E27FC236}">
                <a16:creationId xmlns:a16="http://schemas.microsoft.com/office/drawing/2014/main" id="{46C6D180-38C6-D241-BD3D-443A21A31DAD}"/>
              </a:ext>
            </a:extLst>
          </p:cNvPr>
          <p:cNvPicPr>
            <a:picLocks noChangeAspect="1"/>
          </p:cNvPicPr>
          <p:nvPr/>
        </p:nvPicPr>
        <p:blipFill>
          <a:blip r:embed="rId3"/>
          <a:stretch>
            <a:fillRect/>
          </a:stretch>
        </p:blipFill>
        <p:spPr>
          <a:xfrm>
            <a:off x="0" y="1362430"/>
            <a:ext cx="6172200" cy="5495569"/>
          </a:xfrm>
          <a:prstGeom prst="rect">
            <a:avLst/>
          </a:prstGeom>
        </p:spPr>
      </p:pic>
      <p:sp>
        <p:nvSpPr>
          <p:cNvPr id="7" name="圆角矩形 4">
            <a:extLst>
              <a:ext uri="{FF2B5EF4-FFF2-40B4-BE49-F238E27FC236}">
                <a16:creationId xmlns:a16="http://schemas.microsoft.com/office/drawing/2014/main" id="{E53957D2-0D46-1140-91E4-5CCBBE1A8735}"/>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77827" name="Text Box 4">
            <a:extLst>
              <a:ext uri="{FF2B5EF4-FFF2-40B4-BE49-F238E27FC236}">
                <a16:creationId xmlns:a16="http://schemas.microsoft.com/office/drawing/2014/main" id="{6C576F46-20E5-8047-9FC0-A401EDD5572A}"/>
              </a:ext>
            </a:extLst>
          </p:cNvPr>
          <p:cNvSpPr txBox="1">
            <a:spLocks noChangeArrowheads="1"/>
          </p:cNvSpPr>
          <p:nvPr/>
        </p:nvSpPr>
        <p:spPr bwMode="auto">
          <a:xfrm>
            <a:off x="374650" y="3657600"/>
            <a:ext cx="876935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shared data</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used by multiple processors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may be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replicated</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in multiple caches to reduce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access latency, required mem </a:t>
            </a:r>
            <a:r>
              <a:rPr kumimoji="0" lang="en-US" altLang="zh-CN" sz="3200" b="0" i="0" u="none" strike="noStrike" kern="1200" cap="none" spc="0" normalizeH="0" baseline="0" noProof="0" dirty="0" err="1">
                <a:ln>
                  <a:noFill/>
                </a:ln>
                <a:solidFill>
                  <a:srgbClr val="00B0F0"/>
                </a:solidFill>
                <a:effectLst/>
                <a:uLnTx/>
                <a:uFillTx/>
                <a:latin typeface="Arial" panose="020B0604020202020204" pitchFamily="34" charset="0"/>
                <a:ea typeface="宋体" panose="02010600030101010101" pitchFamily="2" charset="-122"/>
                <a:cs typeface="+mn-cs"/>
              </a:rPr>
              <a:t>bw</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contention</a:t>
            </a:r>
          </a:p>
        </p:txBody>
      </p: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274FD7D-746D-1948-8A5A-8B50FA7E77B4}"/>
              </a:ext>
            </a:extLst>
          </p:cNvPr>
          <p:cNvPicPr>
            <a:picLocks noChangeAspect="1"/>
          </p:cNvPicPr>
          <p:nvPr/>
        </p:nvPicPr>
        <p:blipFill>
          <a:blip r:embed="rId3"/>
          <a:stretch>
            <a:fillRect/>
          </a:stretch>
        </p:blipFill>
        <p:spPr>
          <a:xfrm>
            <a:off x="0" y="1362430"/>
            <a:ext cx="6172200" cy="5495569"/>
          </a:xfrm>
          <a:prstGeom prst="rect">
            <a:avLst/>
          </a:prstGeom>
        </p:spPr>
      </p:pic>
      <p:sp>
        <p:nvSpPr>
          <p:cNvPr id="9" name="圆角矩形 4">
            <a:extLst>
              <a:ext uri="{FF2B5EF4-FFF2-40B4-BE49-F238E27FC236}">
                <a16:creationId xmlns:a16="http://schemas.microsoft.com/office/drawing/2014/main" id="{75F9B423-BB35-4D4E-A950-34EDB06BA455}"/>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79874" name="Rectangle 3">
            <a:extLst>
              <a:ext uri="{FF2B5EF4-FFF2-40B4-BE49-F238E27FC236}">
                <a16:creationId xmlns:a16="http://schemas.microsoft.com/office/drawing/2014/main" id="{A59CBF30-8181-C547-BCDB-9F0772331B2C}"/>
              </a:ext>
            </a:extLst>
          </p:cNvPr>
          <p:cNvSpPr>
            <a:spLocks noGrp="1" noChangeArrowheads="1"/>
          </p:cNvSpPr>
          <p:nvPr>
            <p:ph type="title"/>
          </p:nvPr>
        </p:nvSpPr>
        <p:spPr/>
        <p:txBody>
          <a:bodyPr/>
          <a:lstStyle/>
          <a:p>
            <a:pPr eaLnBrk="1" hangingPunct="1"/>
            <a:r>
              <a:rPr lang="en-US" altLang="zh-CN" dirty="0"/>
              <a:t>Centralized Shared-Memory</a:t>
            </a:r>
          </a:p>
        </p:txBody>
      </p:sp>
      <p:sp>
        <p:nvSpPr>
          <p:cNvPr id="79875" name="Text Box 4">
            <a:extLst>
              <a:ext uri="{FF2B5EF4-FFF2-40B4-BE49-F238E27FC236}">
                <a16:creationId xmlns:a16="http://schemas.microsoft.com/office/drawing/2014/main" id="{E4E03C10-8597-A149-8AAD-2BED4246F739}"/>
              </a:ext>
            </a:extLst>
          </p:cNvPr>
          <p:cNvSpPr txBox="1">
            <a:spLocks noChangeArrowheads="1"/>
          </p:cNvSpPr>
          <p:nvPr/>
        </p:nvSpPr>
        <p:spPr bwMode="auto">
          <a:xfrm>
            <a:off x="374650" y="3657600"/>
            <a:ext cx="876935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shared data</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used by multiple processors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may be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replicated</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in multiple caches to reduce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access latency, required mem </a:t>
            </a:r>
            <a:r>
              <a:rPr kumimoji="0" lang="en-US" altLang="zh-CN" sz="3200" b="0" i="0" u="none" strike="noStrike" kern="1200" cap="none" spc="0" normalizeH="0" baseline="0" noProof="0" dirty="0" err="1">
                <a:ln>
                  <a:noFill/>
                </a:ln>
                <a:solidFill>
                  <a:srgbClr val="00B0F0"/>
                </a:solidFill>
                <a:effectLst/>
                <a:uLnTx/>
                <a:uFillTx/>
                <a:latin typeface="Arial" panose="020B0604020202020204" pitchFamily="34" charset="0"/>
                <a:ea typeface="宋体" panose="02010600030101010101" pitchFamily="2" charset="-122"/>
                <a:cs typeface="+mn-cs"/>
              </a:rPr>
              <a:t>bw</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contention</a:t>
            </a:r>
          </a:p>
        </p:txBody>
      </p:sp>
      <p:sp>
        <p:nvSpPr>
          <p:cNvPr id="79876" name="Line 6">
            <a:extLst>
              <a:ext uri="{FF2B5EF4-FFF2-40B4-BE49-F238E27FC236}">
                <a16:creationId xmlns:a16="http://schemas.microsoft.com/office/drawing/2014/main" id="{CE1A49D1-19C6-3148-A2C8-F71795B4A726}"/>
              </a:ext>
            </a:extLst>
          </p:cNvPr>
          <p:cNvSpPr>
            <a:spLocks noChangeShapeType="1"/>
          </p:cNvSpPr>
          <p:nvPr/>
        </p:nvSpPr>
        <p:spPr bwMode="auto">
          <a:xfrm flipV="1">
            <a:off x="8229600" y="2592000"/>
            <a:ext cx="0" cy="1116000"/>
          </a:xfrm>
          <a:prstGeom prst="line">
            <a:avLst/>
          </a:prstGeom>
          <a:noFill/>
          <a:ln w="76200">
            <a:solidFill>
              <a:srgbClr val="EF008B"/>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9878" name="Text Box 5">
            <a:extLst>
              <a:ext uri="{FF2B5EF4-FFF2-40B4-BE49-F238E27FC236}">
                <a16:creationId xmlns:a16="http://schemas.microsoft.com/office/drawing/2014/main" id="{76C6EDAE-B51C-E340-BB8C-F9C0DA101592}"/>
              </a:ext>
            </a:extLst>
          </p:cNvPr>
          <p:cNvSpPr txBox="1">
            <a:spLocks noChangeArrowheads="1"/>
          </p:cNvSpPr>
          <p:nvPr/>
        </p:nvSpPr>
        <p:spPr bwMode="auto">
          <a:xfrm>
            <a:off x="-7938" y="1096962"/>
            <a:ext cx="9151938"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w/o additional precautions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EF008B"/>
                </a:solidFill>
                <a:effectLst/>
                <a:uLnTx/>
                <a:uFillTx/>
                <a:latin typeface="Arial" panose="020B0604020202020204" pitchFamily="34" charset="0"/>
                <a:ea typeface="宋体" panose="02010600030101010101" pitchFamily="2" charset="-122"/>
                <a:cs typeface="+mn-cs"/>
              </a:rPr>
              <a:t>different processors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can have </a:t>
            </a:r>
            <a:r>
              <a:rPr kumimoji="0" lang="en-US" altLang="zh-CN" sz="3200" b="1" i="0" u="none" strike="noStrike" kern="1200" cap="none" spc="0" normalizeH="0" baseline="0" noProof="0" dirty="0">
                <a:ln>
                  <a:noFill/>
                </a:ln>
                <a:solidFill>
                  <a:srgbClr val="EF008B"/>
                </a:solidFill>
                <a:effectLst/>
                <a:uLnTx/>
                <a:uFillTx/>
                <a:latin typeface="Arial" panose="020B0604020202020204" pitchFamily="34" charset="0"/>
                <a:ea typeface="宋体" panose="02010600030101010101" pitchFamily="2" charset="-122"/>
                <a:cs typeface="+mn-cs"/>
              </a:rPr>
              <a:t>different values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for the </a:t>
            </a:r>
            <a:r>
              <a:rPr kumimoji="0" lang="en-US" altLang="zh-CN" sz="3200" b="1" i="0" u="none" strike="noStrike" kern="1200" cap="none" spc="0" normalizeH="0" baseline="0" noProof="0" dirty="0">
                <a:ln>
                  <a:noFill/>
                </a:ln>
                <a:solidFill>
                  <a:srgbClr val="EF008B"/>
                </a:solidFill>
                <a:effectLst/>
                <a:uLnTx/>
                <a:uFillTx/>
                <a:latin typeface="Arial" panose="020B0604020202020204" pitchFamily="34" charset="0"/>
                <a:ea typeface="宋体" panose="02010600030101010101" pitchFamily="2" charset="-122"/>
                <a:cs typeface="+mn-cs"/>
              </a:rPr>
              <a:t>same memory location</a:t>
            </a:r>
            <a:endParaRPr kumimoji="0" lang="en-US" altLang="zh-CN" sz="3200" b="0" i="0" u="none" strike="noStrike" kern="1200" cap="none" spc="0" normalizeH="0" baseline="0" noProof="0" dirty="0">
              <a:ln>
                <a:noFill/>
              </a:ln>
              <a:solidFill>
                <a:srgbClr val="EF008B"/>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a:extLst>
              <a:ext uri="{FF2B5EF4-FFF2-40B4-BE49-F238E27FC236}">
                <a16:creationId xmlns:a16="http://schemas.microsoft.com/office/drawing/2014/main" id="{FAC9DE2E-DB06-E749-AE1F-E4ED705FAE51}"/>
              </a:ext>
            </a:extLst>
          </p:cNvPr>
          <p:cNvSpPr>
            <a:spLocks noGrp="1" noChangeArrowheads="1"/>
          </p:cNvSpPr>
          <p:nvPr>
            <p:ph type="title"/>
          </p:nvPr>
        </p:nvSpPr>
        <p:spPr/>
        <p:txBody>
          <a:bodyPr/>
          <a:lstStyle/>
          <a:p>
            <a:pPr eaLnBrk="1" hangingPunct="1"/>
            <a:r>
              <a:rPr lang="en-US" altLang="zh-CN"/>
              <a:t>Cache Coherence Problem</a:t>
            </a:r>
          </a:p>
        </p:txBody>
      </p:sp>
      <p:sp>
        <p:nvSpPr>
          <p:cNvPr id="81923" name="Text Box 6">
            <a:extLst>
              <a:ext uri="{FF2B5EF4-FFF2-40B4-BE49-F238E27FC236}">
                <a16:creationId xmlns:a16="http://schemas.microsoft.com/office/drawing/2014/main" id="{5263F598-1BF7-7E46-8113-A8398CB0287E}"/>
              </a:ext>
            </a:extLst>
          </p:cNvPr>
          <p:cNvSpPr txBox="1">
            <a:spLocks noChangeArrowheads="1"/>
          </p:cNvSpPr>
          <p:nvPr/>
        </p:nvSpPr>
        <p:spPr bwMode="auto">
          <a:xfrm>
            <a:off x="5045075" y="4216400"/>
            <a:ext cx="409892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write-through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81927" name="Text Box 6">
            <a:extLst>
              <a:ext uri="{FF2B5EF4-FFF2-40B4-BE49-F238E27FC236}">
                <a16:creationId xmlns:a16="http://schemas.microsoft.com/office/drawing/2014/main" id="{A3C8BE33-BDE7-274B-B782-33D937C02A96}"/>
              </a:ext>
            </a:extLst>
          </p:cNvPr>
          <p:cNvSpPr txBox="1">
            <a:spLocks noChangeArrowheads="1"/>
          </p:cNvSpPr>
          <p:nvPr/>
        </p:nvSpPr>
        <p:spPr bwMode="auto">
          <a:xfrm>
            <a:off x="-1" y="1676400"/>
            <a:ext cx="50450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EF008B"/>
                </a:solidFill>
                <a:effectLst/>
                <a:uLnTx/>
                <a:uFillTx/>
                <a:latin typeface="Arial" panose="020B0604020202020204" pitchFamily="34" charset="0"/>
                <a:ea typeface="宋体" panose="02010600030101010101" pitchFamily="2" charset="-122"/>
                <a:cs typeface="+mn-cs"/>
              </a:rPr>
              <a:t>without precautions</a:t>
            </a:r>
          </a:p>
        </p:txBody>
      </p:sp>
      <p:pic>
        <p:nvPicPr>
          <p:cNvPr id="2" name="Picture 1">
            <a:extLst>
              <a:ext uri="{FF2B5EF4-FFF2-40B4-BE49-F238E27FC236}">
                <a16:creationId xmlns:a16="http://schemas.microsoft.com/office/drawing/2014/main" id="{C2D775F8-DF8E-4F4E-8120-AC43FD4B1787}"/>
              </a:ext>
            </a:extLst>
          </p:cNvPr>
          <p:cNvPicPr>
            <a:picLocks noChangeAspect="1"/>
          </p:cNvPicPr>
          <p:nvPr/>
        </p:nvPicPr>
        <p:blipFill>
          <a:blip r:embed="rId3"/>
          <a:stretch>
            <a:fillRect/>
          </a:stretch>
        </p:blipFill>
        <p:spPr>
          <a:xfrm>
            <a:off x="0" y="2220913"/>
            <a:ext cx="9144000" cy="2090262"/>
          </a:xfrm>
          <a:prstGeom prst="rect">
            <a:avLst/>
          </a:prstGeom>
        </p:spPr>
      </p:pic>
      <p:sp>
        <p:nvSpPr>
          <p:cNvPr id="81924" name="Line 7">
            <a:extLst>
              <a:ext uri="{FF2B5EF4-FFF2-40B4-BE49-F238E27FC236}">
                <a16:creationId xmlns:a16="http://schemas.microsoft.com/office/drawing/2014/main" id="{0188EBBA-495D-1E47-8C50-BE427A7D500E}"/>
              </a:ext>
            </a:extLst>
          </p:cNvPr>
          <p:cNvSpPr>
            <a:spLocks noChangeShapeType="1"/>
          </p:cNvSpPr>
          <p:nvPr/>
        </p:nvSpPr>
        <p:spPr bwMode="auto">
          <a:xfrm>
            <a:off x="5638800" y="4038600"/>
            <a:ext cx="381000" cy="0"/>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1925" name="Line 8">
            <a:extLst>
              <a:ext uri="{FF2B5EF4-FFF2-40B4-BE49-F238E27FC236}">
                <a16:creationId xmlns:a16="http://schemas.microsoft.com/office/drawing/2014/main" id="{3730EF29-1F0A-3948-A687-E4592CD11409}"/>
              </a:ext>
            </a:extLst>
          </p:cNvPr>
          <p:cNvSpPr>
            <a:spLocks noChangeShapeType="1"/>
          </p:cNvSpPr>
          <p:nvPr/>
        </p:nvSpPr>
        <p:spPr bwMode="auto">
          <a:xfrm>
            <a:off x="3429000" y="4038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1926" name="Line 9">
            <a:extLst>
              <a:ext uri="{FF2B5EF4-FFF2-40B4-BE49-F238E27FC236}">
                <a16:creationId xmlns:a16="http://schemas.microsoft.com/office/drawing/2014/main" id="{4C972E14-BE74-8B47-A9D2-081B954B6995}"/>
              </a:ext>
            </a:extLst>
          </p:cNvPr>
          <p:cNvSpPr>
            <a:spLocks noChangeShapeType="1"/>
          </p:cNvSpPr>
          <p:nvPr/>
        </p:nvSpPr>
        <p:spPr bwMode="auto">
          <a:xfrm>
            <a:off x="7924800" y="4038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a:extLst>
              <a:ext uri="{FF2B5EF4-FFF2-40B4-BE49-F238E27FC236}">
                <a16:creationId xmlns:a16="http://schemas.microsoft.com/office/drawing/2014/main" id="{EDDB7C0F-A69F-AE45-9FF8-2E72CBABC6E2}"/>
              </a:ext>
            </a:extLst>
          </p:cNvPr>
          <p:cNvSpPr>
            <a:spLocks noGrp="1" noChangeArrowheads="1"/>
          </p:cNvSpPr>
          <p:nvPr>
            <p:ph type="title"/>
          </p:nvPr>
        </p:nvSpPr>
        <p:spPr/>
        <p:txBody>
          <a:bodyPr/>
          <a:lstStyle/>
          <a:p>
            <a:pPr eaLnBrk="1" hangingPunct="1"/>
            <a:r>
              <a:rPr lang="en-US" altLang="zh-CN"/>
              <a:t>Cache Coherence Problem</a:t>
            </a:r>
          </a:p>
        </p:txBody>
      </p:sp>
      <p:sp>
        <p:nvSpPr>
          <p:cNvPr id="83970" name="Rectangle 3">
            <a:extLst>
              <a:ext uri="{FF2B5EF4-FFF2-40B4-BE49-F238E27FC236}">
                <a16:creationId xmlns:a16="http://schemas.microsoft.com/office/drawing/2014/main" id="{27B1A540-2124-2644-B7E0-56C18E25F14F}"/>
              </a:ext>
            </a:extLst>
          </p:cNvPr>
          <p:cNvSpPr>
            <a:spLocks noGrp="1" noChangeArrowheads="1"/>
          </p:cNvSpPr>
          <p:nvPr>
            <p:ph type="body" idx="1"/>
          </p:nvPr>
        </p:nvSpPr>
        <p:spPr/>
        <p:txBody>
          <a:bodyPr/>
          <a:lstStyle/>
          <a:p>
            <a:pPr eaLnBrk="1" hangingPunct="1"/>
            <a:r>
              <a:rPr lang="en-US" altLang="zh-CN" b="1" dirty="0"/>
              <a:t>Global state</a:t>
            </a:r>
            <a:r>
              <a:rPr lang="en-US" altLang="zh-CN" dirty="0"/>
              <a:t> defined by main memory</a:t>
            </a:r>
          </a:p>
          <a:p>
            <a:pPr eaLnBrk="1" hangingPunct="1"/>
            <a:r>
              <a:rPr lang="en-US" altLang="zh-CN" b="1" dirty="0"/>
              <a:t>Local state</a:t>
            </a:r>
            <a:r>
              <a:rPr lang="en-US" altLang="zh-CN" dirty="0"/>
              <a:t> defined by the individual caches, private to each processor core</a:t>
            </a:r>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2">
            <a:extLst>
              <a:ext uri="{FF2B5EF4-FFF2-40B4-BE49-F238E27FC236}">
                <a16:creationId xmlns:a16="http://schemas.microsoft.com/office/drawing/2014/main" id="{DEADEF00-D0A3-2843-96FA-FAEC5414E232}"/>
              </a:ext>
            </a:extLst>
          </p:cNvPr>
          <p:cNvSpPr>
            <a:spLocks noGrp="1" noChangeArrowheads="1"/>
          </p:cNvSpPr>
          <p:nvPr>
            <p:ph type="title"/>
          </p:nvPr>
        </p:nvSpPr>
        <p:spPr/>
        <p:txBody>
          <a:bodyPr/>
          <a:lstStyle/>
          <a:p>
            <a:pPr eaLnBrk="1" hangingPunct="1"/>
            <a:r>
              <a:rPr lang="en-US" altLang="zh-CN"/>
              <a:t>Cache Coherence Problem</a:t>
            </a:r>
          </a:p>
        </p:txBody>
      </p:sp>
      <p:sp>
        <p:nvSpPr>
          <p:cNvPr id="86018" name="Rectangle 3">
            <a:extLst>
              <a:ext uri="{FF2B5EF4-FFF2-40B4-BE49-F238E27FC236}">
                <a16:creationId xmlns:a16="http://schemas.microsoft.com/office/drawing/2014/main" id="{357A648F-142B-1449-8256-B40501ECCCBB}"/>
              </a:ext>
            </a:extLst>
          </p:cNvPr>
          <p:cNvSpPr>
            <a:spLocks noGrp="1" noChangeArrowheads="1"/>
          </p:cNvSpPr>
          <p:nvPr>
            <p:ph type="body" idx="1"/>
          </p:nvPr>
        </p:nvSpPr>
        <p:spPr/>
        <p:txBody>
          <a:bodyPr/>
          <a:lstStyle/>
          <a:p>
            <a:pPr eaLnBrk="1" hangingPunct="1"/>
            <a:r>
              <a:rPr lang="en-US" altLang="zh-CN"/>
              <a:t>A memory system is </a:t>
            </a:r>
            <a:r>
              <a:rPr lang="en-US" altLang="zh-CN" b="1">
                <a:solidFill>
                  <a:srgbClr val="00B0F0"/>
                </a:solidFill>
              </a:rPr>
              <a:t>Coherent</a:t>
            </a:r>
            <a:r>
              <a:rPr lang="en-US" altLang="zh-CN" b="1"/>
              <a:t> </a:t>
            </a:r>
            <a:r>
              <a:rPr lang="en-US" altLang="zh-CN"/>
              <a:t>if any read of a data item returns the most recently written value of that data item</a:t>
            </a:r>
          </a:p>
          <a:p>
            <a:pPr eaLnBrk="1" hangingPunct="1"/>
            <a:r>
              <a:rPr lang="en-US" altLang="zh-CN"/>
              <a:t>Two critical aspects</a:t>
            </a:r>
          </a:p>
          <a:p>
            <a:pPr eaLnBrk="1" hangingPunct="1">
              <a:buFontTx/>
              <a:buNone/>
            </a:pPr>
            <a:r>
              <a:rPr lang="en-US" altLang="zh-CN" b="1"/>
              <a:t>	</a:t>
            </a:r>
            <a:r>
              <a:rPr lang="en-US" altLang="zh-CN" b="1">
                <a:solidFill>
                  <a:srgbClr val="00B0F0"/>
                </a:solidFill>
              </a:rPr>
              <a:t>coherence</a:t>
            </a:r>
            <a:r>
              <a:rPr lang="en-US" altLang="zh-CN" b="1"/>
              <a:t>: </a:t>
            </a:r>
            <a:r>
              <a:rPr lang="en-US" altLang="zh-CN"/>
              <a:t>defines what values can be returned by a read</a:t>
            </a:r>
            <a:endParaRPr lang="en-US" altLang="zh-CN" b="1"/>
          </a:p>
          <a:p>
            <a:pPr eaLnBrk="1" hangingPunct="1">
              <a:buFontTx/>
              <a:buNone/>
            </a:pPr>
            <a:r>
              <a:rPr lang="en-US" altLang="zh-CN" b="1"/>
              <a:t>	</a:t>
            </a:r>
            <a:r>
              <a:rPr lang="en-US" altLang="zh-CN" b="1">
                <a:solidFill>
                  <a:srgbClr val="00B0F0"/>
                </a:solidFill>
              </a:rPr>
              <a:t>consistency</a:t>
            </a:r>
            <a:r>
              <a:rPr lang="en-US" altLang="zh-CN" b="1"/>
              <a:t>: </a:t>
            </a:r>
            <a:r>
              <a:rPr lang="en-US" altLang="zh-CN"/>
              <a:t>determines when a written value will be returned by a read</a:t>
            </a:r>
            <a:endParaRPr lang="en-US" altLang="zh-CN" b="1"/>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2">
            <a:extLst>
              <a:ext uri="{FF2B5EF4-FFF2-40B4-BE49-F238E27FC236}">
                <a16:creationId xmlns:a16="http://schemas.microsoft.com/office/drawing/2014/main" id="{7A96FC61-3004-FD49-A1CE-D984731409A8}"/>
              </a:ext>
            </a:extLst>
          </p:cNvPr>
          <p:cNvSpPr>
            <a:spLocks noGrp="1" noChangeArrowheads="1"/>
          </p:cNvSpPr>
          <p:nvPr>
            <p:ph type="title"/>
          </p:nvPr>
        </p:nvSpPr>
        <p:spPr/>
        <p:txBody>
          <a:bodyPr/>
          <a:lstStyle/>
          <a:p>
            <a:pPr eaLnBrk="1" hangingPunct="1"/>
            <a:r>
              <a:rPr lang="en-US" altLang="zh-CN" dirty="0"/>
              <a:t>Coherence Property: 1/3</a:t>
            </a:r>
          </a:p>
        </p:txBody>
      </p:sp>
      <p:sp>
        <p:nvSpPr>
          <p:cNvPr id="44035" name="Rectangle 3">
            <a:extLst>
              <a:ext uri="{FF2B5EF4-FFF2-40B4-BE49-F238E27FC236}">
                <a16:creationId xmlns:a16="http://schemas.microsoft.com/office/drawing/2014/main" id="{7B64B756-F7FF-4741-A314-E990E2EEFA59}"/>
              </a:ext>
            </a:extLst>
          </p:cNvPr>
          <p:cNvSpPr>
            <a:spLocks noGrp="1" noChangeArrowheads="1"/>
          </p:cNvSpPr>
          <p:nvPr>
            <p:ph type="body" idx="1"/>
          </p:nvPr>
        </p:nvSpPr>
        <p:spPr/>
        <p:txBody>
          <a:bodyPr/>
          <a:lstStyle/>
          <a:p>
            <a:pPr eaLnBrk="1" hangingPunct="1">
              <a:buFontTx/>
              <a:buNone/>
              <a:defRPr/>
            </a:pPr>
            <a:r>
              <a:rPr lang="en-US" altLang="zh-CN" dirty="0"/>
              <a:t>A memory is </a:t>
            </a:r>
            <a:r>
              <a:rPr lang="en-US" altLang="zh-CN" dirty="0">
                <a:solidFill>
                  <a:srgbClr val="00B0F0"/>
                </a:solidFill>
              </a:rPr>
              <a:t>coherent if: 3-1</a:t>
            </a:r>
          </a:p>
          <a:p>
            <a:pPr eaLnBrk="1" hangingPunct="1">
              <a:defRPr/>
            </a:pPr>
            <a:r>
              <a:rPr lang="en-US" altLang="zh-CN" dirty="0"/>
              <a:t>A read by </a:t>
            </a:r>
            <a:r>
              <a:rPr lang="en-US" altLang="zh-CN" dirty="0">
                <a:solidFill>
                  <a:srgbClr val="00B0F0"/>
                </a:solidFill>
                <a:effectLst>
                  <a:outerShdw blurRad="38100" dist="38100" dir="2700000" algn="tl">
                    <a:srgbClr val="000000">
                      <a:alpha val="43137"/>
                    </a:srgbClr>
                  </a:outerShdw>
                </a:effectLst>
              </a:rPr>
              <a:t>processor P</a:t>
            </a:r>
            <a:r>
              <a:rPr lang="en-US" altLang="zh-CN" dirty="0"/>
              <a:t> to location X that follows a write by </a:t>
            </a:r>
            <a:r>
              <a:rPr lang="en-US" altLang="zh-CN" dirty="0">
                <a:solidFill>
                  <a:srgbClr val="00B0F0"/>
                </a:solidFill>
                <a:effectLst>
                  <a:outerShdw blurRad="38100" dist="38100" dir="2700000" algn="tl">
                    <a:srgbClr val="000000">
                      <a:alpha val="43137"/>
                    </a:srgbClr>
                  </a:outerShdw>
                </a:effectLst>
              </a:rPr>
              <a:t>P</a:t>
            </a:r>
            <a:r>
              <a:rPr lang="en-US" altLang="zh-CN" dirty="0"/>
              <a:t> to X, with no writes of X by another processor occurring between the write and the read by P,</a:t>
            </a:r>
          </a:p>
          <a:p>
            <a:pPr eaLnBrk="1" hangingPunct="1">
              <a:buFontTx/>
              <a:buNone/>
              <a:defRPr/>
            </a:pPr>
            <a:r>
              <a:rPr lang="en-US" altLang="zh-CN" dirty="0"/>
              <a:t>	always returns the value written by P.</a:t>
            </a:r>
          </a:p>
          <a:p>
            <a:pPr eaLnBrk="1" hangingPunct="1">
              <a:buFontTx/>
              <a:buNone/>
              <a:defRPr/>
            </a:pPr>
            <a:endParaRPr lang="en-US" altLang="zh-CN" sz="1200" dirty="0"/>
          </a:p>
          <a:p>
            <a:pPr eaLnBrk="1" hangingPunct="1">
              <a:buFontTx/>
              <a:buNone/>
              <a:defRPr/>
            </a:pPr>
            <a:r>
              <a:rPr lang="en-US" altLang="zh-CN" dirty="0">
                <a:solidFill>
                  <a:srgbClr val="EF008B"/>
                </a:solidFill>
              </a:rPr>
              <a:t>	write -&gt; read: returns written value</a:t>
            </a:r>
          </a:p>
          <a:p>
            <a:pPr eaLnBrk="1" hangingPunct="1">
              <a:buFontTx/>
              <a:buNone/>
              <a:defRPr/>
            </a:pPr>
            <a:endParaRPr lang="en-US" altLang="zh-CN" sz="1200" dirty="0">
              <a:solidFill>
                <a:srgbClr val="EF008B"/>
              </a:solidFill>
            </a:endParaRPr>
          </a:p>
          <a:p>
            <a:pPr eaLnBrk="1" hangingPunct="1">
              <a:buFontTx/>
              <a:buNone/>
              <a:defRPr/>
            </a:pPr>
            <a:r>
              <a:rPr lang="en-US" altLang="zh-CN" dirty="0">
                <a:solidFill>
                  <a:srgbClr val="EF008B"/>
                </a:solidFill>
              </a:rPr>
              <a:t>	preserves program order</a:t>
            </a:r>
          </a:p>
        </p:txBody>
      </p:sp>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a:extLst>
              <a:ext uri="{FF2B5EF4-FFF2-40B4-BE49-F238E27FC236}">
                <a16:creationId xmlns:a16="http://schemas.microsoft.com/office/drawing/2014/main" id="{255CB1CF-54DE-9846-A3AD-D73C27E6F678}"/>
              </a:ext>
            </a:extLst>
          </p:cNvPr>
          <p:cNvSpPr>
            <a:spLocks noGrp="1" noChangeArrowheads="1"/>
          </p:cNvSpPr>
          <p:nvPr>
            <p:ph type="title"/>
          </p:nvPr>
        </p:nvSpPr>
        <p:spPr/>
        <p:txBody>
          <a:bodyPr/>
          <a:lstStyle/>
          <a:p>
            <a:pPr eaLnBrk="1" hangingPunct="1"/>
            <a:r>
              <a:rPr lang="en-US" altLang="zh-CN" dirty="0"/>
              <a:t>Coherence Property: 2/3</a:t>
            </a:r>
          </a:p>
        </p:txBody>
      </p:sp>
      <p:sp>
        <p:nvSpPr>
          <p:cNvPr id="45059" name="Rectangle 3">
            <a:extLst>
              <a:ext uri="{FF2B5EF4-FFF2-40B4-BE49-F238E27FC236}">
                <a16:creationId xmlns:a16="http://schemas.microsoft.com/office/drawing/2014/main" id="{885FD239-31ED-474A-B545-BE584DE710FB}"/>
              </a:ext>
            </a:extLst>
          </p:cNvPr>
          <p:cNvSpPr>
            <a:spLocks noGrp="1" noChangeArrowheads="1"/>
          </p:cNvSpPr>
          <p:nvPr>
            <p:ph type="body" idx="1"/>
          </p:nvPr>
        </p:nvSpPr>
        <p:spPr/>
        <p:txBody>
          <a:bodyPr/>
          <a:lstStyle/>
          <a:p>
            <a:pPr eaLnBrk="1" hangingPunct="1">
              <a:buFontTx/>
              <a:buNone/>
              <a:defRPr/>
            </a:pPr>
            <a:r>
              <a:rPr lang="en-US" altLang="zh-CN" dirty="0"/>
              <a:t>A memory is </a:t>
            </a:r>
            <a:r>
              <a:rPr lang="en-US" altLang="zh-CN" dirty="0">
                <a:solidFill>
                  <a:srgbClr val="00B0F0"/>
                </a:solidFill>
              </a:rPr>
              <a:t>coherent if: 3-2</a:t>
            </a:r>
          </a:p>
          <a:p>
            <a:pPr eaLnBrk="1" hangingPunct="1">
              <a:defRPr/>
            </a:pPr>
            <a:r>
              <a:rPr lang="en-US" altLang="zh-CN" dirty="0"/>
              <a:t>A read by </a:t>
            </a:r>
            <a:r>
              <a:rPr lang="en-US" altLang="zh-CN" dirty="0">
                <a:solidFill>
                  <a:srgbClr val="00B0F0"/>
                </a:solidFill>
                <a:effectLst>
                  <a:outerShdw blurRad="38100" dist="38100" dir="2700000" algn="tl">
                    <a:srgbClr val="000000">
                      <a:alpha val="43137"/>
                    </a:srgbClr>
                  </a:outerShdw>
                </a:effectLst>
              </a:rPr>
              <a:t>a processor </a:t>
            </a:r>
            <a:r>
              <a:rPr lang="en-US" altLang="zh-CN" dirty="0"/>
              <a:t>to location X that follows a write by </a:t>
            </a:r>
            <a:r>
              <a:rPr lang="en-US" altLang="zh-CN" dirty="0">
                <a:solidFill>
                  <a:srgbClr val="00B0F0"/>
                </a:solidFill>
                <a:effectLst>
                  <a:outerShdw blurRad="38100" dist="38100" dir="2700000" algn="tl">
                    <a:srgbClr val="000000">
                      <a:alpha val="43137"/>
                    </a:srgbClr>
                  </a:outerShdw>
                </a:effectLst>
              </a:rPr>
              <a:t>another processor </a:t>
            </a:r>
            <a:r>
              <a:rPr lang="en-US" altLang="zh-CN" dirty="0"/>
              <a:t>to X returns the written value if the read and the write are sufficiently separated in time and no other writes to X occur between the two accesses.</a:t>
            </a:r>
          </a:p>
          <a:p>
            <a:pPr eaLnBrk="1" hangingPunct="1">
              <a:defRPr/>
            </a:pPr>
            <a:endParaRPr lang="en-US" altLang="zh-CN" sz="1200" dirty="0"/>
          </a:p>
          <a:p>
            <a:pPr eaLnBrk="1" hangingPunct="1">
              <a:buFontTx/>
              <a:buNone/>
              <a:defRPr/>
            </a:pPr>
            <a:r>
              <a:rPr lang="en-US" altLang="zh-CN" i="1" dirty="0">
                <a:solidFill>
                  <a:srgbClr val="EF008B"/>
                </a:solidFill>
              </a:rPr>
              <a:t>	</a:t>
            </a:r>
            <a:r>
              <a:rPr lang="en-US" altLang="zh-CN" dirty="0">
                <a:solidFill>
                  <a:srgbClr val="EF008B"/>
                </a:solidFill>
              </a:rPr>
              <a:t>write -&gt; read: returns written value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3" name="Rectangle 2">
            <a:extLst>
              <a:ext uri="{FF2B5EF4-FFF2-40B4-BE49-F238E27FC236}">
                <a16:creationId xmlns:a16="http://schemas.microsoft.com/office/drawing/2014/main" id="{733A693C-6292-4446-90A8-5C4A80692F9F}"/>
              </a:ext>
            </a:extLst>
          </p:cNvPr>
          <p:cNvSpPr>
            <a:spLocks noGrp="1" noChangeArrowheads="1"/>
          </p:cNvSpPr>
          <p:nvPr>
            <p:ph type="title"/>
          </p:nvPr>
        </p:nvSpPr>
        <p:spPr/>
        <p:txBody>
          <a:bodyPr/>
          <a:lstStyle/>
          <a:p>
            <a:pPr eaLnBrk="1" hangingPunct="1"/>
            <a:r>
              <a:rPr lang="en-US" altLang="zh-CN" sz="4000"/>
              <a:t>Six Basic Cache Optimizations</a:t>
            </a:r>
          </a:p>
        </p:txBody>
      </p:sp>
      <p:sp>
        <p:nvSpPr>
          <p:cNvPr id="284674" name="Rectangle 3">
            <a:extLst>
              <a:ext uri="{FF2B5EF4-FFF2-40B4-BE49-F238E27FC236}">
                <a16:creationId xmlns:a16="http://schemas.microsoft.com/office/drawing/2014/main" id="{5716DF5B-1084-BD48-BC1F-9B0025A97588}"/>
              </a:ext>
            </a:extLst>
          </p:cNvPr>
          <p:cNvSpPr>
            <a:spLocks noGrp="1" noChangeArrowheads="1"/>
          </p:cNvSpPr>
          <p:nvPr>
            <p:ph type="body" idx="1"/>
          </p:nvPr>
        </p:nvSpPr>
        <p:spPr/>
        <p:txBody>
          <a:bodyPr/>
          <a:lstStyle/>
          <a:p>
            <a:pPr eaLnBrk="1" hangingPunct="1">
              <a:lnSpc>
                <a:spcPct val="90000"/>
              </a:lnSpc>
            </a:pPr>
            <a:r>
              <a:rPr lang="en-US" altLang="zh-CN" b="1" dirty="0"/>
              <a:t>4. multilevel caches</a:t>
            </a:r>
          </a:p>
          <a:p>
            <a:pPr eaLnBrk="1" hangingPunct="1">
              <a:lnSpc>
                <a:spcPct val="90000"/>
              </a:lnSpc>
              <a:buFontTx/>
              <a:buNone/>
            </a:pPr>
            <a:r>
              <a:rPr lang="en-US" altLang="zh-CN" dirty="0"/>
              <a:t>	reduce miss penalty;</a:t>
            </a:r>
          </a:p>
          <a:p>
            <a:pPr eaLnBrk="1" hangingPunct="1">
              <a:lnSpc>
                <a:spcPct val="90000"/>
              </a:lnSpc>
              <a:buFontTx/>
              <a:buNone/>
            </a:pPr>
            <a:r>
              <a:rPr lang="en-US" altLang="zh-CN" dirty="0"/>
              <a:t>	reduce power;</a:t>
            </a:r>
          </a:p>
          <a:p>
            <a:pPr eaLnBrk="1" hangingPunct="1">
              <a:lnSpc>
                <a:spcPct val="90000"/>
              </a:lnSpc>
              <a:buFontTx/>
              <a:buNone/>
            </a:pPr>
            <a:r>
              <a:rPr lang="en-US" altLang="zh-CN" dirty="0"/>
              <a:t>average memory access time =</a:t>
            </a:r>
          </a:p>
          <a:p>
            <a:pPr eaLnBrk="1" hangingPunct="1">
              <a:lnSpc>
                <a:spcPct val="90000"/>
              </a:lnSpc>
              <a:buFontTx/>
              <a:buNone/>
            </a:pPr>
            <a:r>
              <a:rPr lang="en-US" altLang="zh-CN" dirty="0"/>
              <a:t>Hit time</a:t>
            </a:r>
            <a:r>
              <a:rPr lang="en-US" altLang="zh-CN" baseline="-25000" dirty="0"/>
              <a:t>L1</a:t>
            </a:r>
            <a:r>
              <a:rPr lang="en-US" altLang="zh-CN" dirty="0"/>
              <a:t> + Miss rate</a:t>
            </a:r>
            <a:r>
              <a:rPr lang="en-US" altLang="zh-CN" baseline="-25000" dirty="0"/>
              <a:t>L1</a:t>
            </a:r>
            <a:r>
              <a:rPr lang="en-US" altLang="zh-CN" dirty="0"/>
              <a:t> x</a:t>
            </a:r>
          </a:p>
          <a:p>
            <a:pPr eaLnBrk="1" hangingPunct="1">
              <a:lnSpc>
                <a:spcPct val="90000"/>
              </a:lnSpc>
              <a:buFontTx/>
              <a:buNone/>
            </a:pPr>
            <a:r>
              <a:rPr lang="en-US" altLang="zh-CN" dirty="0"/>
              <a:t>(Hit time</a:t>
            </a:r>
            <a:r>
              <a:rPr lang="en-US" altLang="zh-CN" baseline="-25000" dirty="0"/>
              <a:t>L2</a:t>
            </a:r>
            <a:r>
              <a:rPr lang="en-US" altLang="zh-CN" dirty="0"/>
              <a:t> + Miss rate</a:t>
            </a:r>
            <a:r>
              <a:rPr lang="en-US" altLang="zh-CN" baseline="-25000" dirty="0"/>
              <a:t>L2</a:t>
            </a:r>
            <a:r>
              <a:rPr lang="en-US" altLang="zh-CN" dirty="0"/>
              <a:t> x Miss penalty</a:t>
            </a:r>
            <a:r>
              <a:rPr lang="en-US" altLang="zh-CN" baseline="-25000" dirty="0"/>
              <a:t>L2</a:t>
            </a:r>
            <a:r>
              <a:rPr lang="en-US" altLang="zh-CN" dirty="0"/>
              <a:t>)</a:t>
            </a:r>
            <a:endParaRPr lang="en-US" altLang="zh-CN" b="1" dirty="0"/>
          </a:p>
          <a:p>
            <a:pPr eaLnBrk="1" hangingPunct="1">
              <a:lnSpc>
                <a:spcPct val="90000"/>
              </a:lnSpc>
            </a:pPr>
            <a:r>
              <a:rPr lang="en-US" altLang="zh-CN" b="1" dirty="0"/>
              <a:t>5. giving priority to read misses over writes</a:t>
            </a:r>
          </a:p>
          <a:p>
            <a:pPr eaLnBrk="1" hangingPunct="1">
              <a:lnSpc>
                <a:spcPct val="90000"/>
              </a:lnSpc>
              <a:buFontTx/>
              <a:buNone/>
            </a:pPr>
            <a:r>
              <a:rPr lang="en-US" altLang="zh-CN" b="1" dirty="0"/>
              <a:t>	</a:t>
            </a:r>
            <a:r>
              <a:rPr lang="en-US" altLang="zh-CN" dirty="0"/>
              <a:t>reduce miss penalty;</a:t>
            </a:r>
          </a:p>
          <a:p>
            <a:pPr eaLnBrk="1" hangingPunct="1">
              <a:lnSpc>
                <a:spcPct val="90000"/>
              </a:lnSpc>
              <a:buFontTx/>
              <a:buNone/>
            </a:pPr>
            <a:r>
              <a:rPr lang="en-US" altLang="zh-CN" b="1" dirty="0"/>
              <a:t>	</a:t>
            </a:r>
            <a:r>
              <a:rPr lang="en-US" altLang="zh-CN" dirty="0"/>
              <a:t>introduce write buffer;</a:t>
            </a:r>
            <a:r>
              <a:rPr lang="en-US" altLang="zh-CN" b="1" dirty="0"/>
              <a:t>	</a:t>
            </a:r>
          </a:p>
        </p:txBody>
      </p:sp>
    </p:spTree>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2">
            <a:extLst>
              <a:ext uri="{FF2B5EF4-FFF2-40B4-BE49-F238E27FC236}">
                <a16:creationId xmlns:a16="http://schemas.microsoft.com/office/drawing/2014/main" id="{9B66CDFD-772D-4D49-807A-8DAFBEA64A40}"/>
              </a:ext>
            </a:extLst>
          </p:cNvPr>
          <p:cNvSpPr>
            <a:spLocks noGrp="1" noChangeArrowheads="1"/>
          </p:cNvSpPr>
          <p:nvPr>
            <p:ph type="title"/>
          </p:nvPr>
        </p:nvSpPr>
        <p:spPr/>
        <p:txBody>
          <a:bodyPr/>
          <a:lstStyle/>
          <a:p>
            <a:pPr eaLnBrk="1" hangingPunct="1"/>
            <a:r>
              <a:rPr lang="en-US" altLang="zh-CN" dirty="0"/>
              <a:t>Coherence Property: 3/3</a:t>
            </a:r>
          </a:p>
        </p:txBody>
      </p:sp>
      <p:sp>
        <p:nvSpPr>
          <p:cNvPr id="90114" name="Rectangle 3">
            <a:extLst>
              <a:ext uri="{FF2B5EF4-FFF2-40B4-BE49-F238E27FC236}">
                <a16:creationId xmlns:a16="http://schemas.microsoft.com/office/drawing/2014/main" id="{A16C03D1-30E2-C044-9FAC-1FB2666772A0}"/>
              </a:ext>
            </a:extLst>
          </p:cNvPr>
          <p:cNvSpPr>
            <a:spLocks noGrp="1" noChangeArrowheads="1"/>
          </p:cNvSpPr>
          <p:nvPr>
            <p:ph type="body" idx="1"/>
          </p:nvPr>
        </p:nvSpPr>
        <p:spPr/>
        <p:txBody>
          <a:bodyPr/>
          <a:lstStyle/>
          <a:p>
            <a:pPr eaLnBrk="1" hangingPunct="1">
              <a:buFontTx/>
              <a:buNone/>
            </a:pPr>
            <a:r>
              <a:rPr lang="en-US" altLang="zh-CN" dirty="0"/>
              <a:t>A memory is </a:t>
            </a:r>
            <a:r>
              <a:rPr lang="en-US" altLang="zh-CN" dirty="0">
                <a:solidFill>
                  <a:srgbClr val="00B0F0"/>
                </a:solidFill>
              </a:rPr>
              <a:t>coherent if: 3-3</a:t>
            </a:r>
            <a:endParaRPr lang="en-US" altLang="zh-CN" i="1" dirty="0">
              <a:solidFill>
                <a:srgbClr val="00B0F0"/>
              </a:solidFill>
            </a:endParaRPr>
          </a:p>
          <a:p>
            <a:pPr eaLnBrk="1" hangingPunct="1"/>
            <a:r>
              <a:rPr lang="en-US" altLang="zh-CN" dirty="0">
                <a:solidFill>
                  <a:srgbClr val="00B0F0"/>
                </a:solidFill>
                <a:effectLst>
                  <a:outerShdw blurRad="38100" dist="38100" dir="2700000" algn="tl">
                    <a:srgbClr val="000000">
                      <a:alpha val="43137"/>
                    </a:srgbClr>
                  </a:outerShdw>
                </a:effectLst>
              </a:rPr>
              <a:t>Write serialization</a:t>
            </a:r>
          </a:p>
          <a:p>
            <a:pPr eaLnBrk="1" hangingPunct="1">
              <a:buFontTx/>
              <a:buNone/>
            </a:pPr>
            <a:r>
              <a:rPr lang="en-US" altLang="zh-CN" dirty="0"/>
              <a:t>	two writes to the same location by any two processors are seen in the same order by all processors</a:t>
            </a:r>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2">
            <a:extLst>
              <a:ext uri="{FF2B5EF4-FFF2-40B4-BE49-F238E27FC236}">
                <a16:creationId xmlns:a16="http://schemas.microsoft.com/office/drawing/2014/main" id="{D792CB00-B312-7B4F-867A-4A6182512670}"/>
              </a:ext>
            </a:extLst>
          </p:cNvPr>
          <p:cNvSpPr>
            <a:spLocks noGrp="1" noChangeArrowheads="1"/>
          </p:cNvSpPr>
          <p:nvPr>
            <p:ph type="title"/>
          </p:nvPr>
        </p:nvSpPr>
        <p:spPr/>
        <p:txBody>
          <a:bodyPr/>
          <a:lstStyle/>
          <a:p>
            <a:pPr eaLnBrk="1" hangingPunct="1"/>
            <a:r>
              <a:rPr lang="en-US" altLang="zh-CN"/>
              <a:t>Consistency</a:t>
            </a:r>
          </a:p>
        </p:txBody>
      </p:sp>
      <p:sp>
        <p:nvSpPr>
          <p:cNvPr id="92162" name="Rectangle 3">
            <a:extLst>
              <a:ext uri="{FF2B5EF4-FFF2-40B4-BE49-F238E27FC236}">
                <a16:creationId xmlns:a16="http://schemas.microsoft.com/office/drawing/2014/main" id="{71DC2BC3-D526-F245-80C7-700A6C56E05C}"/>
              </a:ext>
            </a:extLst>
          </p:cNvPr>
          <p:cNvSpPr>
            <a:spLocks noGrp="1" noChangeArrowheads="1"/>
          </p:cNvSpPr>
          <p:nvPr>
            <p:ph type="body" idx="1"/>
          </p:nvPr>
        </p:nvSpPr>
        <p:spPr/>
        <p:txBody>
          <a:bodyPr/>
          <a:lstStyle/>
          <a:p>
            <a:pPr eaLnBrk="1" hangingPunct="1"/>
            <a:r>
              <a:rPr lang="en-US" altLang="zh-CN"/>
              <a:t>When</a:t>
            </a:r>
            <a:r>
              <a:rPr lang="en-US" altLang="zh-CN" i="1"/>
              <a:t> </a:t>
            </a:r>
            <a:r>
              <a:rPr lang="en-US" altLang="zh-CN"/>
              <a:t>a written value will be seen is important</a:t>
            </a:r>
          </a:p>
          <a:p>
            <a:pPr eaLnBrk="1" hangingPunct="1"/>
            <a:r>
              <a:rPr lang="en-US" altLang="zh-CN"/>
              <a:t>Memory</a:t>
            </a:r>
            <a:r>
              <a:rPr lang="zh-CN" altLang="en-US"/>
              <a:t> </a:t>
            </a:r>
            <a:r>
              <a:rPr lang="en-US" altLang="zh-CN"/>
              <a:t>consistency protocol</a:t>
            </a:r>
            <a:endParaRPr lang="en-US" altLang="zh-CN" i="1"/>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a:extLst>
              <a:ext uri="{FF2B5EF4-FFF2-40B4-BE49-F238E27FC236}">
                <a16:creationId xmlns:a16="http://schemas.microsoft.com/office/drawing/2014/main" id="{6FB1B69E-933F-AF4F-BEC6-399C966EC13A}"/>
              </a:ext>
            </a:extLst>
          </p:cNvPr>
          <p:cNvSpPr>
            <a:spLocks noGrp="1" noChangeArrowheads="1"/>
          </p:cNvSpPr>
          <p:nvPr>
            <p:ph type="title"/>
          </p:nvPr>
        </p:nvSpPr>
        <p:spPr/>
        <p:txBody>
          <a:bodyPr/>
          <a:lstStyle/>
          <a:p>
            <a:pPr eaLnBrk="1" hangingPunct="1"/>
            <a:r>
              <a:rPr lang="en-US" altLang="zh-CN"/>
              <a:t>Consistency</a:t>
            </a:r>
          </a:p>
        </p:txBody>
      </p:sp>
      <p:sp>
        <p:nvSpPr>
          <p:cNvPr id="93186" name="Rectangle 3">
            <a:extLst>
              <a:ext uri="{FF2B5EF4-FFF2-40B4-BE49-F238E27FC236}">
                <a16:creationId xmlns:a16="http://schemas.microsoft.com/office/drawing/2014/main" id="{C1C9D371-2B47-7D4E-AF77-36AB52D840B6}"/>
              </a:ext>
            </a:extLst>
          </p:cNvPr>
          <p:cNvSpPr>
            <a:spLocks noGrp="1" noChangeArrowheads="1"/>
          </p:cNvSpPr>
          <p:nvPr>
            <p:ph type="body" idx="1"/>
          </p:nvPr>
        </p:nvSpPr>
        <p:spPr/>
        <p:txBody>
          <a:bodyPr/>
          <a:lstStyle/>
          <a:p>
            <a:pPr eaLnBrk="1" hangingPunct="1"/>
            <a:r>
              <a:rPr lang="en-US" altLang="zh-CN"/>
              <a:t>Example: a write of X on one processor precedes a read of X on another processor by a very small time, it may be impossible to ensure that the read returns the value of the data written,</a:t>
            </a:r>
          </a:p>
          <a:p>
            <a:pPr eaLnBrk="1" hangingPunct="1">
              <a:buFontTx/>
              <a:buNone/>
            </a:pPr>
            <a:r>
              <a:rPr lang="en-US" altLang="zh-CN" i="1"/>
              <a:t>	</a:t>
            </a:r>
            <a:r>
              <a:rPr lang="en-US" altLang="zh-CN"/>
              <a:t>since the written data may not even have left the processor at that point</a:t>
            </a:r>
            <a:endParaRPr lang="en-US" altLang="zh-CN" i="1"/>
          </a:p>
        </p:txBody>
      </p: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r>
              <a:rPr lang="en-US" altLang="zh-CN" dirty="0"/>
              <a:t>how to enforce coherence?</a:t>
            </a:r>
            <a:br>
              <a:rPr lang="en-US" altLang="zh-CN" dirty="0"/>
            </a:br>
            <a:endParaRPr lang="en-US" altLang="zh-CN" dirty="0"/>
          </a:p>
        </p:txBody>
      </p:sp>
    </p:spTree>
    <p:extLst>
      <p:ext uri="{BB962C8B-B14F-4D97-AF65-F5344CB8AC3E}">
        <p14:creationId xmlns:p14="http://schemas.microsoft.com/office/powerpoint/2010/main" val="3072395997"/>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2">
            <a:extLst>
              <a:ext uri="{FF2B5EF4-FFF2-40B4-BE49-F238E27FC236}">
                <a16:creationId xmlns:a16="http://schemas.microsoft.com/office/drawing/2014/main" id="{D1326295-8581-364C-B27D-E5EE0856D36E}"/>
              </a:ext>
            </a:extLst>
          </p:cNvPr>
          <p:cNvSpPr>
            <a:spLocks noGrp="1" noChangeArrowheads="1"/>
          </p:cNvSpPr>
          <p:nvPr>
            <p:ph type="title"/>
          </p:nvPr>
        </p:nvSpPr>
        <p:spPr/>
        <p:txBody>
          <a:bodyPr/>
          <a:lstStyle/>
          <a:p>
            <a:pPr eaLnBrk="1" hangingPunct="1"/>
            <a:r>
              <a:rPr lang="en-US" altLang="zh-CN"/>
              <a:t>Cache Coherence Protocols</a:t>
            </a:r>
          </a:p>
        </p:txBody>
      </p:sp>
      <p:sp>
        <p:nvSpPr>
          <p:cNvPr id="94210" name="Rectangle 3">
            <a:extLst>
              <a:ext uri="{FF2B5EF4-FFF2-40B4-BE49-F238E27FC236}">
                <a16:creationId xmlns:a16="http://schemas.microsoft.com/office/drawing/2014/main" id="{88C70FC2-66FA-CD43-9DC6-DECC0A69F92C}"/>
              </a:ext>
            </a:extLst>
          </p:cNvPr>
          <p:cNvSpPr>
            <a:spLocks noGrp="1" noChangeArrowheads="1"/>
          </p:cNvSpPr>
          <p:nvPr>
            <p:ph type="body" idx="1"/>
          </p:nvPr>
        </p:nvSpPr>
        <p:spPr/>
        <p:txBody>
          <a:bodyPr/>
          <a:lstStyle/>
          <a:p>
            <a:pPr eaLnBrk="1" hangingPunct="1"/>
            <a:r>
              <a:rPr lang="en-US" altLang="zh-CN" b="1" dirty="0">
                <a:solidFill>
                  <a:srgbClr val="00B0F0"/>
                </a:solidFill>
              </a:rPr>
              <a:t>Directory based</a:t>
            </a:r>
          </a:p>
          <a:p>
            <a:pPr eaLnBrk="1" hangingPunct="1">
              <a:buFontTx/>
              <a:buNone/>
            </a:pPr>
            <a:r>
              <a:rPr lang="en-US" altLang="zh-CN" b="1" dirty="0"/>
              <a:t>	</a:t>
            </a:r>
            <a:r>
              <a:rPr lang="en-US" altLang="zh-CN" dirty="0"/>
              <a:t>the sharing status of a particular block of physical memory is kept in one location, called directory</a:t>
            </a:r>
            <a:endParaRPr lang="en-US" altLang="zh-CN" b="1" dirty="0"/>
          </a:p>
          <a:p>
            <a:pPr eaLnBrk="1" hangingPunct="1"/>
            <a:r>
              <a:rPr lang="en-US" altLang="zh-CN" b="1" dirty="0">
                <a:solidFill>
                  <a:srgbClr val="00B0F0"/>
                </a:solidFill>
              </a:rPr>
              <a:t>Snooping</a:t>
            </a:r>
          </a:p>
          <a:p>
            <a:pPr eaLnBrk="1" hangingPunct="1">
              <a:buFontTx/>
              <a:buNone/>
            </a:pPr>
            <a:r>
              <a:rPr lang="en-US" altLang="zh-CN" b="1" dirty="0"/>
              <a:t>	</a:t>
            </a:r>
            <a:r>
              <a:rPr lang="en-US" altLang="zh-CN" dirty="0"/>
              <a:t>every cache that has a copy of the data from a block of physical memory could track the sharing status of the block</a:t>
            </a:r>
            <a:endParaRPr lang="en-US" altLang="zh-CN" b="1" dirty="0"/>
          </a:p>
        </p:txBody>
      </p:sp>
      <p:sp>
        <p:nvSpPr>
          <p:cNvPr id="4" name="Rectangle 3">
            <a:extLst>
              <a:ext uri="{FF2B5EF4-FFF2-40B4-BE49-F238E27FC236}">
                <a16:creationId xmlns:a16="http://schemas.microsoft.com/office/drawing/2014/main" id="{DC1CDCE5-C1A0-5940-AC24-2F0FA24F8062}"/>
              </a:ext>
            </a:extLst>
          </p:cNvPr>
          <p:cNvSpPr txBox="1">
            <a:spLocks noChangeArrowheads="1"/>
          </p:cNvSpPr>
          <p:nvPr/>
        </p:nvSpPr>
        <p:spPr bwMode="auto">
          <a:xfrm>
            <a:off x="799200" y="3744000"/>
            <a:ext cx="83058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eaLnBrk="1" hangingPunct="1">
              <a:buNone/>
            </a:pPr>
            <a:r>
              <a:rPr lang="en-US" altLang="zh-CN" b="1" kern="0" dirty="0">
                <a:solidFill>
                  <a:srgbClr val="00B0F0"/>
                </a:solidFill>
              </a:rPr>
              <a:t>Snooping</a:t>
            </a:r>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a:extLst>
              <a:ext uri="{FF2B5EF4-FFF2-40B4-BE49-F238E27FC236}">
                <a16:creationId xmlns:a16="http://schemas.microsoft.com/office/drawing/2014/main" id="{4999EA47-DBBD-114A-901C-9366F8B86DDD}"/>
              </a:ext>
            </a:extLst>
          </p:cNvPr>
          <p:cNvSpPr>
            <a:spLocks noGrp="1" noChangeArrowheads="1"/>
          </p:cNvSpPr>
          <p:nvPr>
            <p:ph type="title"/>
          </p:nvPr>
        </p:nvSpPr>
        <p:spPr/>
        <p:txBody>
          <a:bodyPr/>
          <a:lstStyle/>
          <a:p>
            <a:pPr eaLnBrk="1" hangingPunct="1"/>
            <a:r>
              <a:rPr lang="en-US" altLang="zh-CN" sz="4000" dirty="0">
                <a:solidFill>
                  <a:schemeClr val="bg1"/>
                </a:solidFill>
              </a:rPr>
              <a:t>Snooping</a:t>
            </a:r>
            <a:r>
              <a:rPr lang="en-US" altLang="zh-CN" sz="4000" dirty="0"/>
              <a:t> Coherence Protocol</a:t>
            </a:r>
          </a:p>
        </p:txBody>
      </p:sp>
      <p:sp>
        <p:nvSpPr>
          <p:cNvPr id="95234" name="Rectangle 3">
            <a:extLst>
              <a:ext uri="{FF2B5EF4-FFF2-40B4-BE49-F238E27FC236}">
                <a16:creationId xmlns:a16="http://schemas.microsoft.com/office/drawing/2014/main" id="{05AD649B-F997-BC40-ADF3-BFC9BD8D4695}"/>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r>
              <a:rPr lang="en-US" altLang="zh-CN" dirty="0"/>
              <a:t>	exclusive access ensures that no other readable or writable copies of an item exist when the write occurs</a:t>
            </a:r>
            <a:endParaRPr lang="en-US" altLang="zh-CN" b="1" dirty="0"/>
          </a:p>
        </p:txBody>
      </p:sp>
      <p:sp>
        <p:nvSpPr>
          <p:cNvPr id="4" name="Rectangle 3">
            <a:extLst>
              <a:ext uri="{FF2B5EF4-FFF2-40B4-BE49-F238E27FC236}">
                <a16:creationId xmlns:a16="http://schemas.microsoft.com/office/drawing/2014/main" id="{E0D2C87C-6B26-9540-8883-144D98670F73}"/>
              </a:ext>
            </a:extLst>
          </p:cNvPr>
          <p:cNvSpPr txBox="1">
            <a:spLocks noChangeArrowheads="1"/>
          </p:cNvSpPr>
          <p:nvPr/>
        </p:nvSpPr>
        <p:spPr bwMode="auto">
          <a:xfrm>
            <a:off x="284400" y="496800"/>
            <a:ext cx="83058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eaLnBrk="1" hangingPunct="1">
              <a:buNone/>
            </a:pPr>
            <a:r>
              <a:rPr lang="en-US" altLang="zh-CN" sz="4000" b="1" kern="0" dirty="0"/>
              <a:t>Snooping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C6CF3C-6E47-3543-87DB-3B3E60185EBA}"/>
              </a:ext>
            </a:extLst>
          </p:cNvPr>
          <p:cNvPicPr>
            <a:picLocks noChangeAspect="1"/>
          </p:cNvPicPr>
          <p:nvPr/>
        </p:nvPicPr>
        <p:blipFill>
          <a:blip r:embed="rId3"/>
          <a:stretch>
            <a:fillRect/>
          </a:stretch>
        </p:blipFill>
        <p:spPr>
          <a:xfrm>
            <a:off x="0" y="2993136"/>
            <a:ext cx="9144000" cy="3019407"/>
          </a:xfrm>
          <a:prstGeom prst="rect">
            <a:avLst/>
          </a:prstGeom>
        </p:spPr>
      </p:pic>
      <p:sp>
        <p:nvSpPr>
          <p:cNvPr id="96258" name="Rectangle 2">
            <a:extLst>
              <a:ext uri="{FF2B5EF4-FFF2-40B4-BE49-F238E27FC236}">
                <a16:creationId xmlns:a16="http://schemas.microsoft.com/office/drawing/2014/main" id="{E9F7C5DD-8CEB-9F42-9E9A-FBCEDD940804}"/>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6259" name="Rectangle 3">
            <a:extLst>
              <a:ext uri="{FF2B5EF4-FFF2-40B4-BE49-F238E27FC236}">
                <a16:creationId xmlns:a16="http://schemas.microsoft.com/office/drawing/2014/main" id="{0636C48D-4149-CC4D-97A9-5C1A9A5B17E8}"/>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endParaRPr lang="en-US" altLang="zh-CN" b="1" dirty="0"/>
          </a:p>
        </p:txBody>
      </p:sp>
      <p:sp>
        <p:nvSpPr>
          <p:cNvPr id="96260" name="Line 8">
            <a:extLst>
              <a:ext uri="{FF2B5EF4-FFF2-40B4-BE49-F238E27FC236}">
                <a16:creationId xmlns:a16="http://schemas.microsoft.com/office/drawing/2014/main" id="{F9763531-6DF4-4F4D-94D3-31D4659E93F8}"/>
              </a:ext>
            </a:extLst>
          </p:cNvPr>
          <p:cNvSpPr>
            <a:spLocks noChangeShapeType="1"/>
          </p:cNvSpPr>
          <p:nvPr/>
        </p:nvSpPr>
        <p:spPr bwMode="auto">
          <a:xfrm>
            <a:off x="3886200" y="5181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a:extLst>
              <a:ext uri="{FF2B5EF4-FFF2-40B4-BE49-F238E27FC236}">
                <a16:creationId xmlns:a16="http://schemas.microsoft.com/office/drawing/2014/main" id="{31780D5D-4492-244C-8656-D32FB14B6355}"/>
              </a:ext>
            </a:extLst>
          </p:cNvPr>
          <p:cNvSpPr>
            <a:spLocks noChangeShapeType="1"/>
          </p:cNvSpPr>
          <p:nvPr/>
        </p:nvSpPr>
        <p:spPr bwMode="auto">
          <a:xfrm>
            <a:off x="4076700" y="5181601"/>
            <a:ext cx="2019300" cy="380956"/>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a:extLst>
              <a:ext uri="{FF2B5EF4-FFF2-40B4-BE49-F238E27FC236}">
                <a16:creationId xmlns:a16="http://schemas.microsoft.com/office/drawing/2014/main" id="{B6F8A840-22F0-AE49-A4DD-2F848113FAFB}"/>
              </a:ext>
            </a:extLst>
          </p:cNvPr>
          <p:cNvSpPr>
            <a:spLocks noChangeShapeType="1"/>
          </p:cNvSpPr>
          <p:nvPr/>
        </p:nvSpPr>
        <p:spPr bwMode="auto">
          <a:xfrm>
            <a:off x="4076700" y="5181600"/>
            <a:ext cx="4076700" cy="380951"/>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a:extLst>
              <a:ext uri="{FF2B5EF4-FFF2-40B4-BE49-F238E27FC236}">
                <a16:creationId xmlns:a16="http://schemas.microsoft.com/office/drawing/2014/main" id="{4B4DF341-DC6C-6741-A3CD-89AE221AAE1D}"/>
              </a:ext>
            </a:extLst>
          </p:cNvPr>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a:extLst>
              <a:ext uri="{FF2B5EF4-FFF2-40B4-BE49-F238E27FC236}">
                <a16:creationId xmlns:a16="http://schemas.microsoft.com/office/drawing/2014/main" id="{4617B8DC-D6C9-7B44-B447-BD01B9BC3A5B}"/>
              </a:ext>
            </a:extLst>
          </p:cNvPr>
          <p:cNvSpPr txBox="1">
            <a:spLocks/>
          </p:cNvSpPr>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update memory when a block becomes shared simplifies the protocol </a:t>
            </a:r>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C6CF3C-6E47-3543-87DB-3B3E60185EBA}"/>
              </a:ext>
            </a:extLst>
          </p:cNvPr>
          <p:cNvPicPr>
            <a:picLocks noChangeAspect="1"/>
          </p:cNvPicPr>
          <p:nvPr/>
        </p:nvPicPr>
        <p:blipFill>
          <a:blip r:embed="rId3"/>
          <a:stretch>
            <a:fillRect/>
          </a:stretch>
        </p:blipFill>
        <p:spPr>
          <a:xfrm>
            <a:off x="0" y="2993136"/>
            <a:ext cx="9144000" cy="3019407"/>
          </a:xfrm>
          <a:prstGeom prst="rect">
            <a:avLst/>
          </a:prstGeom>
        </p:spPr>
      </p:pic>
      <p:sp>
        <p:nvSpPr>
          <p:cNvPr id="96258" name="Rectangle 2">
            <a:extLst>
              <a:ext uri="{FF2B5EF4-FFF2-40B4-BE49-F238E27FC236}">
                <a16:creationId xmlns:a16="http://schemas.microsoft.com/office/drawing/2014/main" id="{E9F7C5DD-8CEB-9F42-9E9A-FBCEDD940804}"/>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6259" name="Rectangle 3">
            <a:extLst>
              <a:ext uri="{FF2B5EF4-FFF2-40B4-BE49-F238E27FC236}">
                <a16:creationId xmlns:a16="http://schemas.microsoft.com/office/drawing/2014/main" id="{0636C48D-4149-CC4D-97A9-5C1A9A5B17E8}"/>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endParaRPr lang="en-US" altLang="zh-CN" b="1" dirty="0"/>
          </a:p>
        </p:txBody>
      </p:sp>
      <p:sp>
        <p:nvSpPr>
          <p:cNvPr id="96260" name="Line 8">
            <a:extLst>
              <a:ext uri="{FF2B5EF4-FFF2-40B4-BE49-F238E27FC236}">
                <a16:creationId xmlns:a16="http://schemas.microsoft.com/office/drawing/2014/main" id="{F9763531-6DF4-4F4D-94D3-31D4659E93F8}"/>
              </a:ext>
            </a:extLst>
          </p:cNvPr>
          <p:cNvSpPr>
            <a:spLocks noChangeShapeType="1"/>
          </p:cNvSpPr>
          <p:nvPr/>
        </p:nvSpPr>
        <p:spPr bwMode="auto">
          <a:xfrm>
            <a:off x="3886200" y="5181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a:extLst>
              <a:ext uri="{FF2B5EF4-FFF2-40B4-BE49-F238E27FC236}">
                <a16:creationId xmlns:a16="http://schemas.microsoft.com/office/drawing/2014/main" id="{31780D5D-4492-244C-8656-D32FB14B6355}"/>
              </a:ext>
            </a:extLst>
          </p:cNvPr>
          <p:cNvSpPr>
            <a:spLocks noChangeShapeType="1"/>
          </p:cNvSpPr>
          <p:nvPr/>
        </p:nvSpPr>
        <p:spPr bwMode="auto">
          <a:xfrm>
            <a:off x="4076700" y="5181601"/>
            <a:ext cx="2019300" cy="380956"/>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a:extLst>
              <a:ext uri="{FF2B5EF4-FFF2-40B4-BE49-F238E27FC236}">
                <a16:creationId xmlns:a16="http://schemas.microsoft.com/office/drawing/2014/main" id="{B6F8A840-22F0-AE49-A4DD-2F848113FAFB}"/>
              </a:ext>
            </a:extLst>
          </p:cNvPr>
          <p:cNvSpPr>
            <a:spLocks noChangeShapeType="1"/>
          </p:cNvSpPr>
          <p:nvPr/>
        </p:nvSpPr>
        <p:spPr bwMode="auto">
          <a:xfrm>
            <a:off x="4076700" y="5181600"/>
            <a:ext cx="4076700" cy="380951"/>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a:extLst>
              <a:ext uri="{FF2B5EF4-FFF2-40B4-BE49-F238E27FC236}">
                <a16:creationId xmlns:a16="http://schemas.microsoft.com/office/drawing/2014/main" id="{4B4DF341-DC6C-6741-A3CD-89AE221AAE1D}"/>
              </a:ext>
            </a:extLst>
          </p:cNvPr>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a:extLst>
              <a:ext uri="{FF2B5EF4-FFF2-40B4-BE49-F238E27FC236}">
                <a16:creationId xmlns:a16="http://schemas.microsoft.com/office/drawing/2014/main" id="{4617B8DC-D6C9-7B44-B447-BD01B9BC3A5B}"/>
              </a:ext>
            </a:extLst>
          </p:cNvPr>
          <p:cNvSpPr txBox="1">
            <a:spLocks/>
          </p:cNvSpPr>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shared-state block loses tracking of block ownership</a:t>
            </a:r>
          </a:p>
          <a:p>
            <a:pPr algn="r" eaLnBrk="1" hangingPunct="1">
              <a:buFontTx/>
              <a:buNone/>
              <a:defRPr/>
            </a:pPr>
            <a:r>
              <a:rPr lang="en-US" altLang="zh-CN" sz="1600" b="1" kern="0" dirty="0">
                <a:solidFill>
                  <a:srgbClr val="00B0F0"/>
                </a:solidFill>
              </a:rPr>
              <a:t> </a:t>
            </a:r>
          </a:p>
        </p:txBody>
      </p:sp>
    </p:spTree>
    <p:extLst>
      <p:ext uri="{BB962C8B-B14F-4D97-AF65-F5344CB8AC3E}">
        <p14:creationId xmlns:p14="http://schemas.microsoft.com/office/powerpoint/2010/main" val="1777237474"/>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C6CF3C-6E47-3543-87DB-3B3E60185EBA}"/>
              </a:ext>
            </a:extLst>
          </p:cNvPr>
          <p:cNvPicPr>
            <a:picLocks noChangeAspect="1"/>
          </p:cNvPicPr>
          <p:nvPr/>
        </p:nvPicPr>
        <p:blipFill>
          <a:blip r:embed="rId3"/>
          <a:stretch>
            <a:fillRect/>
          </a:stretch>
        </p:blipFill>
        <p:spPr>
          <a:xfrm>
            <a:off x="0" y="2993136"/>
            <a:ext cx="9144000" cy="3019407"/>
          </a:xfrm>
          <a:prstGeom prst="rect">
            <a:avLst/>
          </a:prstGeom>
        </p:spPr>
      </p:pic>
      <p:sp>
        <p:nvSpPr>
          <p:cNvPr id="96258" name="Rectangle 2">
            <a:extLst>
              <a:ext uri="{FF2B5EF4-FFF2-40B4-BE49-F238E27FC236}">
                <a16:creationId xmlns:a16="http://schemas.microsoft.com/office/drawing/2014/main" id="{E9F7C5DD-8CEB-9F42-9E9A-FBCEDD940804}"/>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6259" name="Rectangle 3">
            <a:extLst>
              <a:ext uri="{FF2B5EF4-FFF2-40B4-BE49-F238E27FC236}">
                <a16:creationId xmlns:a16="http://schemas.microsoft.com/office/drawing/2014/main" id="{0636C48D-4149-CC4D-97A9-5C1A9A5B17E8}"/>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endParaRPr lang="en-US" altLang="zh-CN" b="1" dirty="0"/>
          </a:p>
        </p:txBody>
      </p:sp>
      <p:sp>
        <p:nvSpPr>
          <p:cNvPr id="96260" name="Line 8">
            <a:extLst>
              <a:ext uri="{FF2B5EF4-FFF2-40B4-BE49-F238E27FC236}">
                <a16:creationId xmlns:a16="http://schemas.microsoft.com/office/drawing/2014/main" id="{F9763531-6DF4-4F4D-94D3-31D4659E93F8}"/>
              </a:ext>
            </a:extLst>
          </p:cNvPr>
          <p:cNvSpPr>
            <a:spLocks noChangeShapeType="1"/>
          </p:cNvSpPr>
          <p:nvPr/>
        </p:nvSpPr>
        <p:spPr bwMode="auto">
          <a:xfrm>
            <a:off x="3886200" y="5181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a:extLst>
              <a:ext uri="{FF2B5EF4-FFF2-40B4-BE49-F238E27FC236}">
                <a16:creationId xmlns:a16="http://schemas.microsoft.com/office/drawing/2014/main" id="{31780D5D-4492-244C-8656-D32FB14B6355}"/>
              </a:ext>
            </a:extLst>
          </p:cNvPr>
          <p:cNvSpPr>
            <a:spLocks noChangeShapeType="1"/>
          </p:cNvSpPr>
          <p:nvPr/>
        </p:nvSpPr>
        <p:spPr bwMode="auto">
          <a:xfrm>
            <a:off x="4076700" y="5181601"/>
            <a:ext cx="2019300" cy="380956"/>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a:extLst>
              <a:ext uri="{FF2B5EF4-FFF2-40B4-BE49-F238E27FC236}">
                <a16:creationId xmlns:a16="http://schemas.microsoft.com/office/drawing/2014/main" id="{B6F8A840-22F0-AE49-A4DD-2F848113FAFB}"/>
              </a:ext>
            </a:extLst>
          </p:cNvPr>
          <p:cNvSpPr>
            <a:spLocks noChangeShapeType="1"/>
          </p:cNvSpPr>
          <p:nvPr/>
        </p:nvSpPr>
        <p:spPr bwMode="auto">
          <a:xfrm>
            <a:off x="4076700" y="5181600"/>
            <a:ext cx="4076700" cy="380951"/>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a:extLst>
              <a:ext uri="{FF2B5EF4-FFF2-40B4-BE49-F238E27FC236}">
                <a16:creationId xmlns:a16="http://schemas.microsoft.com/office/drawing/2014/main" id="{4B4DF341-DC6C-6741-A3CD-89AE221AAE1D}"/>
              </a:ext>
            </a:extLst>
          </p:cNvPr>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a:extLst>
              <a:ext uri="{FF2B5EF4-FFF2-40B4-BE49-F238E27FC236}">
                <a16:creationId xmlns:a16="http://schemas.microsoft.com/office/drawing/2014/main" id="{4617B8DC-D6C9-7B44-B447-BD01B9BC3A5B}"/>
              </a:ext>
            </a:extLst>
          </p:cNvPr>
          <p:cNvSpPr txBox="1">
            <a:spLocks/>
          </p:cNvSpPr>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hard to regulate which core to write-back upon eviction</a:t>
            </a:r>
          </a:p>
          <a:p>
            <a:pPr algn="r" eaLnBrk="1" hangingPunct="1">
              <a:buFontTx/>
              <a:buNone/>
              <a:defRPr/>
            </a:pPr>
            <a:r>
              <a:rPr lang="en-US" altLang="zh-CN" sz="1600" b="1" kern="0" dirty="0">
                <a:solidFill>
                  <a:srgbClr val="00B0F0"/>
                </a:solidFill>
              </a:rPr>
              <a:t> </a:t>
            </a:r>
          </a:p>
        </p:txBody>
      </p:sp>
    </p:spTree>
    <p:extLst>
      <p:ext uri="{BB962C8B-B14F-4D97-AF65-F5344CB8AC3E}">
        <p14:creationId xmlns:p14="http://schemas.microsoft.com/office/powerpoint/2010/main" val="165645383"/>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C6CF3C-6E47-3543-87DB-3B3E60185EBA}"/>
              </a:ext>
            </a:extLst>
          </p:cNvPr>
          <p:cNvPicPr>
            <a:picLocks noChangeAspect="1"/>
          </p:cNvPicPr>
          <p:nvPr/>
        </p:nvPicPr>
        <p:blipFill>
          <a:blip r:embed="rId3"/>
          <a:stretch>
            <a:fillRect/>
          </a:stretch>
        </p:blipFill>
        <p:spPr>
          <a:xfrm>
            <a:off x="0" y="2993136"/>
            <a:ext cx="9144000" cy="3019407"/>
          </a:xfrm>
          <a:prstGeom prst="rect">
            <a:avLst/>
          </a:prstGeom>
        </p:spPr>
      </p:pic>
      <p:sp>
        <p:nvSpPr>
          <p:cNvPr id="96258" name="Rectangle 2">
            <a:extLst>
              <a:ext uri="{FF2B5EF4-FFF2-40B4-BE49-F238E27FC236}">
                <a16:creationId xmlns:a16="http://schemas.microsoft.com/office/drawing/2014/main" id="{E9F7C5DD-8CEB-9F42-9E9A-FBCEDD940804}"/>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6259" name="Rectangle 3">
            <a:extLst>
              <a:ext uri="{FF2B5EF4-FFF2-40B4-BE49-F238E27FC236}">
                <a16:creationId xmlns:a16="http://schemas.microsoft.com/office/drawing/2014/main" id="{0636C48D-4149-CC4D-97A9-5C1A9A5B17E8}"/>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endParaRPr lang="en-US" altLang="zh-CN" b="1" dirty="0"/>
          </a:p>
        </p:txBody>
      </p:sp>
      <p:sp>
        <p:nvSpPr>
          <p:cNvPr id="96260" name="Line 8">
            <a:extLst>
              <a:ext uri="{FF2B5EF4-FFF2-40B4-BE49-F238E27FC236}">
                <a16:creationId xmlns:a16="http://schemas.microsoft.com/office/drawing/2014/main" id="{F9763531-6DF4-4F4D-94D3-31D4659E93F8}"/>
              </a:ext>
            </a:extLst>
          </p:cNvPr>
          <p:cNvSpPr>
            <a:spLocks noChangeShapeType="1"/>
          </p:cNvSpPr>
          <p:nvPr/>
        </p:nvSpPr>
        <p:spPr bwMode="auto">
          <a:xfrm>
            <a:off x="3886200" y="5181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a:extLst>
              <a:ext uri="{FF2B5EF4-FFF2-40B4-BE49-F238E27FC236}">
                <a16:creationId xmlns:a16="http://schemas.microsoft.com/office/drawing/2014/main" id="{31780D5D-4492-244C-8656-D32FB14B6355}"/>
              </a:ext>
            </a:extLst>
          </p:cNvPr>
          <p:cNvSpPr>
            <a:spLocks noChangeShapeType="1"/>
          </p:cNvSpPr>
          <p:nvPr/>
        </p:nvSpPr>
        <p:spPr bwMode="auto">
          <a:xfrm>
            <a:off x="4076700" y="5181601"/>
            <a:ext cx="2019300" cy="380956"/>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a:extLst>
              <a:ext uri="{FF2B5EF4-FFF2-40B4-BE49-F238E27FC236}">
                <a16:creationId xmlns:a16="http://schemas.microsoft.com/office/drawing/2014/main" id="{B6F8A840-22F0-AE49-A4DD-2F848113FAFB}"/>
              </a:ext>
            </a:extLst>
          </p:cNvPr>
          <p:cNvSpPr>
            <a:spLocks noChangeShapeType="1"/>
          </p:cNvSpPr>
          <p:nvPr/>
        </p:nvSpPr>
        <p:spPr bwMode="auto">
          <a:xfrm>
            <a:off x="4076700" y="5181600"/>
            <a:ext cx="4076700" cy="380951"/>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a:extLst>
              <a:ext uri="{FF2B5EF4-FFF2-40B4-BE49-F238E27FC236}">
                <a16:creationId xmlns:a16="http://schemas.microsoft.com/office/drawing/2014/main" id="{4B4DF341-DC6C-6741-A3CD-89AE221AAE1D}"/>
              </a:ext>
            </a:extLst>
          </p:cNvPr>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a:extLst>
              <a:ext uri="{FF2B5EF4-FFF2-40B4-BE49-F238E27FC236}">
                <a16:creationId xmlns:a16="http://schemas.microsoft.com/office/drawing/2014/main" id="{4617B8DC-D6C9-7B44-B447-BD01B9BC3A5B}"/>
              </a:ext>
            </a:extLst>
          </p:cNvPr>
          <p:cNvSpPr txBox="1">
            <a:spLocks/>
          </p:cNvSpPr>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update of memory ensures that memory already holds the latest value</a:t>
            </a:r>
          </a:p>
          <a:p>
            <a:pPr algn="r" eaLnBrk="1" hangingPunct="1">
              <a:buFontTx/>
              <a:buNone/>
              <a:defRPr/>
            </a:pPr>
            <a:r>
              <a:rPr lang="en-US" altLang="zh-CN" sz="1600" b="1" kern="0" dirty="0">
                <a:solidFill>
                  <a:srgbClr val="00B0F0"/>
                </a:solidFill>
              </a:rPr>
              <a:t> </a:t>
            </a:r>
          </a:p>
        </p:txBody>
      </p:sp>
    </p:spTree>
    <p:extLst>
      <p:ext uri="{BB962C8B-B14F-4D97-AF65-F5344CB8AC3E}">
        <p14:creationId xmlns:p14="http://schemas.microsoft.com/office/powerpoint/2010/main" val="22030769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21" name="Picture 5" descr="Multilevel Cache Organisation - GeeksforGeeks">
            <a:extLst>
              <a:ext uri="{FF2B5EF4-FFF2-40B4-BE49-F238E27FC236}">
                <a16:creationId xmlns:a16="http://schemas.microsoft.com/office/drawing/2014/main" id="{C7734F93-6E6C-EA49-B966-7007967BE0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1825" y="5483225"/>
            <a:ext cx="5972175" cy="137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22" name="Rectangle 4">
            <a:extLst>
              <a:ext uri="{FF2B5EF4-FFF2-40B4-BE49-F238E27FC236}">
                <a16:creationId xmlns:a16="http://schemas.microsoft.com/office/drawing/2014/main" id="{5B9CD5F5-CB28-6D48-B97D-490B4ED9C5C3}"/>
              </a:ext>
            </a:extLst>
          </p:cNvPr>
          <p:cNvSpPr>
            <a:spLocks noGrp="1" noChangeArrowheads="1"/>
          </p:cNvSpPr>
          <p:nvPr>
            <p:ph type="body" idx="1"/>
          </p:nvPr>
        </p:nvSpPr>
        <p:spPr/>
        <p:txBody>
          <a:bodyPr/>
          <a:lstStyle/>
          <a:p>
            <a:pPr eaLnBrk="1" hangingPunct="1"/>
            <a:r>
              <a:rPr lang="en-US" altLang="zh-CN" b="1" dirty="0"/>
              <a:t>Two-level cache</a:t>
            </a:r>
          </a:p>
          <a:p>
            <a:pPr eaLnBrk="1" hangingPunct="1">
              <a:buFontTx/>
              <a:buNone/>
            </a:pPr>
            <a:r>
              <a:rPr lang="en-US" altLang="zh-CN" dirty="0"/>
              <a:t>	Add another level of cache between the original cache and memory</a:t>
            </a:r>
          </a:p>
          <a:p>
            <a:pPr eaLnBrk="1" hangingPunct="1"/>
            <a:r>
              <a:rPr lang="en-US" altLang="zh-CN" b="1" dirty="0"/>
              <a:t>L1</a:t>
            </a:r>
            <a:r>
              <a:rPr lang="en-US" altLang="zh-CN" dirty="0"/>
              <a:t>: small enough to match the clock cycle time of the fast processor;</a:t>
            </a:r>
          </a:p>
          <a:p>
            <a:pPr eaLnBrk="1" hangingPunct="1"/>
            <a:r>
              <a:rPr lang="en-US" altLang="zh-CN" b="1" dirty="0"/>
              <a:t>L2</a:t>
            </a:r>
            <a:r>
              <a:rPr lang="en-US" altLang="zh-CN" dirty="0"/>
              <a:t>: large enough to capture many accesses that would go to main memory, lessening miss penalty</a:t>
            </a:r>
          </a:p>
        </p:txBody>
      </p:sp>
      <p:sp>
        <p:nvSpPr>
          <p:cNvPr id="286723" name="Rectangle 3">
            <a:extLst>
              <a:ext uri="{FF2B5EF4-FFF2-40B4-BE49-F238E27FC236}">
                <a16:creationId xmlns:a16="http://schemas.microsoft.com/office/drawing/2014/main" id="{A2D02ED8-3E34-C948-954E-095DBDC259E4}"/>
              </a:ext>
            </a:extLst>
          </p:cNvPr>
          <p:cNvSpPr>
            <a:spLocks noGrp="1" noChangeArrowheads="1"/>
          </p:cNvSpPr>
          <p:nvPr>
            <p:ph type="title"/>
          </p:nvPr>
        </p:nvSpPr>
        <p:spPr/>
        <p:txBody>
          <a:bodyPr/>
          <a:lstStyle/>
          <a:p>
            <a:pPr eaLnBrk="1" hangingPunct="1"/>
            <a:r>
              <a:rPr lang="en-US" altLang="zh-CN"/>
              <a:t>Opt #4: Multilevel Cache</a:t>
            </a:r>
          </a:p>
        </p:txBody>
      </p:sp>
    </p:spTree>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2">
            <a:extLst>
              <a:ext uri="{FF2B5EF4-FFF2-40B4-BE49-F238E27FC236}">
                <a16:creationId xmlns:a16="http://schemas.microsoft.com/office/drawing/2014/main" id="{15647433-A274-7944-8ACD-C8DCF7AE486B}"/>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8306" name="Rectangle 3">
            <a:extLst>
              <a:ext uri="{FF2B5EF4-FFF2-40B4-BE49-F238E27FC236}">
                <a16:creationId xmlns:a16="http://schemas.microsoft.com/office/drawing/2014/main" id="{0FBBD34D-59B6-C347-807B-005F65DF2A58}"/>
              </a:ext>
            </a:extLst>
          </p:cNvPr>
          <p:cNvSpPr>
            <a:spLocks noGrp="1" noChangeArrowheads="1"/>
          </p:cNvSpPr>
          <p:nvPr>
            <p:ph type="body" idx="1"/>
          </p:nvPr>
        </p:nvSpPr>
        <p:spPr/>
        <p:txBody>
          <a:bodyPr/>
          <a:lstStyle/>
          <a:p>
            <a:pPr eaLnBrk="1" hangingPunct="1"/>
            <a:r>
              <a:rPr lang="en-US" altLang="zh-CN" b="1" dirty="0"/>
              <a:t>Write update/broadcast protocol</a:t>
            </a:r>
          </a:p>
          <a:p>
            <a:pPr eaLnBrk="1" hangingPunct="1">
              <a:buFontTx/>
              <a:buNone/>
            </a:pPr>
            <a:r>
              <a:rPr lang="en-US" altLang="zh-CN" b="1" dirty="0"/>
              <a:t>	</a:t>
            </a:r>
            <a:r>
              <a:rPr lang="en-US" altLang="zh-CN" dirty="0"/>
              <a:t>update all cached copies of a data item when that item is written</a:t>
            </a:r>
          </a:p>
          <a:p>
            <a:pPr eaLnBrk="1" hangingPunct="1">
              <a:buFontTx/>
              <a:buNone/>
            </a:pPr>
            <a:endParaRPr lang="en-US" altLang="zh-CN" dirty="0"/>
          </a:p>
          <a:p>
            <a:pPr eaLnBrk="1" hangingPunct="1">
              <a:buFontTx/>
              <a:buNone/>
            </a:pPr>
            <a:r>
              <a:rPr lang="en-US" altLang="zh-CN" dirty="0"/>
              <a:t>	consume more bandwidth</a:t>
            </a:r>
            <a:endParaRPr lang="en-US" altLang="zh-CN" b="1" dirty="0"/>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B8C23714-1727-DA4E-B323-CFF9DD914286}"/>
              </a:ext>
            </a:extLst>
          </p:cNvPr>
          <p:cNvSpPr>
            <a:spLocks noGrp="1" noChangeArrowheads="1"/>
          </p:cNvSpPr>
          <p:nvPr>
            <p:ph type="title"/>
          </p:nvPr>
        </p:nvSpPr>
        <p:spPr/>
        <p:txBody>
          <a:bodyPr/>
          <a:lstStyle/>
          <a:p>
            <a:pPr eaLnBrk="1" hangingPunct="1"/>
            <a:r>
              <a:rPr lang="en-US" altLang="zh-CN" dirty="0"/>
              <a:t>Write Invalidate Protocol</a:t>
            </a:r>
          </a:p>
        </p:txBody>
      </p:sp>
      <p:sp>
        <p:nvSpPr>
          <p:cNvPr id="99330" name="Rectangle 3">
            <a:extLst>
              <a:ext uri="{FF2B5EF4-FFF2-40B4-BE49-F238E27FC236}">
                <a16:creationId xmlns:a16="http://schemas.microsoft.com/office/drawing/2014/main" id="{3A489234-5134-724B-956F-862E2B701444}"/>
              </a:ext>
            </a:extLst>
          </p:cNvPr>
          <p:cNvSpPr>
            <a:spLocks noGrp="1" noChangeArrowheads="1"/>
          </p:cNvSpPr>
          <p:nvPr>
            <p:ph type="body" idx="1"/>
          </p:nvPr>
        </p:nvSpPr>
        <p:spPr/>
        <p:txBody>
          <a:bodyPr/>
          <a:lstStyle/>
          <a:p>
            <a:pPr eaLnBrk="1" hangingPunct="1"/>
            <a:r>
              <a:rPr lang="en-US" altLang="zh-CN">
                <a:solidFill>
                  <a:srgbClr val="00B0F0"/>
                </a:solidFill>
              </a:rPr>
              <a:t>To perform an invalidate, the processor simply acquires bus access and broadcasts the address to be invalidated on the bus</a:t>
            </a:r>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2">
            <a:extLst>
              <a:ext uri="{FF2B5EF4-FFF2-40B4-BE49-F238E27FC236}">
                <a16:creationId xmlns:a16="http://schemas.microsoft.com/office/drawing/2014/main" id="{B9E7E621-7703-AE4C-885A-1EC7824C41F7}"/>
              </a:ext>
            </a:extLst>
          </p:cNvPr>
          <p:cNvSpPr>
            <a:spLocks noGrp="1" noChangeArrowheads="1"/>
          </p:cNvSpPr>
          <p:nvPr>
            <p:ph type="title"/>
          </p:nvPr>
        </p:nvSpPr>
        <p:spPr/>
        <p:txBody>
          <a:bodyPr/>
          <a:lstStyle/>
          <a:p>
            <a:pPr eaLnBrk="1" hangingPunct="1"/>
            <a:r>
              <a:rPr lang="en-US" altLang="zh-CN" dirty="0"/>
              <a:t>Write Invalidate Protocol</a:t>
            </a:r>
          </a:p>
        </p:txBody>
      </p:sp>
      <p:sp>
        <p:nvSpPr>
          <p:cNvPr id="100354" name="Rectangle 3">
            <a:extLst>
              <a:ext uri="{FF2B5EF4-FFF2-40B4-BE49-F238E27FC236}">
                <a16:creationId xmlns:a16="http://schemas.microsoft.com/office/drawing/2014/main" id="{2FD60FF9-3171-CA43-B722-E44FCD4F2350}"/>
              </a:ext>
            </a:extLst>
          </p:cNvPr>
          <p:cNvSpPr>
            <a:spLocks noGrp="1" noChangeArrowheads="1"/>
          </p:cNvSpPr>
          <p:nvPr>
            <p:ph type="body" idx="1"/>
          </p:nvPr>
        </p:nvSpPr>
        <p:spPr/>
        <p:txBody>
          <a:bodyPr/>
          <a:lstStyle/>
          <a:p>
            <a:pPr eaLnBrk="1" hangingPunct="1"/>
            <a:r>
              <a:rPr lang="en-US" altLang="zh-CN"/>
              <a:t>To perform an invalidate, the processor simply acquires bus access and broadcasts the address to be invalidated on the bus</a:t>
            </a:r>
          </a:p>
          <a:p>
            <a:pPr eaLnBrk="1" hangingPunct="1"/>
            <a:r>
              <a:rPr lang="en-US" altLang="zh-CN">
                <a:solidFill>
                  <a:srgbClr val="00B0F0"/>
                </a:solidFill>
              </a:rPr>
              <a:t>All processors continuously snoop on the bus, watching the addresses</a:t>
            </a:r>
          </a:p>
        </p:txBody>
      </p:sp>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p:txBody>
          <a:bodyPr/>
          <a:lstStyle/>
          <a:p>
            <a:pPr eaLnBrk="1" hangingPunct="1"/>
            <a:r>
              <a:rPr lang="en-US" altLang="zh-CN" dirty="0"/>
              <a:t>Write Invalidate Protocol</a:t>
            </a:r>
          </a:p>
        </p:txBody>
      </p:sp>
      <p:sp>
        <p:nvSpPr>
          <p:cNvPr id="101378" name="Rectangle 3">
            <a:extLst>
              <a:ext uri="{FF2B5EF4-FFF2-40B4-BE49-F238E27FC236}">
                <a16:creationId xmlns:a16="http://schemas.microsoft.com/office/drawing/2014/main" id="{7CE2D44C-1C77-524D-8C89-51A6C4800AD7}"/>
              </a:ext>
            </a:extLst>
          </p:cNvPr>
          <p:cNvSpPr>
            <a:spLocks noGrp="1" noChangeArrowheads="1"/>
          </p:cNvSpPr>
          <p:nvPr>
            <p:ph type="body" idx="1"/>
          </p:nvPr>
        </p:nvSpPr>
        <p:spPr/>
        <p:txBody>
          <a:bodyPr/>
          <a:lstStyle/>
          <a:p>
            <a:pPr eaLnBrk="1" hangingPunct="1"/>
            <a:r>
              <a:rPr lang="en-US" altLang="zh-CN"/>
              <a:t>To perform an invalidate, the processor simply acquires bus access and broadcasts the address to be invalidated on the bus</a:t>
            </a:r>
          </a:p>
          <a:p>
            <a:pPr eaLnBrk="1" hangingPunct="1"/>
            <a:r>
              <a:rPr lang="en-US" altLang="zh-CN"/>
              <a:t>All processors continuously snoop on the bus, watching the addresses</a:t>
            </a:r>
          </a:p>
          <a:p>
            <a:pPr eaLnBrk="1" hangingPunct="1"/>
            <a:r>
              <a:rPr lang="en-US" altLang="zh-CN">
                <a:solidFill>
                  <a:srgbClr val="00B0F0"/>
                </a:solidFill>
              </a:rPr>
              <a:t>The processors check whether the address on the bus is in their cache;</a:t>
            </a:r>
          </a:p>
          <a:p>
            <a:pPr eaLnBrk="1" hangingPunct="1">
              <a:buFontTx/>
              <a:buNone/>
            </a:pPr>
            <a:r>
              <a:rPr lang="en-US" altLang="zh-CN">
                <a:solidFill>
                  <a:srgbClr val="00B0F0"/>
                </a:solidFill>
              </a:rPr>
              <a:t>	if so, the corresponding data block in the cache is invalidated.</a:t>
            </a:r>
          </a:p>
        </p:txBody>
      </p: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p:txBody>
          <a:bodyPr/>
          <a:lstStyle/>
          <a:p>
            <a:pPr eaLnBrk="1" hangingPunct="1"/>
            <a:r>
              <a:rPr lang="en-US" altLang="zh-CN" dirty="0"/>
              <a:t>Write Invalidate Protocol</a:t>
            </a:r>
          </a:p>
        </p:txBody>
      </p:sp>
      <p:sp>
        <p:nvSpPr>
          <p:cNvPr id="101378" name="Rectangle 3">
            <a:extLst>
              <a:ext uri="{FF2B5EF4-FFF2-40B4-BE49-F238E27FC236}">
                <a16:creationId xmlns:a16="http://schemas.microsoft.com/office/drawing/2014/main" id="{7CE2D44C-1C77-524D-8C89-51A6C4800AD7}"/>
              </a:ext>
            </a:extLst>
          </p:cNvPr>
          <p:cNvSpPr>
            <a:spLocks noGrp="1" noChangeArrowheads="1"/>
          </p:cNvSpPr>
          <p:nvPr>
            <p:ph type="body" idx="1"/>
          </p:nvPr>
        </p:nvSpPr>
        <p:spPr/>
        <p:txBody>
          <a:bodyPr/>
          <a:lstStyle/>
          <a:p>
            <a:pPr eaLnBrk="1" hangingPunct="1"/>
            <a:r>
              <a:rPr lang="en-US" altLang="zh-CN" dirty="0"/>
              <a:t>To perform an invalidate, the processor simply acquires bus access and broadcasts the address to be invalidated on the bus</a:t>
            </a:r>
          </a:p>
          <a:p>
            <a:pPr eaLnBrk="1" hangingPunct="1"/>
            <a:r>
              <a:rPr lang="en-US" altLang="zh-CN" dirty="0"/>
              <a:t>All processors continuously snoop on the bus, watching the addresses</a:t>
            </a:r>
          </a:p>
          <a:p>
            <a:pPr eaLnBrk="1" hangingPunct="1"/>
            <a:r>
              <a:rPr lang="en-US" altLang="zh-CN" dirty="0">
                <a:solidFill>
                  <a:srgbClr val="00B0F0"/>
                </a:solidFill>
              </a:rPr>
              <a:t>If a processor finds that it has a dirty copy of a requested cache block,</a:t>
            </a:r>
          </a:p>
          <a:p>
            <a:pPr eaLnBrk="1" hangingPunct="1">
              <a:buFontTx/>
              <a:buNone/>
            </a:pPr>
            <a:r>
              <a:rPr lang="en-US" altLang="zh-CN" dirty="0">
                <a:solidFill>
                  <a:srgbClr val="00B0F0"/>
                </a:solidFill>
              </a:rPr>
              <a:t>	it provides that cache block and causes memory/L3 access to be aborted.</a:t>
            </a:r>
          </a:p>
        </p:txBody>
      </p:sp>
    </p:spTree>
    <p:extLst>
      <p:ext uri="{BB962C8B-B14F-4D97-AF65-F5344CB8AC3E}">
        <p14:creationId xmlns:p14="http://schemas.microsoft.com/office/powerpoint/2010/main" val="2513257667"/>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p>
        </p:txBody>
      </p:sp>
      <p:sp>
        <p:nvSpPr>
          <p:cNvPr id="5" name="Rectangle 2">
            <a:extLst>
              <a:ext uri="{FF2B5EF4-FFF2-40B4-BE49-F238E27FC236}">
                <a16:creationId xmlns:a16="http://schemas.microsoft.com/office/drawing/2014/main" id="{B358FCA4-B7C4-F240-B605-EB700C586439}"/>
              </a:ext>
            </a:extLst>
          </p:cNvPr>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algn="l" eaLnBrk="1" hangingPunct="1"/>
            <a:r>
              <a:rPr lang="en-US" altLang="zh-CN" kern="0" dirty="0"/>
              <a:t>how to implement?</a:t>
            </a:r>
            <a:br>
              <a:rPr lang="en-US" altLang="zh-CN" kern="0" dirty="0"/>
            </a:br>
            <a:endParaRPr lang="en-US" altLang="zh-CN" kern="0" dirty="0"/>
          </a:p>
        </p:txBody>
      </p:sp>
    </p:spTree>
    <p:extLst>
      <p:ext uri="{BB962C8B-B14F-4D97-AF65-F5344CB8AC3E}">
        <p14:creationId xmlns:p14="http://schemas.microsoft.com/office/powerpoint/2010/main" val="2980629161"/>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DFAA5-220A-7542-9E9B-84DB4E1A531B}"/>
              </a:ext>
            </a:extLst>
          </p:cNvPr>
          <p:cNvSpPr>
            <a:spLocks noGrp="1"/>
          </p:cNvSpPr>
          <p:nvPr>
            <p:ph type="title"/>
          </p:nvPr>
        </p:nvSpPr>
        <p:spPr/>
        <p:txBody>
          <a:bodyPr/>
          <a:lstStyle/>
          <a:p>
            <a:r>
              <a:rPr lang="en-CN" dirty="0"/>
              <a:t>Write Invalidate Protocol</a:t>
            </a:r>
          </a:p>
        </p:txBody>
      </p:sp>
      <p:sp>
        <p:nvSpPr>
          <p:cNvPr id="3" name="Content Placeholder 2">
            <a:extLst>
              <a:ext uri="{FF2B5EF4-FFF2-40B4-BE49-F238E27FC236}">
                <a16:creationId xmlns:a16="http://schemas.microsoft.com/office/drawing/2014/main" id="{84647AAC-1499-594F-9D8D-4B9595C5A7C4}"/>
              </a:ext>
            </a:extLst>
          </p:cNvPr>
          <p:cNvSpPr>
            <a:spLocks noGrp="1"/>
          </p:cNvSpPr>
          <p:nvPr>
            <p:ph idx="1"/>
          </p:nvPr>
        </p:nvSpPr>
        <p:spPr/>
        <p:txBody>
          <a:bodyPr/>
          <a:lstStyle/>
          <a:p>
            <a:r>
              <a:rPr lang="en-US" dirty="0"/>
              <a:t>I</a:t>
            </a:r>
            <a:r>
              <a:rPr lang="en-CN" dirty="0"/>
              <a:t>ncoporate a finite-state controller in each core</a:t>
            </a:r>
          </a:p>
          <a:p>
            <a:r>
              <a:rPr lang="en-US" dirty="0"/>
              <a:t>R</a:t>
            </a:r>
            <a:r>
              <a:rPr lang="en-CN" dirty="0"/>
              <a:t>epspond to requests from the processor in the core and from the bus (or other broadcast medium)</a:t>
            </a:r>
          </a:p>
          <a:p>
            <a:r>
              <a:rPr lang="en-US" dirty="0"/>
              <a:t>C</a:t>
            </a:r>
            <a:r>
              <a:rPr lang="en-CN" dirty="0"/>
              <a:t>hange the state of the selected cache block</a:t>
            </a:r>
          </a:p>
          <a:p>
            <a:r>
              <a:rPr lang="en-US" dirty="0"/>
              <a:t>U</a:t>
            </a:r>
            <a:r>
              <a:rPr lang="en-CN" dirty="0"/>
              <a:t>se</a:t>
            </a:r>
            <a:r>
              <a:rPr lang="en-US" dirty="0"/>
              <a:t> the bus to access data or to invalidate it</a:t>
            </a:r>
            <a:endParaRPr lang="en-CN" dirty="0"/>
          </a:p>
          <a:p>
            <a:endParaRPr lang="en-CN" dirty="0"/>
          </a:p>
        </p:txBody>
      </p:sp>
    </p:spTree>
    <p:extLst>
      <p:ext uri="{BB962C8B-B14F-4D97-AF65-F5344CB8AC3E}">
        <p14:creationId xmlns:p14="http://schemas.microsoft.com/office/powerpoint/2010/main" val="3108474511"/>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2">
            <a:extLst>
              <a:ext uri="{FF2B5EF4-FFF2-40B4-BE49-F238E27FC236}">
                <a16:creationId xmlns:a16="http://schemas.microsoft.com/office/drawing/2014/main" id="{1AE75393-5E3C-7145-9F71-6E196B40906E}"/>
              </a:ext>
            </a:extLst>
          </p:cNvPr>
          <p:cNvSpPr>
            <a:spLocks noGrp="1" noChangeArrowheads="1"/>
          </p:cNvSpPr>
          <p:nvPr>
            <p:ph type="title"/>
          </p:nvPr>
        </p:nvSpPr>
        <p:spPr/>
        <p:txBody>
          <a:bodyPr/>
          <a:lstStyle/>
          <a:p>
            <a:pPr eaLnBrk="1" hangingPunct="1"/>
            <a:r>
              <a:rPr lang="en-US" altLang="zh-CN" dirty="0"/>
              <a:t>Write Invalidate Protocol</a:t>
            </a:r>
          </a:p>
        </p:txBody>
      </p:sp>
      <p:sp>
        <p:nvSpPr>
          <p:cNvPr id="102402" name="Rectangle 3">
            <a:extLst>
              <a:ext uri="{FF2B5EF4-FFF2-40B4-BE49-F238E27FC236}">
                <a16:creationId xmlns:a16="http://schemas.microsoft.com/office/drawing/2014/main" id="{1C01B363-544F-6C46-94E8-D84E5D643688}"/>
              </a:ext>
            </a:extLst>
          </p:cNvPr>
          <p:cNvSpPr>
            <a:spLocks noGrp="1" noChangeArrowheads="1"/>
          </p:cNvSpPr>
          <p:nvPr>
            <p:ph type="body" idx="1"/>
          </p:nvPr>
        </p:nvSpPr>
        <p:spPr/>
        <p:txBody>
          <a:bodyPr/>
          <a:lstStyle/>
          <a:p>
            <a:pPr eaLnBrk="1" hangingPunct="1">
              <a:buFontTx/>
              <a:buNone/>
            </a:pPr>
            <a:r>
              <a:rPr lang="en-US" altLang="zh-CN" b="1" dirty="0">
                <a:solidFill>
                  <a:srgbClr val="00B0F0"/>
                </a:solidFill>
              </a:rPr>
              <a:t>MSI</a:t>
            </a:r>
            <a:r>
              <a:rPr lang="en-US" altLang="zh-CN" b="1" dirty="0"/>
              <a:t> protocol: </a:t>
            </a:r>
            <a:r>
              <a:rPr lang="en-US" altLang="zh-CN" dirty="0"/>
              <a:t>three block states</a:t>
            </a:r>
            <a:endParaRPr lang="en-US" altLang="zh-CN" b="1" dirty="0"/>
          </a:p>
          <a:p>
            <a:pPr eaLnBrk="1" hangingPunct="1"/>
            <a:r>
              <a:rPr lang="en-US" altLang="zh-CN" b="1" dirty="0">
                <a:solidFill>
                  <a:srgbClr val="00B0F0"/>
                </a:solidFill>
              </a:rPr>
              <a:t>I</a:t>
            </a:r>
            <a:r>
              <a:rPr lang="en-US" altLang="zh-CN" b="1" dirty="0"/>
              <a:t>nvalid</a:t>
            </a:r>
          </a:p>
          <a:p>
            <a:pPr eaLnBrk="1" hangingPunct="1"/>
            <a:r>
              <a:rPr lang="en-US" altLang="zh-CN" b="1" dirty="0">
                <a:solidFill>
                  <a:srgbClr val="00B0F0"/>
                </a:solidFill>
              </a:rPr>
              <a:t>S</a:t>
            </a:r>
            <a:r>
              <a:rPr lang="en-US" altLang="zh-CN" b="1" dirty="0"/>
              <a:t>hared</a:t>
            </a:r>
          </a:p>
          <a:p>
            <a:pPr eaLnBrk="1" hangingPunct="1">
              <a:buFontTx/>
              <a:buNone/>
            </a:pPr>
            <a:r>
              <a:rPr lang="en-US" altLang="zh-CN" dirty="0"/>
              <a:t>	indicates that the block in the private cache is potentially shared</a:t>
            </a:r>
          </a:p>
          <a:p>
            <a:pPr eaLnBrk="1" hangingPunct="1"/>
            <a:r>
              <a:rPr lang="en-US" altLang="zh-CN" b="1" dirty="0">
                <a:solidFill>
                  <a:srgbClr val="00B0F0"/>
                </a:solidFill>
              </a:rPr>
              <a:t>M</a:t>
            </a:r>
            <a:r>
              <a:rPr lang="en-US" altLang="zh-CN" b="1" dirty="0"/>
              <a:t>odified</a:t>
            </a:r>
          </a:p>
          <a:p>
            <a:pPr eaLnBrk="1" hangingPunct="1">
              <a:buFontTx/>
              <a:buNone/>
            </a:pPr>
            <a:r>
              <a:rPr lang="en-US" altLang="zh-CN" dirty="0"/>
              <a:t>	indicates that the block has been updated in the private cache;</a:t>
            </a:r>
          </a:p>
          <a:p>
            <a:pPr eaLnBrk="1" hangingPunct="1">
              <a:buFontTx/>
              <a:buNone/>
            </a:pPr>
            <a:r>
              <a:rPr lang="en-US" altLang="zh-CN" dirty="0"/>
              <a:t>	implies that the block is </a:t>
            </a:r>
            <a:r>
              <a:rPr lang="en-US" altLang="zh-CN" b="1" dirty="0"/>
              <a:t>exclusive</a:t>
            </a:r>
          </a:p>
        </p:txBody>
      </p: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449" name="Picture 2">
            <a:extLst>
              <a:ext uri="{FF2B5EF4-FFF2-40B4-BE49-F238E27FC236}">
                <a16:creationId xmlns:a16="http://schemas.microsoft.com/office/drawing/2014/main" id="{C2374DD9-05E1-1349-BB25-F90112C6E7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450" name="Rectangle 3">
            <a:extLst>
              <a:ext uri="{FF2B5EF4-FFF2-40B4-BE49-F238E27FC236}">
                <a16:creationId xmlns:a16="http://schemas.microsoft.com/office/drawing/2014/main" id="{F77EF5C2-9BD7-E14D-8208-054F5882DE58}"/>
              </a:ext>
            </a:extLst>
          </p:cNvPr>
          <p:cNvSpPr>
            <a:spLocks noGrp="1" noChangeArrowheads="1"/>
          </p:cNvSpPr>
          <p:nvPr>
            <p:ph type="title"/>
          </p:nvPr>
        </p:nvSpPr>
        <p:spPr>
          <a:xfrm>
            <a:off x="0" y="0"/>
            <a:ext cx="9144000" cy="457200"/>
          </a:xfrm>
        </p:spPr>
        <p:txBody>
          <a:bodyPr/>
          <a:lstStyle/>
          <a:p>
            <a:pPr eaLnBrk="1" hangingPunct="1"/>
            <a:r>
              <a:rPr lang="en-US" altLang="zh-CN" dirty="0"/>
              <a:t>Write Invalidate Protocol</a:t>
            </a:r>
          </a:p>
        </p:txBody>
      </p:sp>
      <p:sp>
        <p:nvSpPr>
          <p:cNvPr id="104451" name="AutoShape 13">
            <a:extLst>
              <a:ext uri="{FF2B5EF4-FFF2-40B4-BE49-F238E27FC236}">
                <a16:creationId xmlns:a16="http://schemas.microsoft.com/office/drawing/2014/main" id="{C1B4A2D6-9ED8-C042-BEDF-B46AAF195ECC}"/>
              </a:ext>
            </a:extLst>
          </p:cNvPr>
          <p:cNvSpPr>
            <a:spLocks noChangeArrowheads="1"/>
          </p:cNvSpPr>
          <p:nvPr/>
        </p:nvSpPr>
        <p:spPr bwMode="auto">
          <a:xfrm>
            <a:off x="914400" y="838200"/>
            <a:ext cx="838200" cy="38100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4452" name="AutoShape 13">
            <a:extLst>
              <a:ext uri="{FF2B5EF4-FFF2-40B4-BE49-F238E27FC236}">
                <a16:creationId xmlns:a16="http://schemas.microsoft.com/office/drawing/2014/main" id="{8023037B-2824-AC4B-8E03-458D6DDDF9B4}"/>
              </a:ext>
            </a:extLst>
          </p:cNvPr>
          <p:cNvSpPr>
            <a:spLocks noChangeArrowheads="1"/>
          </p:cNvSpPr>
          <p:nvPr/>
        </p:nvSpPr>
        <p:spPr bwMode="auto">
          <a:xfrm>
            <a:off x="914400" y="4876800"/>
            <a:ext cx="838200" cy="16764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3" name="TextBox 2">
            <a:extLst>
              <a:ext uri="{FF2B5EF4-FFF2-40B4-BE49-F238E27FC236}">
                <a16:creationId xmlns:a16="http://schemas.microsoft.com/office/drawing/2014/main" id="{E3239A6C-B3DE-614A-94CD-F0318DAB8548}"/>
              </a:ext>
            </a:extLst>
          </p:cNvPr>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CN"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icture 2">
            <a:extLst>
              <a:ext uri="{FF2B5EF4-FFF2-40B4-BE49-F238E27FC236}">
                <a16:creationId xmlns:a16="http://schemas.microsoft.com/office/drawing/2014/main" id="{F004BA84-3EB0-C74B-80F5-036F7E7B79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8" name="Rectangle 3">
            <a:extLst>
              <a:ext uri="{FF2B5EF4-FFF2-40B4-BE49-F238E27FC236}">
                <a16:creationId xmlns:a16="http://schemas.microsoft.com/office/drawing/2014/main" id="{42F390A2-B770-9246-8F65-7173CBB35AE1}"/>
              </a:ext>
            </a:extLst>
          </p:cNvPr>
          <p:cNvSpPr>
            <a:spLocks noGrp="1" noChangeArrowheads="1"/>
          </p:cNvSpPr>
          <p:nvPr>
            <p:ph type="title"/>
          </p:nvPr>
        </p:nvSpPr>
        <p:spPr>
          <a:xfrm>
            <a:off x="0" y="0"/>
            <a:ext cx="9144000" cy="457200"/>
          </a:xfrm>
        </p:spPr>
        <p:txBody>
          <a:bodyPr/>
          <a:lstStyle/>
          <a:p>
            <a:pPr eaLnBrk="1" hangingPunct="1"/>
            <a:r>
              <a:rPr lang="en-US" altLang="zh-CN" dirty="0"/>
              <a:t>Write Invalidate Protocol</a:t>
            </a:r>
          </a:p>
        </p:txBody>
      </p:sp>
      <p:sp>
        <p:nvSpPr>
          <p:cNvPr id="106499" name="AutoShape 13">
            <a:extLst>
              <a:ext uri="{FF2B5EF4-FFF2-40B4-BE49-F238E27FC236}">
                <a16:creationId xmlns:a16="http://schemas.microsoft.com/office/drawing/2014/main" id="{3223620C-0116-A842-BA10-9F3E633921EA}"/>
              </a:ext>
            </a:extLst>
          </p:cNvPr>
          <p:cNvSpPr>
            <a:spLocks noChangeArrowheads="1"/>
          </p:cNvSpPr>
          <p:nvPr/>
        </p:nvSpPr>
        <p:spPr bwMode="auto">
          <a:xfrm>
            <a:off x="914400" y="838200"/>
            <a:ext cx="838200" cy="38100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0" name="AutoShape 13">
            <a:extLst>
              <a:ext uri="{FF2B5EF4-FFF2-40B4-BE49-F238E27FC236}">
                <a16:creationId xmlns:a16="http://schemas.microsoft.com/office/drawing/2014/main" id="{3707076D-085A-C945-82FC-22662BDA5FBB}"/>
              </a:ext>
            </a:extLst>
          </p:cNvPr>
          <p:cNvSpPr>
            <a:spLocks noChangeArrowheads="1"/>
          </p:cNvSpPr>
          <p:nvPr/>
        </p:nvSpPr>
        <p:spPr bwMode="auto">
          <a:xfrm>
            <a:off x="914400" y="4876800"/>
            <a:ext cx="838200" cy="16764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1" name="Line 8">
            <a:extLst>
              <a:ext uri="{FF2B5EF4-FFF2-40B4-BE49-F238E27FC236}">
                <a16:creationId xmlns:a16="http://schemas.microsoft.com/office/drawing/2014/main" id="{F899A18C-D4DD-DF40-958F-F85290A211DB}"/>
              </a:ext>
            </a:extLst>
          </p:cNvPr>
          <p:cNvSpPr>
            <a:spLocks noChangeShapeType="1"/>
          </p:cNvSpPr>
          <p:nvPr/>
        </p:nvSpPr>
        <p:spPr bwMode="auto">
          <a:xfrm>
            <a:off x="0" y="2286000"/>
            <a:ext cx="7620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2" name="Line 8">
            <a:extLst>
              <a:ext uri="{FF2B5EF4-FFF2-40B4-BE49-F238E27FC236}">
                <a16:creationId xmlns:a16="http://schemas.microsoft.com/office/drawing/2014/main" id="{C56013B9-89E5-CA4D-B830-E34C5D697B17}"/>
              </a:ext>
            </a:extLst>
          </p:cNvPr>
          <p:cNvSpPr>
            <a:spLocks noChangeShapeType="1"/>
          </p:cNvSpPr>
          <p:nvPr/>
        </p:nvSpPr>
        <p:spPr bwMode="auto">
          <a:xfrm>
            <a:off x="0" y="2743200"/>
            <a:ext cx="8991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3" name="Line 8">
            <a:extLst>
              <a:ext uri="{FF2B5EF4-FFF2-40B4-BE49-F238E27FC236}">
                <a16:creationId xmlns:a16="http://schemas.microsoft.com/office/drawing/2014/main" id="{BE419AE2-B4D5-8042-911F-B3385108915F}"/>
              </a:ext>
            </a:extLst>
          </p:cNvPr>
          <p:cNvSpPr>
            <a:spLocks noChangeShapeType="1"/>
          </p:cNvSpPr>
          <p:nvPr/>
        </p:nvSpPr>
        <p:spPr bwMode="auto">
          <a:xfrm>
            <a:off x="0" y="4876800"/>
            <a:ext cx="8991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4" name="Text Box 4">
            <a:extLst>
              <a:ext uri="{FF2B5EF4-FFF2-40B4-BE49-F238E27FC236}">
                <a16:creationId xmlns:a16="http://schemas.microsoft.com/office/drawing/2014/main" id="{B2ADD988-2702-EF4D-B699-B3304C9ADD91}"/>
              </a:ext>
            </a:extLst>
          </p:cNvPr>
          <p:cNvSpPr txBox="1">
            <a:spLocks noChangeArrowheads="1"/>
          </p:cNvSpPr>
          <p:nvPr/>
        </p:nvSpPr>
        <p:spPr bwMode="auto">
          <a:xfrm>
            <a:off x="5659438" y="1244600"/>
            <a:ext cx="3484562"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write-back cache</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Line 8">
            <a:extLst>
              <a:ext uri="{FF2B5EF4-FFF2-40B4-BE49-F238E27FC236}">
                <a16:creationId xmlns:a16="http://schemas.microsoft.com/office/drawing/2014/main" id="{D216DC40-8DD7-C147-9D09-6392E685EE53}"/>
              </a:ext>
            </a:extLst>
          </p:cNvPr>
          <p:cNvSpPr>
            <a:spLocks noChangeShapeType="1"/>
          </p:cNvSpPr>
          <p:nvPr/>
        </p:nvSpPr>
        <p:spPr bwMode="auto">
          <a:xfrm>
            <a:off x="0" y="4392000"/>
            <a:ext cx="7620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 name="Text Box 4">
            <a:extLst>
              <a:ext uri="{FF2B5EF4-FFF2-40B4-BE49-F238E27FC236}">
                <a16:creationId xmlns:a16="http://schemas.microsoft.com/office/drawing/2014/main" id="{702D7D52-0941-B64A-AC8F-B4EEF1655883}"/>
              </a:ext>
            </a:extLst>
          </p:cNvPr>
          <p:cNvSpPr txBox="1">
            <a:spLocks noChangeArrowheads="1"/>
          </p:cNvSpPr>
          <p:nvPr/>
        </p:nvSpPr>
        <p:spPr bwMode="auto">
          <a:xfrm>
            <a:off x="5671630" y="742188"/>
            <a:ext cx="34723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replacement</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4" name="TextBox 13">
            <a:extLst>
              <a:ext uri="{FF2B5EF4-FFF2-40B4-BE49-F238E27FC236}">
                <a16:creationId xmlns:a16="http://schemas.microsoft.com/office/drawing/2014/main" id="{E0BE619D-215E-374A-8FC1-0A092FD92370}"/>
              </a:ext>
            </a:extLst>
          </p:cNvPr>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CN"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5" name="Rectangle 2">
            <a:extLst>
              <a:ext uri="{FF2B5EF4-FFF2-40B4-BE49-F238E27FC236}">
                <a16:creationId xmlns:a16="http://schemas.microsoft.com/office/drawing/2014/main" id="{A20338CA-1EB8-074D-92CF-0D8455CB5CE1}"/>
              </a:ext>
            </a:extLst>
          </p:cNvPr>
          <p:cNvSpPr>
            <a:spLocks noGrp="1" noChangeArrowheads="1"/>
          </p:cNvSpPr>
          <p:nvPr>
            <p:ph type="title"/>
          </p:nvPr>
        </p:nvSpPr>
        <p:spPr/>
        <p:txBody>
          <a:bodyPr/>
          <a:lstStyle/>
          <a:p>
            <a:pPr eaLnBrk="1" hangingPunct="1"/>
            <a:r>
              <a:rPr lang="en-US" altLang="zh-CN"/>
              <a:t>Opt #4: Multilevel Cache</a:t>
            </a:r>
          </a:p>
        </p:txBody>
      </p:sp>
      <p:sp>
        <p:nvSpPr>
          <p:cNvPr id="287746" name="Rectangle 3">
            <a:extLst>
              <a:ext uri="{FF2B5EF4-FFF2-40B4-BE49-F238E27FC236}">
                <a16:creationId xmlns:a16="http://schemas.microsoft.com/office/drawing/2014/main" id="{29FD0D1D-22CC-4142-B50C-B943D638AF70}"/>
              </a:ext>
            </a:extLst>
          </p:cNvPr>
          <p:cNvSpPr>
            <a:spLocks noGrp="1" noChangeArrowheads="1"/>
          </p:cNvSpPr>
          <p:nvPr>
            <p:ph type="body" idx="1"/>
          </p:nvPr>
        </p:nvSpPr>
        <p:spPr/>
        <p:txBody>
          <a:bodyPr/>
          <a:lstStyle/>
          <a:p>
            <a:pPr eaLnBrk="1" hangingPunct="1"/>
            <a:r>
              <a:rPr lang="en-US" altLang="zh-CN" b="1" dirty="0"/>
              <a:t>Average memory access time</a:t>
            </a:r>
          </a:p>
          <a:p>
            <a:pPr eaLnBrk="1" hangingPunct="1">
              <a:buFontTx/>
              <a:buNone/>
            </a:pPr>
            <a:r>
              <a:rPr lang="en-US" altLang="zh-CN" dirty="0"/>
              <a:t>=Hit time</a:t>
            </a:r>
            <a:r>
              <a:rPr lang="en-US" altLang="zh-CN" baseline="-25000" dirty="0"/>
              <a:t>L1</a:t>
            </a:r>
            <a:r>
              <a:rPr lang="en-US" altLang="zh-CN" dirty="0"/>
              <a:t> + Miss rate</a:t>
            </a:r>
            <a:r>
              <a:rPr lang="en-US" altLang="zh-CN" baseline="-25000" dirty="0"/>
              <a:t>L1</a:t>
            </a:r>
            <a:r>
              <a:rPr lang="en-US" altLang="zh-CN" dirty="0"/>
              <a:t> x Miss penalty</a:t>
            </a:r>
            <a:r>
              <a:rPr lang="en-US" altLang="zh-CN" baseline="-25000" dirty="0"/>
              <a:t>L1</a:t>
            </a:r>
          </a:p>
          <a:p>
            <a:pPr eaLnBrk="1" hangingPunct="1">
              <a:buFontTx/>
              <a:buNone/>
            </a:pPr>
            <a:r>
              <a:rPr lang="en-US" altLang="zh-CN" dirty="0"/>
              <a:t>=Hit time</a:t>
            </a:r>
            <a:r>
              <a:rPr lang="en-US" altLang="zh-CN" baseline="-25000" dirty="0"/>
              <a:t>L1</a:t>
            </a:r>
            <a:r>
              <a:rPr lang="en-US" altLang="zh-CN" dirty="0"/>
              <a:t> + Miss rate</a:t>
            </a:r>
            <a:r>
              <a:rPr lang="en-US" altLang="zh-CN" baseline="-25000" dirty="0"/>
              <a:t>L1</a:t>
            </a:r>
          </a:p>
          <a:p>
            <a:pPr eaLnBrk="1" hangingPunct="1">
              <a:buFontTx/>
              <a:buNone/>
            </a:pPr>
            <a:r>
              <a:rPr lang="en-US" altLang="zh-CN" dirty="0"/>
              <a:t>  x(Hit time</a:t>
            </a:r>
            <a:r>
              <a:rPr lang="en-US" altLang="zh-CN" baseline="-25000" dirty="0"/>
              <a:t>L2</a:t>
            </a:r>
            <a:r>
              <a:rPr lang="en-US" altLang="zh-CN" dirty="0"/>
              <a:t>+Miss rate</a:t>
            </a:r>
            <a:r>
              <a:rPr lang="en-US" altLang="zh-CN" baseline="-25000" dirty="0"/>
              <a:t>L2</a:t>
            </a:r>
            <a:r>
              <a:rPr lang="en-US" altLang="zh-CN" dirty="0"/>
              <a:t>xMiss penalty</a:t>
            </a:r>
            <a:r>
              <a:rPr lang="en-US" altLang="zh-CN" baseline="-25000" dirty="0"/>
              <a:t>L2</a:t>
            </a:r>
            <a:r>
              <a:rPr lang="en-US" altLang="zh-CN" dirty="0"/>
              <a:t>)</a:t>
            </a:r>
          </a:p>
          <a:p>
            <a:pPr eaLnBrk="1" hangingPunct="1">
              <a:buFontTx/>
              <a:buNone/>
            </a:pPr>
            <a:endParaRPr lang="en-US" altLang="zh-CN" dirty="0"/>
          </a:p>
          <a:p>
            <a:pPr eaLnBrk="1" hangingPunct="1"/>
            <a:r>
              <a:rPr lang="en-US" altLang="zh-CN" b="1" dirty="0"/>
              <a:t>Average mem stalls per instruction</a:t>
            </a:r>
          </a:p>
          <a:p>
            <a:pPr eaLnBrk="1" hangingPunct="1">
              <a:buFontTx/>
              <a:buNone/>
            </a:pPr>
            <a:r>
              <a:rPr lang="en-US" altLang="zh-CN" dirty="0"/>
              <a:t>=Misses per instruction</a:t>
            </a:r>
            <a:r>
              <a:rPr lang="en-US" altLang="zh-CN" baseline="-25000" dirty="0"/>
              <a:t>L1</a:t>
            </a:r>
            <a:r>
              <a:rPr lang="en-US" altLang="zh-CN" dirty="0"/>
              <a:t> x Hit time</a:t>
            </a:r>
            <a:r>
              <a:rPr lang="en-US" altLang="zh-CN" baseline="-25000" dirty="0"/>
              <a:t>L2</a:t>
            </a:r>
          </a:p>
          <a:p>
            <a:pPr eaLnBrk="1" hangingPunct="1">
              <a:buFontTx/>
              <a:buNone/>
            </a:pPr>
            <a:r>
              <a:rPr lang="en-US" altLang="zh-CN" dirty="0"/>
              <a:t>	+ Misses per instr</a:t>
            </a:r>
            <a:r>
              <a:rPr lang="en-US" altLang="zh-CN" baseline="-25000" dirty="0"/>
              <a:t>L2</a:t>
            </a:r>
            <a:r>
              <a:rPr lang="en-US" altLang="zh-CN" dirty="0"/>
              <a:t> x Miss penalty</a:t>
            </a:r>
            <a:r>
              <a:rPr lang="en-US" altLang="zh-CN" baseline="-25000" dirty="0"/>
              <a:t>L2</a:t>
            </a:r>
          </a:p>
          <a:p>
            <a:pPr eaLnBrk="1" hangingPunct="1">
              <a:buFontTx/>
              <a:buNone/>
            </a:pPr>
            <a:endParaRPr lang="en-US" altLang="zh-CN" dirty="0"/>
          </a:p>
        </p:txBody>
      </p:sp>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icture 2">
            <a:extLst>
              <a:ext uri="{FF2B5EF4-FFF2-40B4-BE49-F238E27FC236}">
                <a16:creationId xmlns:a16="http://schemas.microsoft.com/office/drawing/2014/main" id="{F004BA84-3EB0-C74B-80F5-036F7E7B79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8" name="Rectangle 3">
            <a:extLst>
              <a:ext uri="{FF2B5EF4-FFF2-40B4-BE49-F238E27FC236}">
                <a16:creationId xmlns:a16="http://schemas.microsoft.com/office/drawing/2014/main" id="{42F390A2-B770-9246-8F65-7173CBB35AE1}"/>
              </a:ext>
            </a:extLst>
          </p:cNvPr>
          <p:cNvSpPr>
            <a:spLocks noGrp="1" noChangeArrowheads="1"/>
          </p:cNvSpPr>
          <p:nvPr>
            <p:ph type="title"/>
          </p:nvPr>
        </p:nvSpPr>
        <p:spPr>
          <a:xfrm>
            <a:off x="0" y="0"/>
            <a:ext cx="9144000" cy="457200"/>
          </a:xfrm>
        </p:spPr>
        <p:txBody>
          <a:bodyPr/>
          <a:lstStyle/>
          <a:p>
            <a:pPr eaLnBrk="1" hangingPunct="1"/>
            <a:r>
              <a:rPr lang="en-US" altLang="zh-CN" dirty="0"/>
              <a:t>Write Invalidate Protocol</a:t>
            </a:r>
          </a:p>
        </p:txBody>
      </p:sp>
      <p:sp>
        <p:nvSpPr>
          <p:cNvPr id="106499" name="AutoShape 13">
            <a:extLst>
              <a:ext uri="{FF2B5EF4-FFF2-40B4-BE49-F238E27FC236}">
                <a16:creationId xmlns:a16="http://schemas.microsoft.com/office/drawing/2014/main" id="{3223620C-0116-A842-BA10-9F3E633921EA}"/>
              </a:ext>
            </a:extLst>
          </p:cNvPr>
          <p:cNvSpPr>
            <a:spLocks noChangeArrowheads="1"/>
          </p:cNvSpPr>
          <p:nvPr/>
        </p:nvSpPr>
        <p:spPr bwMode="auto">
          <a:xfrm>
            <a:off x="914400" y="838200"/>
            <a:ext cx="838200" cy="38100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0" name="AutoShape 13">
            <a:extLst>
              <a:ext uri="{FF2B5EF4-FFF2-40B4-BE49-F238E27FC236}">
                <a16:creationId xmlns:a16="http://schemas.microsoft.com/office/drawing/2014/main" id="{3707076D-085A-C945-82FC-22662BDA5FBB}"/>
              </a:ext>
            </a:extLst>
          </p:cNvPr>
          <p:cNvSpPr>
            <a:spLocks noChangeArrowheads="1"/>
          </p:cNvSpPr>
          <p:nvPr/>
        </p:nvSpPr>
        <p:spPr bwMode="auto">
          <a:xfrm>
            <a:off x="914400" y="4876800"/>
            <a:ext cx="838200" cy="16764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4" name="Text Box 4">
            <a:extLst>
              <a:ext uri="{FF2B5EF4-FFF2-40B4-BE49-F238E27FC236}">
                <a16:creationId xmlns:a16="http://schemas.microsoft.com/office/drawing/2014/main" id="{B2ADD988-2702-EF4D-B699-B3304C9ADD91}"/>
              </a:ext>
            </a:extLst>
          </p:cNvPr>
          <p:cNvSpPr txBox="1">
            <a:spLocks noChangeArrowheads="1"/>
          </p:cNvSpPr>
          <p:nvPr/>
        </p:nvSpPr>
        <p:spPr bwMode="auto">
          <a:xfrm>
            <a:off x="1878870" y="1244600"/>
            <a:ext cx="72651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b="1" dirty="0">
                <a:solidFill>
                  <a:srgbClr val="00B0F0"/>
                </a:solidFill>
                <a:latin typeface="Arial" panose="020B0604020202020204" pitchFamily="34" charset="0"/>
              </a:rPr>
              <a:t>u</a:t>
            </a:r>
            <a:r>
              <a:rPr kumimoji="0" lang="en-US" altLang="zh-CN" sz="3200" b="1" i="0" u="none" strike="noStrike" kern="1200" cap="none" spc="0" normalizeH="0" baseline="0" noProof="0" dirty="0" err="1">
                <a:ln>
                  <a:noFill/>
                </a:ln>
                <a:solidFill>
                  <a:srgbClr val="00B0F0"/>
                </a:solidFill>
                <a:effectLst/>
                <a:uLnTx/>
                <a:uFillTx/>
                <a:latin typeface="Arial" panose="020B0604020202020204" pitchFamily="34" charset="0"/>
                <a:ea typeface="宋体" panose="02010600030101010101" pitchFamily="2" charset="-122"/>
                <a:cs typeface="+mn-cs"/>
              </a:rPr>
              <a:t>pdate</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memory to simplify protocol </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6505" name="Line 8">
            <a:extLst>
              <a:ext uri="{FF2B5EF4-FFF2-40B4-BE49-F238E27FC236}">
                <a16:creationId xmlns:a16="http://schemas.microsoft.com/office/drawing/2014/main" id="{3F16D1B8-C676-C147-8B79-34C647A04BB9}"/>
              </a:ext>
            </a:extLst>
          </p:cNvPr>
          <p:cNvSpPr>
            <a:spLocks noChangeShapeType="1"/>
          </p:cNvSpPr>
          <p:nvPr/>
        </p:nvSpPr>
        <p:spPr bwMode="auto">
          <a:xfrm>
            <a:off x="0" y="5638800"/>
            <a:ext cx="8991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 name="TextBox 12">
            <a:extLst>
              <a:ext uri="{FF2B5EF4-FFF2-40B4-BE49-F238E27FC236}">
                <a16:creationId xmlns:a16="http://schemas.microsoft.com/office/drawing/2014/main" id="{FAF8E3CC-6EDE-CD4C-9CAE-2E640AF831C0}"/>
              </a:ext>
            </a:extLst>
          </p:cNvPr>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CN"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p>
        </p:txBody>
      </p:sp>
      <p:sp>
        <p:nvSpPr>
          <p:cNvPr id="14" name="Text Box 4">
            <a:extLst>
              <a:ext uri="{FF2B5EF4-FFF2-40B4-BE49-F238E27FC236}">
                <a16:creationId xmlns:a16="http://schemas.microsoft.com/office/drawing/2014/main" id="{42E595C8-FE07-4846-95AE-CCDCC9BE64B4}"/>
              </a:ext>
            </a:extLst>
          </p:cNvPr>
          <p:cNvSpPr txBox="1">
            <a:spLocks noChangeArrowheads="1"/>
          </p:cNvSpPr>
          <p:nvPr/>
        </p:nvSpPr>
        <p:spPr bwMode="auto">
          <a:xfrm>
            <a:off x="5671630" y="742188"/>
            <a:ext cx="34723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b="1" dirty="0">
                <a:solidFill>
                  <a:srgbClr val="00B0F0"/>
                </a:solidFill>
                <a:latin typeface="Arial" panose="020B0604020202020204" pitchFamily="34" charset="0"/>
              </a:rPr>
              <a:t>figure</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5.4</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843019533"/>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icture 2">
            <a:extLst>
              <a:ext uri="{FF2B5EF4-FFF2-40B4-BE49-F238E27FC236}">
                <a16:creationId xmlns:a16="http://schemas.microsoft.com/office/drawing/2014/main" id="{F004BA84-3EB0-C74B-80F5-036F7E7B79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8" name="Rectangle 3">
            <a:extLst>
              <a:ext uri="{FF2B5EF4-FFF2-40B4-BE49-F238E27FC236}">
                <a16:creationId xmlns:a16="http://schemas.microsoft.com/office/drawing/2014/main" id="{42F390A2-B770-9246-8F65-7173CBB35AE1}"/>
              </a:ext>
            </a:extLst>
          </p:cNvPr>
          <p:cNvSpPr>
            <a:spLocks noGrp="1" noChangeArrowheads="1"/>
          </p:cNvSpPr>
          <p:nvPr>
            <p:ph type="title"/>
          </p:nvPr>
        </p:nvSpPr>
        <p:spPr>
          <a:xfrm>
            <a:off x="0" y="0"/>
            <a:ext cx="9144000" cy="457200"/>
          </a:xfrm>
        </p:spPr>
        <p:txBody>
          <a:bodyPr/>
          <a:lstStyle/>
          <a:p>
            <a:pPr eaLnBrk="1" hangingPunct="1"/>
            <a:r>
              <a:rPr lang="en-US" altLang="zh-CN" dirty="0"/>
              <a:t>Write Invalidate Protocol</a:t>
            </a:r>
          </a:p>
        </p:txBody>
      </p:sp>
      <p:sp>
        <p:nvSpPr>
          <p:cNvPr id="106499" name="AutoShape 13">
            <a:extLst>
              <a:ext uri="{FF2B5EF4-FFF2-40B4-BE49-F238E27FC236}">
                <a16:creationId xmlns:a16="http://schemas.microsoft.com/office/drawing/2014/main" id="{3223620C-0116-A842-BA10-9F3E633921EA}"/>
              </a:ext>
            </a:extLst>
          </p:cNvPr>
          <p:cNvSpPr>
            <a:spLocks noChangeArrowheads="1"/>
          </p:cNvSpPr>
          <p:nvPr/>
        </p:nvSpPr>
        <p:spPr bwMode="auto">
          <a:xfrm>
            <a:off x="914400" y="838200"/>
            <a:ext cx="838200" cy="38100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0" name="AutoShape 13">
            <a:extLst>
              <a:ext uri="{FF2B5EF4-FFF2-40B4-BE49-F238E27FC236}">
                <a16:creationId xmlns:a16="http://schemas.microsoft.com/office/drawing/2014/main" id="{3707076D-085A-C945-82FC-22662BDA5FBB}"/>
              </a:ext>
            </a:extLst>
          </p:cNvPr>
          <p:cNvSpPr>
            <a:spLocks noChangeArrowheads="1"/>
          </p:cNvSpPr>
          <p:nvPr/>
        </p:nvSpPr>
        <p:spPr bwMode="auto">
          <a:xfrm>
            <a:off x="914400" y="4876800"/>
            <a:ext cx="838200" cy="16764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4" name="Text Box 4">
            <a:extLst>
              <a:ext uri="{FF2B5EF4-FFF2-40B4-BE49-F238E27FC236}">
                <a16:creationId xmlns:a16="http://schemas.microsoft.com/office/drawing/2014/main" id="{B2ADD988-2702-EF4D-B699-B3304C9ADD91}"/>
              </a:ext>
            </a:extLst>
          </p:cNvPr>
          <p:cNvSpPr txBox="1">
            <a:spLocks noChangeArrowheads="1"/>
          </p:cNvSpPr>
          <p:nvPr/>
        </p:nvSpPr>
        <p:spPr bwMode="auto">
          <a:xfrm>
            <a:off x="1951005" y="1244600"/>
            <a:ext cx="71929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need also place cache block on bus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6506" name="Line 8">
            <a:extLst>
              <a:ext uri="{FF2B5EF4-FFF2-40B4-BE49-F238E27FC236}">
                <a16:creationId xmlns:a16="http://schemas.microsoft.com/office/drawing/2014/main" id="{6BE14E62-9A7F-AB4D-9494-39353DFB74FC}"/>
              </a:ext>
            </a:extLst>
          </p:cNvPr>
          <p:cNvSpPr>
            <a:spLocks noChangeShapeType="1"/>
          </p:cNvSpPr>
          <p:nvPr/>
        </p:nvSpPr>
        <p:spPr bwMode="auto">
          <a:xfrm>
            <a:off x="0" y="6781800"/>
            <a:ext cx="8991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 name="TextBox 12">
            <a:extLst>
              <a:ext uri="{FF2B5EF4-FFF2-40B4-BE49-F238E27FC236}">
                <a16:creationId xmlns:a16="http://schemas.microsoft.com/office/drawing/2014/main" id="{FAF8E3CC-6EDE-CD4C-9CAE-2E640AF831C0}"/>
              </a:ext>
            </a:extLst>
          </p:cNvPr>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CN"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p>
        </p:txBody>
      </p:sp>
      <p:sp>
        <p:nvSpPr>
          <p:cNvPr id="10" name="Text Box 4">
            <a:extLst>
              <a:ext uri="{FF2B5EF4-FFF2-40B4-BE49-F238E27FC236}">
                <a16:creationId xmlns:a16="http://schemas.microsoft.com/office/drawing/2014/main" id="{7EA59F99-0E10-DE47-8F68-A8F4B9E120CD}"/>
              </a:ext>
            </a:extLst>
          </p:cNvPr>
          <p:cNvSpPr txBox="1">
            <a:spLocks noChangeArrowheads="1"/>
          </p:cNvSpPr>
          <p:nvPr/>
        </p:nvSpPr>
        <p:spPr bwMode="auto">
          <a:xfrm>
            <a:off x="5671630" y="742188"/>
            <a:ext cx="34723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b="1" dirty="0">
                <a:solidFill>
                  <a:srgbClr val="00B0F0"/>
                </a:solidFill>
                <a:latin typeface="Arial" panose="020B0604020202020204" pitchFamily="34" charset="0"/>
              </a:rPr>
              <a:t>figure</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5.6</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Text Box 4">
            <a:extLst>
              <a:ext uri="{FF2B5EF4-FFF2-40B4-BE49-F238E27FC236}">
                <a16:creationId xmlns:a16="http://schemas.microsoft.com/office/drawing/2014/main" id="{36FB93BF-4554-B64E-85DF-02699EC5446A}"/>
              </a:ext>
            </a:extLst>
          </p:cNvPr>
          <p:cNvSpPr txBox="1">
            <a:spLocks noChangeArrowheads="1"/>
          </p:cNvSpPr>
          <p:nvPr/>
        </p:nvSpPr>
        <p:spPr bwMode="auto">
          <a:xfrm>
            <a:off x="4850521" y="1765587"/>
            <a:ext cx="429957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to service write miss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11448168"/>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p>
        </p:txBody>
      </p:sp>
      <p:sp>
        <p:nvSpPr>
          <p:cNvPr id="5" name="Rectangle 2">
            <a:extLst>
              <a:ext uri="{FF2B5EF4-FFF2-40B4-BE49-F238E27FC236}">
                <a16:creationId xmlns:a16="http://schemas.microsoft.com/office/drawing/2014/main" id="{B358FCA4-B7C4-F240-B605-EB700C586439}"/>
              </a:ext>
            </a:extLst>
          </p:cNvPr>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algn="l" eaLnBrk="1" hangingPunct="1"/>
            <a:r>
              <a:rPr lang="en-US" altLang="zh-CN" kern="0" dirty="0"/>
              <a:t>how do states transit?</a:t>
            </a:r>
            <a:br>
              <a:rPr lang="en-US" altLang="zh-CN" kern="0" dirty="0"/>
            </a:br>
            <a:endParaRPr lang="en-US" altLang="zh-CN" kern="0" dirty="0"/>
          </a:p>
        </p:txBody>
      </p:sp>
    </p:spTree>
    <p:extLst>
      <p:ext uri="{BB962C8B-B14F-4D97-AF65-F5344CB8AC3E}">
        <p14:creationId xmlns:p14="http://schemas.microsoft.com/office/powerpoint/2010/main" val="3218100059"/>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D0C9F1-7C86-4E4E-9675-71CFDAC25528}"/>
              </a:ext>
            </a:extLst>
          </p:cNvPr>
          <p:cNvPicPr>
            <a:picLocks noChangeAspect="1"/>
          </p:cNvPicPr>
          <p:nvPr/>
        </p:nvPicPr>
        <p:blipFill>
          <a:blip r:embed="rId3"/>
          <a:stretch>
            <a:fillRect/>
          </a:stretch>
        </p:blipFill>
        <p:spPr>
          <a:xfrm>
            <a:off x="1982343" y="1219200"/>
            <a:ext cx="5077558" cy="5572125"/>
          </a:xfrm>
          <a:prstGeom prst="rect">
            <a:avLst/>
          </a:prstGeom>
        </p:spPr>
      </p:pic>
      <p:sp>
        <p:nvSpPr>
          <p:cNvPr id="108545" name="Rectangle 2">
            <a:extLst>
              <a:ext uri="{FF2B5EF4-FFF2-40B4-BE49-F238E27FC236}">
                <a16:creationId xmlns:a16="http://schemas.microsoft.com/office/drawing/2014/main" id="{E34A730F-1519-1044-A3CF-EB99AA3BFA26}"/>
              </a:ext>
            </a:extLst>
          </p:cNvPr>
          <p:cNvSpPr>
            <a:spLocks noGrp="1" noChangeArrowheads="1"/>
          </p:cNvSpPr>
          <p:nvPr>
            <p:ph type="title"/>
          </p:nvPr>
        </p:nvSpPr>
        <p:spPr/>
        <p:txBody>
          <a:bodyPr/>
          <a:lstStyle/>
          <a:p>
            <a:pPr eaLnBrk="1" hangingPunct="1"/>
            <a:r>
              <a:rPr lang="en-US" altLang="zh-CN" dirty="0"/>
              <a:t>Write Invalidate Protocol</a:t>
            </a:r>
          </a:p>
        </p:txBody>
      </p:sp>
      <p:sp>
        <p:nvSpPr>
          <p:cNvPr id="108547" name="Line 8">
            <a:extLst>
              <a:ext uri="{FF2B5EF4-FFF2-40B4-BE49-F238E27FC236}">
                <a16:creationId xmlns:a16="http://schemas.microsoft.com/office/drawing/2014/main" id="{F0330007-64EC-B94D-BC45-ACEB877368CE}"/>
              </a:ext>
            </a:extLst>
          </p:cNvPr>
          <p:cNvSpPr>
            <a:spLocks noChangeShapeType="1"/>
          </p:cNvSpPr>
          <p:nvPr/>
        </p:nvSpPr>
        <p:spPr bwMode="auto">
          <a:xfrm>
            <a:off x="5715000" y="53340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8548" name="矩形 4">
            <a:extLst>
              <a:ext uri="{FF2B5EF4-FFF2-40B4-BE49-F238E27FC236}">
                <a16:creationId xmlns:a16="http://schemas.microsoft.com/office/drawing/2014/main" id="{D3AC10BE-7622-7245-9354-7774FF63B180}"/>
              </a:ext>
            </a:extLst>
          </p:cNvPr>
          <p:cNvSpPr>
            <a:spLocks noChangeArrowheads="1"/>
          </p:cNvSpPr>
          <p:nvPr/>
        </p:nvSpPr>
        <p:spPr bwMode="auto">
          <a:xfrm>
            <a:off x="3352800" y="6248400"/>
            <a:ext cx="57912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hlinkClick r:id="rId4"/>
              </a:rPr>
              <a:t>https://www.youtube.com/watch?v=gAUVAel-2Fg</a:t>
            </a:r>
            <a:endPar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State Transition: Refer to the previous table  </a:t>
            </a:r>
          </a:p>
        </p:txBody>
      </p:sp>
      <p:sp>
        <p:nvSpPr>
          <p:cNvPr id="108549" name="Text Box 4">
            <a:extLst>
              <a:ext uri="{FF2B5EF4-FFF2-40B4-BE49-F238E27FC236}">
                <a16:creationId xmlns:a16="http://schemas.microsoft.com/office/drawing/2014/main" id="{9BE77826-3090-5A45-BCD2-0E4F105E4F42}"/>
              </a:ext>
            </a:extLst>
          </p:cNvPr>
          <p:cNvSpPr txBox="1">
            <a:spLocks noChangeArrowheads="1"/>
          </p:cNvSpPr>
          <p:nvPr/>
        </p:nvSpPr>
        <p:spPr bwMode="auto">
          <a:xfrm>
            <a:off x="4956175" y="3733800"/>
            <a:ext cx="41878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write-back cache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processor requests on arcs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bus actions in bold</a:t>
            </a:r>
            <a:endParaRPr kumimoji="0" lang="en-US" altLang="zh-CN" sz="24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D18CDF1-A0E9-DD4E-8541-D0C66825ADD3}"/>
              </a:ext>
            </a:extLst>
          </p:cNvPr>
          <p:cNvPicPr>
            <a:picLocks noChangeAspect="1"/>
          </p:cNvPicPr>
          <p:nvPr/>
        </p:nvPicPr>
        <p:blipFill>
          <a:blip r:embed="rId3"/>
          <a:stretch>
            <a:fillRect/>
          </a:stretch>
        </p:blipFill>
        <p:spPr>
          <a:xfrm>
            <a:off x="1524001" y="1447799"/>
            <a:ext cx="5535900" cy="4576013"/>
          </a:xfrm>
          <a:prstGeom prst="rect">
            <a:avLst/>
          </a:prstGeom>
        </p:spPr>
      </p:pic>
      <p:sp>
        <p:nvSpPr>
          <p:cNvPr id="110594" name="Rectangle 2">
            <a:extLst>
              <a:ext uri="{FF2B5EF4-FFF2-40B4-BE49-F238E27FC236}">
                <a16:creationId xmlns:a16="http://schemas.microsoft.com/office/drawing/2014/main" id="{B8FD0077-339A-BF46-82A5-7CBF2495AA62}"/>
              </a:ext>
            </a:extLst>
          </p:cNvPr>
          <p:cNvSpPr>
            <a:spLocks noGrp="1" noChangeArrowheads="1"/>
          </p:cNvSpPr>
          <p:nvPr>
            <p:ph type="title"/>
          </p:nvPr>
        </p:nvSpPr>
        <p:spPr/>
        <p:txBody>
          <a:bodyPr/>
          <a:lstStyle/>
          <a:p>
            <a:pPr eaLnBrk="1" hangingPunct="1"/>
            <a:r>
              <a:rPr lang="en-US" altLang="zh-CN" dirty="0"/>
              <a:t>Write Invalidate Protocol</a:t>
            </a:r>
          </a:p>
        </p:txBody>
      </p:sp>
      <p:sp>
        <p:nvSpPr>
          <p:cNvPr id="110595" name="Line 8">
            <a:extLst>
              <a:ext uri="{FF2B5EF4-FFF2-40B4-BE49-F238E27FC236}">
                <a16:creationId xmlns:a16="http://schemas.microsoft.com/office/drawing/2014/main" id="{94F738AA-1681-D948-A77B-8A761A53C19D}"/>
              </a:ext>
            </a:extLst>
          </p:cNvPr>
          <p:cNvSpPr>
            <a:spLocks noChangeShapeType="1"/>
          </p:cNvSpPr>
          <p:nvPr/>
        </p:nvSpPr>
        <p:spPr bwMode="auto">
          <a:xfrm>
            <a:off x="6096000" y="52578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10596" name="Text Box 4">
            <a:extLst>
              <a:ext uri="{FF2B5EF4-FFF2-40B4-BE49-F238E27FC236}">
                <a16:creationId xmlns:a16="http://schemas.microsoft.com/office/drawing/2014/main" id="{C8C8153E-E660-2044-B943-172D66276F6F}"/>
              </a:ext>
            </a:extLst>
          </p:cNvPr>
          <p:cNvSpPr txBox="1">
            <a:spLocks noChangeArrowheads="1"/>
          </p:cNvSpPr>
          <p:nvPr/>
        </p:nvSpPr>
        <p:spPr bwMode="auto">
          <a:xfrm>
            <a:off x="5864225" y="3733800"/>
            <a:ext cx="32797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write-back cache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bus requests on arcs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bus actions in bold</a:t>
            </a:r>
            <a:endParaRPr kumimoji="0" lang="en-US" altLang="zh-CN" sz="24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2EA8633-4639-4F4F-A857-BDA3D8E5E830}"/>
              </a:ext>
            </a:extLst>
          </p:cNvPr>
          <p:cNvPicPr>
            <a:picLocks noChangeAspect="1"/>
          </p:cNvPicPr>
          <p:nvPr/>
        </p:nvPicPr>
        <p:blipFill>
          <a:blip r:embed="rId3"/>
          <a:stretch>
            <a:fillRect/>
          </a:stretch>
        </p:blipFill>
        <p:spPr>
          <a:xfrm>
            <a:off x="1295400" y="990600"/>
            <a:ext cx="5374585" cy="5486400"/>
          </a:xfrm>
          <a:prstGeom prst="rect">
            <a:avLst/>
          </a:prstGeom>
        </p:spPr>
      </p:pic>
      <p:sp>
        <p:nvSpPr>
          <p:cNvPr id="112642" name="Rectangle 2">
            <a:extLst>
              <a:ext uri="{FF2B5EF4-FFF2-40B4-BE49-F238E27FC236}">
                <a16:creationId xmlns:a16="http://schemas.microsoft.com/office/drawing/2014/main" id="{0A09FD98-62A4-5F4A-A871-D662FD49E02D}"/>
              </a:ext>
            </a:extLst>
          </p:cNvPr>
          <p:cNvSpPr>
            <a:spLocks noGrp="1" noChangeArrowheads="1"/>
          </p:cNvSpPr>
          <p:nvPr>
            <p:ph type="title"/>
          </p:nvPr>
        </p:nvSpPr>
        <p:spPr/>
        <p:txBody>
          <a:bodyPr/>
          <a:lstStyle/>
          <a:p>
            <a:pPr eaLnBrk="1" hangingPunct="1"/>
            <a:r>
              <a:rPr lang="en-US" altLang="zh-CN" dirty="0"/>
              <a:t>Write Invalidate Protocol</a:t>
            </a:r>
          </a:p>
        </p:txBody>
      </p:sp>
      <p:sp>
        <p:nvSpPr>
          <p:cNvPr id="112643" name="矩形 4">
            <a:extLst>
              <a:ext uri="{FF2B5EF4-FFF2-40B4-BE49-F238E27FC236}">
                <a16:creationId xmlns:a16="http://schemas.microsoft.com/office/drawing/2014/main" id="{BE805C67-45A2-3E41-89CF-13336FDF527C}"/>
              </a:ext>
            </a:extLst>
          </p:cNvPr>
          <p:cNvSpPr>
            <a:spLocks noChangeArrowheads="1"/>
          </p:cNvSpPr>
          <p:nvPr/>
        </p:nvSpPr>
        <p:spPr bwMode="auto">
          <a:xfrm>
            <a:off x="3352800" y="6248400"/>
            <a:ext cx="57912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hlinkClick r:id="rId4"/>
              </a:rPr>
              <a:t>https://www.youtube.com/watch?v=gAUVAel-2Fg</a:t>
            </a:r>
            <a:endPar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State Transition: Refer to the previous table  </a:t>
            </a:r>
          </a:p>
        </p:txBody>
      </p:sp>
      <p:sp>
        <p:nvSpPr>
          <p:cNvPr id="7" name="Text Box 4">
            <a:extLst>
              <a:ext uri="{FF2B5EF4-FFF2-40B4-BE49-F238E27FC236}">
                <a16:creationId xmlns:a16="http://schemas.microsoft.com/office/drawing/2014/main" id="{67C0ABAA-BE82-9940-8EF4-43E09D8E7EC9}"/>
              </a:ext>
            </a:extLst>
          </p:cNvPr>
          <p:cNvSpPr txBox="1">
            <a:spLocks noChangeArrowheads="1"/>
          </p:cNvSpPr>
          <p:nvPr/>
        </p:nvSpPr>
        <p:spPr bwMode="auto">
          <a:xfrm>
            <a:off x="6205538" y="3733800"/>
            <a:ext cx="2938462" cy="1200150"/>
          </a:xfrm>
          <a:prstGeom prst="rect">
            <a:avLst/>
          </a:prstGeom>
          <a:noFill/>
          <a:ln>
            <a:noFill/>
          </a:ln>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write-back cache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by local processor</a:t>
            </a:r>
            <a:endPar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0000">
                    <a:lumMod val="50000"/>
                    <a:lumOff val="50000"/>
                  </a:srgbClr>
                </a:solidFill>
                <a:effectLst/>
                <a:uLnTx/>
                <a:uFillTx/>
                <a:latin typeface="Arial" panose="020B0604020202020204" pitchFamily="34" charset="0"/>
                <a:ea typeface="宋体" panose="02010600030101010101" pitchFamily="2" charset="-122"/>
                <a:cs typeface="+mn-cs"/>
              </a:rPr>
              <a:t>by bus activities</a:t>
            </a:r>
            <a:endPar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8241" name="Picture 1">
            <a:extLst>
              <a:ext uri="{FF2B5EF4-FFF2-40B4-BE49-F238E27FC236}">
                <a16:creationId xmlns:a16="http://schemas.microsoft.com/office/drawing/2014/main" id="{6A93F13A-1B14-C640-8407-C66599A770F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12900"/>
            <a:ext cx="9144000" cy="524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8242" name="Text Box 5">
            <a:extLst>
              <a:ext uri="{FF2B5EF4-FFF2-40B4-BE49-F238E27FC236}">
                <a16:creationId xmlns:a16="http://schemas.microsoft.com/office/drawing/2014/main" id="{7651D936-11D1-6E41-8082-5B43956C4E72}"/>
              </a:ext>
            </a:extLst>
          </p:cNvPr>
          <p:cNvSpPr txBox="1">
            <a:spLocks noChangeArrowheads="1"/>
          </p:cNvSpPr>
          <p:nvPr/>
        </p:nvSpPr>
        <p:spPr bwMode="auto">
          <a:xfrm>
            <a:off x="0" y="0"/>
            <a:ext cx="914400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is added to each node;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Each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tracks the caches that share the memory addresses of the portion of memory in the node; </a:t>
            </a:r>
          </a:p>
        </p:txBody>
      </p:sp>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289" name="Picture 3">
            <a:extLst>
              <a:ext uri="{FF2B5EF4-FFF2-40B4-BE49-F238E27FC236}">
                <a16:creationId xmlns:a16="http://schemas.microsoft.com/office/drawing/2014/main" id="{B6F833C3-043A-AB43-BC2F-F033C4E29AD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612900"/>
            <a:ext cx="9144000" cy="524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0290" name="Text Box 5">
            <a:extLst>
              <a:ext uri="{FF2B5EF4-FFF2-40B4-BE49-F238E27FC236}">
                <a16:creationId xmlns:a16="http://schemas.microsoft.com/office/drawing/2014/main" id="{7CA498E0-6C4E-D741-B329-14261BAD2F82}"/>
              </a:ext>
            </a:extLst>
          </p:cNvPr>
          <p:cNvSpPr txBox="1">
            <a:spLocks noChangeArrowheads="1"/>
          </p:cNvSpPr>
          <p:nvPr/>
        </p:nvSpPr>
        <p:spPr bwMode="auto">
          <a:xfrm>
            <a:off x="0" y="0"/>
            <a:ext cx="9144000" cy="304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is added to each node;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Each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tracks the caches that share the memory addresses of the portion of memory in the node;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EF008B"/>
                </a:solidFill>
                <a:effectLst/>
                <a:uLnTx/>
                <a:uFillTx/>
                <a:latin typeface="Arial" panose="020B0604020202020204" pitchFamily="34" charset="0"/>
                <a:ea typeface="宋体" panose="02010600030101010101" pitchFamily="2" charset="-122"/>
                <a:cs typeface="+mn-cs"/>
              </a:rPr>
              <a:t>need not broadcast on every cache miss as in snooping-based coherence protocol</a:t>
            </a:r>
          </a:p>
        </p:txBody>
      </p:sp>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Rectangle 2">
            <a:extLst>
              <a:ext uri="{FF2B5EF4-FFF2-40B4-BE49-F238E27FC236}">
                <a16:creationId xmlns:a16="http://schemas.microsoft.com/office/drawing/2014/main" id="{36AEDDB2-2A39-0E47-9CD4-83A6B125FD71}"/>
              </a:ext>
            </a:extLst>
          </p:cNvPr>
          <p:cNvSpPr>
            <a:spLocks noGrp="1" noChangeArrowheads="1"/>
          </p:cNvSpPr>
          <p:nvPr>
            <p:ph type="title"/>
          </p:nvPr>
        </p:nvSpPr>
        <p:spPr/>
        <p:txBody>
          <a:bodyPr/>
          <a:lstStyle/>
          <a:p>
            <a:pPr eaLnBrk="1" hangingPunct="1"/>
            <a:r>
              <a:rPr lang="en-US" altLang="zh-CN" sz="4000" dirty="0"/>
              <a:t>Directory-based </a:t>
            </a:r>
            <a:br>
              <a:rPr lang="en-US" altLang="zh-CN" sz="4000" dirty="0"/>
            </a:br>
            <a:r>
              <a:rPr lang="en-US" altLang="zh-CN" sz="4000" dirty="0"/>
              <a:t>Cache Coherence Protocol</a:t>
            </a:r>
          </a:p>
        </p:txBody>
      </p:sp>
      <p:sp>
        <p:nvSpPr>
          <p:cNvPr id="141314" name="Rectangle 3">
            <a:extLst>
              <a:ext uri="{FF2B5EF4-FFF2-40B4-BE49-F238E27FC236}">
                <a16:creationId xmlns:a16="http://schemas.microsoft.com/office/drawing/2014/main" id="{0B973309-D83D-4F43-8E70-8E4E3D411955}"/>
              </a:ext>
            </a:extLst>
          </p:cNvPr>
          <p:cNvSpPr>
            <a:spLocks noGrp="1" noChangeArrowheads="1"/>
          </p:cNvSpPr>
          <p:nvPr>
            <p:ph type="body" idx="1"/>
          </p:nvPr>
        </p:nvSpPr>
        <p:spPr/>
        <p:txBody>
          <a:bodyPr/>
          <a:lstStyle/>
          <a:p>
            <a:pPr eaLnBrk="1" hangingPunct="1">
              <a:lnSpc>
                <a:spcPct val="90000"/>
              </a:lnSpc>
              <a:buFontTx/>
              <a:buNone/>
            </a:pPr>
            <a:r>
              <a:rPr lang="en-US" altLang="zh-CN" sz="2800" dirty="0"/>
              <a:t>Common cache (in-directory) states</a:t>
            </a:r>
          </a:p>
          <a:p>
            <a:pPr eaLnBrk="1" hangingPunct="1">
              <a:lnSpc>
                <a:spcPct val="90000"/>
              </a:lnSpc>
            </a:pPr>
            <a:r>
              <a:rPr lang="en-US" altLang="zh-CN" sz="2800" b="1" dirty="0">
                <a:solidFill>
                  <a:srgbClr val="00B0F0"/>
                </a:solidFill>
              </a:rPr>
              <a:t>Shared</a:t>
            </a:r>
          </a:p>
          <a:p>
            <a:pPr eaLnBrk="1" hangingPunct="1">
              <a:lnSpc>
                <a:spcPct val="90000"/>
              </a:lnSpc>
              <a:buFontTx/>
              <a:buNone/>
            </a:pPr>
            <a:r>
              <a:rPr lang="en-US" altLang="zh-CN" sz="2800" b="1" dirty="0"/>
              <a:t>	</a:t>
            </a:r>
            <a:r>
              <a:rPr lang="en-US" altLang="zh-CN" sz="2800" dirty="0"/>
              <a:t>one or more nodes have the block cached, and the value in memory is up to date (as well as in all the caches)</a:t>
            </a:r>
            <a:endParaRPr lang="en-US" altLang="zh-CN" sz="2800" b="1" dirty="0"/>
          </a:p>
          <a:p>
            <a:pPr eaLnBrk="1" hangingPunct="1">
              <a:lnSpc>
                <a:spcPct val="90000"/>
              </a:lnSpc>
            </a:pPr>
            <a:r>
              <a:rPr lang="en-US" altLang="zh-CN" sz="2800" b="1" dirty="0" err="1">
                <a:solidFill>
                  <a:srgbClr val="00B0F0"/>
                </a:solidFill>
              </a:rPr>
              <a:t>Uncached</a:t>
            </a:r>
            <a:endParaRPr lang="en-US" altLang="zh-CN" sz="2800" b="1" dirty="0">
              <a:solidFill>
                <a:srgbClr val="00B0F0"/>
              </a:solidFill>
            </a:endParaRPr>
          </a:p>
          <a:p>
            <a:pPr eaLnBrk="1" hangingPunct="1">
              <a:lnSpc>
                <a:spcPct val="90000"/>
              </a:lnSpc>
              <a:buFontTx/>
              <a:buNone/>
            </a:pPr>
            <a:r>
              <a:rPr lang="en-US" altLang="zh-CN" sz="2800" b="1" dirty="0"/>
              <a:t>	</a:t>
            </a:r>
            <a:r>
              <a:rPr lang="en-US" altLang="zh-CN" sz="2800" dirty="0"/>
              <a:t>no node has a copy of the cache block</a:t>
            </a:r>
          </a:p>
          <a:p>
            <a:pPr eaLnBrk="1" hangingPunct="1">
              <a:lnSpc>
                <a:spcPct val="90000"/>
              </a:lnSpc>
              <a:buFontTx/>
              <a:buNone/>
            </a:pPr>
            <a:r>
              <a:rPr lang="en-US" altLang="zh-CN" sz="2800" b="1" dirty="0"/>
              <a:t>	</a:t>
            </a:r>
            <a:r>
              <a:rPr lang="en-US" altLang="zh-CN" sz="2800" dirty="0"/>
              <a:t>(possible invalid-state blocks in caches)</a:t>
            </a:r>
            <a:endParaRPr lang="en-US" altLang="zh-CN" sz="2800" b="1" dirty="0"/>
          </a:p>
          <a:p>
            <a:pPr eaLnBrk="1" hangingPunct="1">
              <a:lnSpc>
                <a:spcPct val="90000"/>
              </a:lnSpc>
            </a:pPr>
            <a:r>
              <a:rPr lang="en-US" altLang="zh-CN" sz="2800" b="1" dirty="0">
                <a:solidFill>
                  <a:srgbClr val="00B0F0"/>
                </a:solidFill>
              </a:rPr>
              <a:t>Modified (Exclusive)</a:t>
            </a:r>
          </a:p>
          <a:p>
            <a:pPr eaLnBrk="1" hangingPunct="1">
              <a:lnSpc>
                <a:spcPct val="90000"/>
              </a:lnSpc>
              <a:buFontTx/>
              <a:buNone/>
            </a:pPr>
            <a:r>
              <a:rPr lang="en-US" altLang="zh-CN" sz="2800" b="1" dirty="0"/>
              <a:t>	</a:t>
            </a:r>
            <a:r>
              <a:rPr lang="en-US" altLang="zh-CN" sz="2800" dirty="0"/>
              <a:t>exactly one node has a copy of the cache block, and it has written the block, so the memory copy is out of date</a:t>
            </a:r>
            <a:endParaRPr lang="en-US" altLang="zh-CN" sz="2800" b="1" dirty="0"/>
          </a:p>
        </p:txBody>
      </p:sp>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69" name="Rectangle 2">
            <a:extLst>
              <a:ext uri="{FF2B5EF4-FFF2-40B4-BE49-F238E27FC236}">
                <a16:creationId xmlns:a16="http://schemas.microsoft.com/office/drawing/2014/main" id="{09FD4873-C889-9D41-97EB-D7E3AC111C73}"/>
              </a:ext>
            </a:extLst>
          </p:cNvPr>
          <p:cNvSpPr>
            <a:spLocks noGrp="1" noChangeArrowheads="1"/>
          </p:cNvSpPr>
          <p:nvPr>
            <p:ph type="title"/>
          </p:nvPr>
        </p:nvSpPr>
        <p:spPr/>
        <p:txBody>
          <a:bodyPr/>
          <a:lstStyle/>
          <a:p>
            <a:pPr eaLnBrk="1" hangingPunct="1"/>
            <a:r>
              <a:rPr lang="en-US" altLang="zh-CN"/>
              <a:t>Opt #4: Multilevel Cache</a:t>
            </a:r>
          </a:p>
        </p:txBody>
      </p:sp>
      <p:sp>
        <p:nvSpPr>
          <p:cNvPr id="288770" name="Rectangle 3">
            <a:extLst>
              <a:ext uri="{FF2B5EF4-FFF2-40B4-BE49-F238E27FC236}">
                <a16:creationId xmlns:a16="http://schemas.microsoft.com/office/drawing/2014/main" id="{D4321111-928D-DC46-94FE-B4CF80E068F1}"/>
              </a:ext>
            </a:extLst>
          </p:cNvPr>
          <p:cNvSpPr>
            <a:spLocks noGrp="1" noChangeArrowheads="1"/>
          </p:cNvSpPr>
          <p:nvPr>
            <p:ph type="body" idx="1"/>
          </p:nvPr>
        </p:nvSpPr>
        <p:spPr/>
        <p:txBody>
          <a:bodyPr/>
          <a:lstStyle/>
          <a:p>
            <a:pPr eaLnBrk="1" hangingPunct="1">
              <a:lnSpc>
                <a:spcPct val="90000"/>
              </a:lnSpc>
            </a:pPr>
            <a:r>
              <a:rPr lang="en-US" altLang="zh-CN" b="1"/>
              <a:t>Local miss rate</a:t>
            </a:r>
          </a:p>
          <a:p>
            <a:pPr eaLnBrk="1" hangingPunct="1">
              <a:lnSpc>
                <a:spcPct val="90000"/>
              </a:lnSpc>
              <a:buFontTx/>
              <a:buNone/>
            </a:pPr>
            <a:r>
              <a:rPr lang="en-US" altLang="zh-CN" b="1"/>
              <a:t>	</a:t>
            </a:r>
            <a:r>
              <a:rPr lang="en-US" altLang="zh-CN"/>
              <a:t>the number of misses in a cache</a:t>
            </a:r>
          </a:p>
          <a:p>
            <a:pPr eaLnBrk="1" hangingPunct="1">
              <a:lnSpc>
                <a:spcPct val="90000"/>
              </a:lnSpc>
              <a:buFontTx/>
              <a:buNone/>
            </a:pPr>
            <a:r>
              <a:rPr lang="en-US" altLang="zh-CN"/>
              <a:t>	divided by the total number of mem accesses to this cache;</a:t>
            </a:r>
            <a:endParaRPr lang="en-US" altLang="zh-CN" b="1"/>
          </a:p>
          <a:p>
            <a:pPr eaLnBrk="1" hangingPunct="1">
              <a:lnSpc>
                <a:spcPct val="90000"/>
              </a:lnSpc>
              <a:buFontTx/>
              <a:buNone/>
            </a:pPr>
            <a:r>
              <a:rPr lang="en-US" altLang="zh-CN" b="1"/>
              <a:t>	</a:t>
            </a:r>
            <a:r>
              <a:rPr lang="en-US" altLang="zh-CN" i="1"/>
              <a:t>Miss rate</a:t>
            </a:r>
            <a:r>
              <a:rPr lang="en-US" altLang="zh-CN" i="1" baseline="-25000"/>
              <a:t>L1</a:t>
            </a:r>
            <a:r>
              <a:rPr lang="en-US" altLang="zh-CN" i="1"/>
              <a:t>, Miss rate</a:t>
            </a:r>
            <a:r>
              <a:rPr lang="en-US" altLang="zh-CN" i="1" baseline="-25000"/>
              <a:t>L2</a:t>
            </a:r>
            <a:endParaRPr lang="en-US" altLang="zh-CN" b="1" i="1"/>
          </a:p>
          <a:p>
            <a:pPr eaLnBrk="1" hangingPunct="1">
              <a:lnSpc>
                <a:spcPct val="90000"/>
              </a:lnSpc>
            </a:pPr>
            <a:r>
              <a:rPr lang="en-US" altLang="zh-CN" b="1"/>
              <a:t>Global miss rates</a:t>
            </a:r>
          </a:p>
          <a:p>
            <a:pPr eaLnBrk="1" hangingPunct="1">
              <a:lnSpc>
                <a:spcPct val="90000"/>
              </a:lnSpc>
              <a:buFontTx/>
              <a:buNone/>
            </a:pPr>
            <a:r>
              <a:rPr lang="en-US" altLang="zh-CN" b="1"/>
              <a:t>	</a:t>
            </a:r>
            <a:r>
              <a:rPr lang="en-US" altLang="zh-CN"/>
              <a:t>the number of misses in the cache </a:t>
            </a:r>
          </a:p>
          <a:p>
            <a:pPr eaLnBrk="1" hangingPunct="1">
              <a:lnSpc>
                <a:spcPct val="90000"/>
              </a:lnSpc>
              <a:buFontTx/>
              <a:buNone/>
            </a:pPr>
            <a:r>
              <a:rPr lang="en-US" altLang="zh-CN"/>
              <a:t>	divided by the number of mem accesses generated by the processor;</a:t>
            </a:r>
          </a:p>
          <a:p>
            <a:pPr eaLnBrk="1" hangingPunct="1">
              <a:lnSpc>
                <a:spcPct val="90000"/>
              </a:lnSpc>
              <a:buFontTx/>
              <a:buNone/>
            </a:pPr>
            <a:r>
              <a:rPr lang="en-US" altLang="zh-CN" b="1"/>
              <a:t>	</a:t>
            </a:r>
            <a:r>
              <a:rPr lang="en-US" altLang="zh-CN" i="1"/>
              <a:t>Miss rate</a:t>
            </a:r>
            <a:r>
              <a:rPr lang="en-US" altLang="zh-CN" i="1" baseline="-25000"/>
              <a:t>L1</a:t>
            </a:r>
            <a:r>
              <a:rPr lang="en-US" altLang="zh-CN" i="1"/>
              <a:t>, Miss rate</a:t>
            </a:r>
            <a:r>
              <a:rPr lang="en-US" altLang="zh-CN" i="1" baseline="-25000"/>
              <a:t>L1</a:t>
            </a:r>
            <a:r>
              <a:rPr lang="en-US" altLang="zh-CN" i="1"/>
              <a:t> x Miss rate</a:t>
            </a:r>
            <a:r>
              <a:rPr lang="en-US" altLang="zh-CN" i="1" baseline="-25000"/>
              <a:t>L2</a:t>
            </a:r>
          </a:p>
        </p:txBody>
      </p:sp>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1524000" y="2362200"/>
            <a:ext cx="2743200" cy="1475999"/>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AutoShape 13">
            <a:extLst>
              <a:ext uri="{FF2B5EF4-FFF2-40B4-BE49-F238E27FC236}">
                <a16:creationId xmlns:a16="http://schemas.microsoft.com/office/drawing/2014/main" id="{29BC9FBA-B0E5-AA45-9CF1-2AB86931E34C}"/>
              </a:ext>
            </a:extLst>
          </p:cNvPr>
          <p:cNvSpPr>
            <a:spLocks noChangeArrowheads="1"/>
          </p:cNvSpPr>
          <p:nvPr/>
        </p:nvSpPr>
        <p:spPr bwMode="auto">
          <a:xfrm>
            <a:off x="1522800" y="2361600"/>
            <a:ext cx="2743200" cy="1475999"/>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93885497"/>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1524000" y="2362201"/>
            <a:ext cx="2743200" cy="9906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8D66CCF5-69A9-284D-9C66-B73B1CBA9695}"/>
              </a:ext>
            </a:extLst>
          </p:cNvPr>
          <p:cNvSpPr>
            <a:spLocks noChangeArrowheads="1"/>
          </p:cNvSpPr>
          <p:nvPr/>
        </p:nvSpPr>
        <p:spPr bwMode="auto">
          <a:xfrm>
            <a:off x="1522800" y="5580000"/>
            <a:ext cx="2743200" cy="3096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113541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1524000" y="3858001"/>
            <a:ext cx="2743200" cy="1704599"/>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5C46FADC-E8F3-BF4E-93E4-E33AC8DA465B}"/>
              </a:ext>
            </a:extLst>
          </p:cNvPr>
          <p:cNvSpPr>
            <a:spLocks noChangeArrowheads="1"/>
          </p:cNvSpPr>
          <p:nvPr/>
        </p:nvSpPr>
        <p:spPr bwMode="auto">
          <a:xfrm>
            <a:off x="1522800" y="3859200"/>
            <a:ext cx="2743200" cy="1704599"/>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34944756"/>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0" y="3352801"/>
            <a:ext cx="4267200" cy="485574"/>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5C46FADC-E8F3-BF4E-93E4-E33AC8DA465B}"/>
              </a:ext>
            </a:extLst>
          </p:cNvPr>
          <p:cNvSpPr>
            <a:spLocks noChangeArrowheads="1"/>
          </p:cNvSpPr>
          <p:nvPr/>
        </p:nvSpPr>
        <p:spPr bwMode="auto">
          <a:xfrm>
            <a:off x="0" y="4140000"/>
            <a:ext cx="4266000" cy="7368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Text Box 4">
            <a:extLst>
              <a:ext uri="{FF2B5EF4-FFF2-40B4-BE49-F238E27FC236}">
                <a16:creationId xmlns:a16="http://schemas.microsoft.com/office/drawing/2014/main" id="{B6F5A0E5-B251-DC4A-BBA6-6EDB3A32FB4A}"/>
              </a:ext>
            </a:extLst>
          </p:cNvPr>
          <p:cNvSpPr txBox="1">
            <a:spLocks noChangeArrowheads="1"/>
          </p:cNvSpPr>
          <p:nvPr/>
        </p:nvSpPr>
        <p:spPr bwMode="auto">
          <a:xfrm>
            <a:off x="-9144" y="13509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h</a:t>
            </a:r>
            <a:r>
              <a:rPr kumimoji="0" lang="en-CN"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ome node reads a block invalidated by a remote node</a:t>
            </a:r>
            <a:r>
              <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 </a:t>
            </a:r>
          </a:p>
        </p:txBody>
      </p:sp>
    </p:spTree>
    <p:extLst>
      <p:ext uri="{BB962C8B-B14F-4D97-AF65-F5344CB8AC3E}">
        <p14:creationId xmlns:p14="http://schemas.microsoft.com/office/powerpoint/2010/main" val="41699789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0" y="3352801"/>
            <a:ext cx="4267200" cy="485574"/>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5C46FADC-E8F3-BF4E-93E4-E33AC8DA465B}"/>
              </a:ext>
            </a:extLst>
          </p:cNvPr>
          <p:cNvSpPr>
            <a:spLocks noChangeArrowheads="1"/>
          </p:cNvSpPr>
          <p:nvPr/>
        </p:nvSpPr>
        <p:spPr bwMode="auto">
          <a:xfrm>
            <a:off x="0" y="4860000"/>
            <a:ext cx="4266000" cy="7368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Text Box 4">
            <a:extLst>
              <a:ext uri="{FF2B5EF4-FFF2-40B4-BE49-F238E27FC236}">
                <a16:creationId xmlns:a16="http://schemas.microsoft.com/office/drawing/2014/main" id="{B6F5A0E5-B251-DC4A-BBA6-6EDB3A32FB4A}"/>
              </a:ext>
            </a:extLst>
          </p:cNvPr>
          <p:cNvSpPr txBox="1">
            <a:spLocks noChangeArrowheads="1"/>
          </p:cNvSpPr>
          <p:nvPr/>
        </p:nvSpPr>
        <p:spPr bwMode="auto">
          <a:xfrm>
            <a:off x="-9144" y="13509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h</a:t>
            </a:r>
            <a:r>
              <a:rPr kumimoji="0" lang="en-CN"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ome node writes and invalidates a block invalidated by a remote node</a:t>
            </a:r>
            <a:r>
              <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 </a:t>
            </a:r>
          </a:p>
        </p:txBody>
      </p:sp>
    </p:spTree>
    <p:extLst>
      <p:ext uri="{BB962C8B-B14F-4D97-AF65-F5344CB8AC3E}">
        <p14:creationId xmlns:p14="http://schemas.microsoft.com/office/powerpoint/2010/main" val="1925962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0" y="5868000"/>
            <a:ext cx="4267200" cy="3600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5C46FADC-E8F3-BF4E-93E4-E33AC8DA465B}"/>
              </a:ext>
            </a:extLst>
          </p:cNvPr>
          <p:cNvSpPr>
            <a:spLocks noChangeArrowheads="1"/>
          </p:cNvSpPr>
          <p:nvPr/>
        </p:nvSpPr>
        <p:spPr bwMode="auto">
          <a:xfrm>
            <a:off x="0" y="4114800"/>
            <a:ext cx="4266000" cy="14820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345032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p>
        </p:txBody>
      </p:sp>
      <p:sp>
        <p:nvSpPr>
          <p:cNvPr id="5" name="Rectangle 2">
            <a:extLst>
              <a:ext uri="{FF2B5EF4-FFF2-40B4-BE49-F238E27FC236}">
                <a16:creationId xmlns:a16="http://schemas.microsoft.com/office/drawing/2014/main" id="{B358FCA4-B7C4-F240-B605-EB700C586439}"/>
              </a:ext>
            </a:extLst>
          </p:cNvPr>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0" cap="none" spc="0" normalizeH="0" baseline="0" noProof="0" dirty="0">
                <a:ln>
                  <a:noFill/>
                </a:ln>
                <a:solidFill>
                  <a:srgbClr val="000000"/>
                </a:solidFill>
                <a:effectLst/>
                <a:uLnTx/>
                <a:uFillTx/>
                <a:latin typeface="Verdana"/>
                <a:ea typeface="宋体"/>
                <a:cs typeface="+mj-cs"/>
              </a:rPr>
              <a:t>how do states transit?</a:t>
            </a:r>
            <a:br>
              <a:rPr kumimoji="0" lang="en-US" altLang="zh-CN" sz="4400" b="1" i="0" u="none" strike="noStrike" kern="0" cap="none" spc="0" normalizeH="0" baseline="0" noProof="0" dirty="0">
                <a:ln>
                  <a:noFill/>
                </a:ln>
                <a:solidFill>
                  <a:srgbClr val="000000"/>
                </a:solidFill>
                <a:effectLst/>
                <a:uLnTx/>
                <a:uFillTx/>
                <a:latin typeface="Verdana"/>
                <a:ea typeface="宋体"/>
                <a:cs typeface="+mj-cs"/>
              </a:rPr>
            </a:br>
            <a:endParaRPr kumimoji="0" lang="en-US" altLang="zh-CN" sz="4400" b="1" i="0" u="none" strike="noStrike" kern="0" cap="none" spc="0" normalizeH="0" baseline="0" noProof="0" dirty="0">
              <a:ln>
                <a:noFill/>
              </a:ln>
              <a:solidFill>
                <a:srgbClr val="000000"/>
              </a:solidFill>
              <a:effectLst/>
              <a:uLnTx/>
              <a:uFillTx/>
              <a:latin typeface="Verdana"/>
              <a:ea typeface="宋体"/>
              <a:cs typeface="+mj-cs"/>
            </a:endParaRPr>
          </a:p>
        </p:txBody>
      </p:sp>
    </p:spTree>
    <p:extLst>
      <p:ext uri="{BB962C8B-B14F-4D97-AF65-F5344CB8AC3E}">
        <p14:creationId xmlns:p14="http://schemas.microsoft.com/office/powerpoint/2010/main" val="2097968076"/>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5" name="Picture 1">
            <a:extLst>
              <a:ext uri="{FF2B5EF4-FFF2-40B4-BE49-F238E27FC236}">
                <a16:creationId xmlns:a16="http://schemas.microsoft.com/office/drawing/2014/main" id="{AFE326D7-CE4F-2B4B-9B81-FA84BE1A93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69888"/>
            <a:ext cx="6357938" cy="6488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4386" name="Rectangle 2">
            <a:extLst>
              <a:ext uri="{FF2B5EF4-FFF2-40B4-BE49-F238E27FC236}">
                <a16:creationId xmlns:a16="http://schemas.microsoft.com/office/drawing/2014/main" id="{1F81AB27-E650-0146-8FEB-29003BAD50AA}"/>
              </a:ext>
            </a:extLst>
          </p:cNvPr>
          <p:cNvSpPr>
            <a:spLocks noGrp="1" noChangeArrowheads="1"/>
          </p:cNvSpPr>
          <p:nvPr>
            <p:ph type="title"/>
          </p:nvPr>
        </p:nvSpPr>
        <p:spPr/>
        <p:txBody>
          <a:bodyPr/>
          <a:lstStyle/>
          <a:p>
            <a:pPr eaLnBrk="1" hangingPunct="1"/>
            <a:r>
              <a:rPr lang="en-US" altLang="zh-CN"/>
              <a:t>Directory Protocol</a:t>
            </a:r>
          </a:p>
        </p:txBody>
      </p:sp>
      <p:sp>
        <p:nvSpPr>
          <p:cNvPr id="144387" name="Text Box 6">
            <a:extLst>
              <a:ext uri="{FF2B5EF4-FFF2-40B4-BE49-F238E27FC236}">
                <a16:creationId xmlns:a16="http://schemas.microsoft.com/office/drawing/2014/main" id="{FFA4F874-7E51-D841-9818-275AC92FF70E}"/>
              </a:ext>
            </a:extLst>
          </p:cNvPr>
          <p:cNvSpPr txBox="1">
            <a:spLocks noChangeArrowheads="1"/>
          </p:cNvSpPr>
          <p:nvPr/>
        </p:nvSpPr>
        <p:spPr bwMode="auto">
          <a:xfrm>
            <a:off x="0" y="4329113"/>
            <a:ext cx="91440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state transition diagram</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for an individual </a:t>
            </a: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cache block</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requests from outside the node in </a:t>
            </a:r>
            <a:r>
              <a:rPr kumimoji="0" lang="en-US" altLang="zh-CN" sz="3200" b="0" i="0" u="none" strike="noStrike" kern="1200" cap="none" spc="0" normalizeH="0" baseline="0" noProof="0">
                <a:ln>
                  <a:noFill/>
                </a:ln>
                <a:solidFill>
                  <a:srgbClr val="808080"/>
                </a:solidFill>
                <a:effectLst/>
                <a:uLnTx/>
                <a:uFillTx/>
                <a:latin typeface="Arial" panose="020B0604020202020204" pitchFamily="34" charset="0"/>
                <a:ea typeface="宋体" panose="02010600030101010101" pitchFamily="2" charset="-122"/>
                <a:cs typeface="+mn-cs"/>
              </a:rPr>
              <a:t>gray</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1">
            <a:extLst>
              <a:ext uri="{FF2B5EF4-FFF2-40B4-BE49-F238E27FC236}">
                <a16:creationId xmlns:a16="http://schemas.microsoft.com/office/drawing/2014/main" id="{8E4BC647-CC05-EC43-A0A9-FAB909995AE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5600" y="1200912"/>
            <a:ext cx="5791200" cy="550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6434" name="Rectangle 3">
            <a:extLst>
              <a:ext uri="{FF2B5EF4-FFF2-40B4-BE49-F238E27FC236}">
                <a16:creationId xmlns:a16="http://schemas.microsoft.com/office/drawing/2014/main" id="{FF77BC1F-6B98-214B-87E1-3953376EAEC3}"/>
              </a:ext>
            </a:extLst>
          </p:cNvPr>
          <p:cNvSpPr>
            <a:spLocks noGrp="1" noChangeArrowheads="1"/>
          </p:cNvSpPr>
          <p:nvPr>
            <p:ph type="title"/>
          </p:nvPr>
        </p:nvSpPr>
        <p:spPr/>
        <p:txBody>
          <a:bodyPr/>
          <a:lstStyle/>
          <a:p>
            <a:pPr eaLnBrk="1" hangingPunct="1"/>
            <a:r>
              <a:rPr lang="en-US" altLang="zh-CN"/>
              <a:t>Directory Protocol</a:t>
            </a:r>
          </a:p>
        </p:txBody>
      </p:sp>
      <p:sp>
        <p:nvSpPr>
          <p:cNvPr id="146435" name="Text Box 4">
            <a:extLst>
              <a:ext uri="{FF2B5EF4-FFF2-40B4-BE49-F238E27FC236}">
                <a16:creationId xmlns:a16="http://schemas.microsoft.com/office/drawing/2014/main" id="{AB8686D6-F885-564F-9F81-06C524F38988}"/>
              </a:ext>
            </a:extLst>
          </p:cNvPr>
          <p:cNvSpPr txBox="1">
            <a:spLocks noChangeArrowheads="1"/>
          </p:cNvSpPr>
          <p:nvPr/>
        </p:nvSpPr>
        <p:spPr bwMode="auto">
          <a:xfrm>
            <a:off x="0" y="4329113"/>
            <a:ext cx="91440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state transition diagram</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for the </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directory</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all actions in </a:t>
            </a:r>
            <a:r>
              <a:rPr kumimoji="0" lang="en-US" altLang="zh-CN" sz="3200" b="0" i="0" u="none" strike="noStrike" kern="1200" cap="none" spc="0" normalizeH="0" baseline="0" noProof="0" dirty="0">
                <a:ln>
                  <a:noFill/>
                </a:ln>
                <a:solidFill>
                  <a:srgbClr val="808080"/>
                </a:solidFill>
                <a:effectLst/>
                <a:uLnTx/>
                <a:uFillTx/>
                <a:latin typeface="Arial" panose="020B0604020202020204" pitchFamily="34" charset="0"/>
                <a:ea typeface="宋体" panose="02010600030101010101" pitchFamily="2" charset="-122"/>
                <a:cs typeface="+mn-cs"/>
              </a:rPr>
              <a:t>gray</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because         they’re all externally caused</a:t>
            </a:r>
          </a:p>
        </p:txBody>
      </p: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Consistency?</a:t>
            </a:r>
          </a:p>
        </p:txBody>
      </p:sp>
    </p:spTree>
    <p:extLst>
      <p:ext uri="{BB962C8B-B14F-4D97-AF65-F5344CB8AC3E}">
        <p14:creationId xmlns:p14="http://schemas.microsoft.com/office/powerpoint/2010/main" val="657017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Picture 1">
            <a:extLst>
              <a:ext uri="{FF2B5EF4-FFF2-40B4-BE49-F238E27FC236}">
                <a16:creationId xmlns:a16="http://schemas.microsoft.com/office/drawing/2014/main" id="{23780A02-EEA3-454B-ACB6-9FD23CEE35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9900" y="3054350"/>
            <a:ext cx="3124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7" name="Rectangle 3">
            <a:extLst>
              <a:ext uri="{FF2B5EF4-FFF2-40B4-BE49-F238E27FC236}">
                <a16:creationId xmlns:a16="http://schemas.microsoft.com/office/drawing/2014/main" id="{34CFA790-DCDF-8041-B2AF-BCAFD9A00D4F}"/>
              </a:ext>
            </a:extLst>
          </p:cNvPr>
          <p:cNvSpPr>
            <a:spLocks noGrp="1" noChangeArrowheads="1"/>
          </p:cNvSpPr>
          <p:nvPr>
            <p:ph type="body" idx="1"/>
          </p:nvPr>
        </p:nvSpPr>
        <p:spPr/>
        <p:txBody>
          <a:bodyPr/>
          <a:lstStyle/>
          <a:p>
            <a:pPr eaLnBrk="1" hangingPunct="1">
              <a:lnSpc>
                <a:spcPct val="90000"/>
              </a:lnSpc>
            </a:pPr>
            <a:r>
              <a:rPr lang="en-US" altLang="zh-CN" b="1" dirty="0"/>
              <a:t>Example</a:t>
            </a:r>
          </a:p>
          <a:p>
            <a:pPr eaLnBrk="1" hangingPunct="1">
              <a:lnSpc>
                <a:spcPct val="90000"/>
              </a:lnSpc>
              <a:buFontTx/>
              <a:buNone/>
            </a:pPr>
            <a:r>
              <a:rPr lang="en-US" altLang="zh-CN" b="1" dirty="0"/>
              <a:t>	</a:t>
            </a:r>
            <a:r>
              <a:rPr lang="en-US" altLang="zh-CN" dirty="0"/>
              <a:t>1000 mem references -&gt; 40 misses in L1 and 20 misses in L2;</a:t>
            </a:r>
          </a:p>
          <a:p>
            <a:pPr eaLnBrk="1" hangingPunct="1">
              <a:lnSpc>
                <a:spcPct val="90000"/>
              </a:lnSpc>
              <a:buFontTx/>
              <a:buNone/>
            </a:pPr>
            <a:r>
              <a:rPr lang="en-US" altLang="zh-CN" dirty="0"/>
              <a:t>	miss penalty from L2 is 200 cc;</a:t>
            </a:r>
          </a:p>
          <a:p>
            <a:pPr eaLnBrk="1" hangingPunct="1">
              <a:lnSpc>
                <a:spcPct val="90000"/>
              </a:lnSpc>
              <a:buFontTx/>
              <a:buNone/>
            </a:pPr>
            <a:r>
              <a:rPr lang="en-US" altLang="zh-CN" dirty="0"/>
              <a:t>	hit time of L2 is 10 cc;</a:t>
            </a:r>
          </a:p>
          <a:p>
            <a:pPr eaLnBrk="1" hangingPunct="1">
              <a:lnSpc>
                <a:spcPct val="90000"/>
              </a:lnSpc>
              <a:buFontTx/>
              <a:buNone/>
            </a:pPr>
            <a:r>
              <a:rPr lang="en-US" altLang="zh-CN" dirty="0"/>
              <a:t>	hit time of L1 is 1 cc;</a:t>
            </a:r>
          </a:p>
          <a:p>
            <a:pPr eaLnBrk="1" hangingPunct="1">
              <a:lnSpc>
                <a:spcPct val="90000"/>
              </a:lnSpc>
              <a:buFontTx/>
              <a:buNone/>
            </a:pPr>
            <a:r>
              <a:rPr lang="en-US" altLang="zh-CN" dirty="0"/>
              <a:t>	1.5 mem references per instruction;</a:t>
            </a:r>
          </a:p>
          <a:p>
            <a:pPr eaLnBrk="1" hangingPunct="1">
              <a:lnSpc>
                <a:spcPct val="90000"/>
              </a:lnSpc>
              <a:buFontTx/>
              <a:buNone/>
            </a:pPr>
            <a:r>
              <a:rPr lang="en-US" altLang="zh-CN" b="1" dirty="0"/>
              <a:t>Q: 1.</a:t>
            </a:r>
            <a:r>
              <a:rPr lang="en-US" altLang="zh-CN" dirty="0"/>
              <a:t> various miss rates?</a:t>
            </a:r>
          </a:p>
          <a:p>
            <a:pPr eaLnBrk="1" hangingPunct="1">
              <a:lnSpc>
                <a:spcPct val="90000"/>
              </a:lnSpc>
              <a:buFontTx/>
              <a:buNone/>
            </a:pPr>
            <a:r>
              <a:rPr lang="en-US" altLang="zh-CN" dirty="0"/>
              <a:t>	  </a:t>
            </a:r>
            <a:r>
              <a:rPr lang="en-US" altLang="zh-CN" b="1" dirty="0"/>
              <a:t>2.</a:t>
            </a:r>
            <a:r>
              <a:rPr lang="en-US" altLang="zh-CN" dirty="0"/>
              <a:t> avg mem access time?</a:t>
            </a:r>
          </a:p>
          <a:p>
            <a:pPr eaLnBrk="1" hangingPunct="1">
              <a:lnSpc>
                <a:spcPct val="90000"/>
              </a:lnSpc>
              <a:buFontTx/>
              <a:buNone/>
            </a:pPr>
            <a:r>
              <a:rPr lang="en-US" altLang="zh-CN" dirty="0"/>
              <a:t>	  </a:t>
            </a:r>
            <a:r>
              <a:rPr lang="en-US" altLang="zh-CN" b="1" dirty="0"/>
              <a:t>3.</a:t>
            </a:r>
            <a:r>
              <a:rPr lang="en-US" altLang="zh-CN" dirty="0"/>
              <a:t> avg stall cycles per instruction?</a:t>
            </a:r>
            <a:endParaRPr lang="en-US" altLang="zh-CN" b="1" dirty="0"/>
          </a:p>
        </p:txBody>
      </p:sp>
      <p:sp>
        <p:nvSpPr>
          <p:cNvPr id="198658" name="Rectangle 2">
            <a:extLst>
              <a:ext uri="{FF2B5EF4-FFF2-40B4-BE49-F238E27FC236}">
                <a16:creationId xmlns:a16="http://schemas.microsoft.com/office/drawing/2014/main" id="{73518BD1-2ACD-D44C-8064-16B2D8164404}"/>
              </a:ext>
            </a:extLst>
          </p:cNvPr>
          <p:cNvSpPr>
            <a:spLocks noGrp="1" noChangeArrowheads="1"/>
          </p:cNvSpPr>
          <p:nvPr>
            <p:ph type="title"/>
          </p:nvPr>
        </p:nvSpPr>
        <p:spPr/>
        <p:txBody>
          <a:bodyPr/>
          <a:lstStyle/>
          <a:p>
            <a:pPr eaLnBrk="1" hangingPunct="1"/>
            <a:r>
              <a:rPr lang="en-US" altLang="zh-CN" dirty="0" err="1"/>
              <a:t>Opt</a:t>
            </a:r>
            <a:r>
              <a:rPr lang="en-US" altLang="zh-CN" dirty="0"/>
              <a:t> #4: Multilevel Cache</a:t>
            </a:r>
          </a:p>
        </p:txBody>
      </p:sp>
    </p:spTree>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Consistency?</a:t>
            </a:r>
          </a:p>
        </p:txBody>
      </p:sp>
      <p:sp>
        <p:nvSpPr>
          <p:cNvPr id="4" name="Content Placeholder 2">
            <a:extLst>
              <a:ext uri="{FF2B5EF4-FFF2-40B4-BE49-F238E27FC236}">
                <a16:creationId xmlns:a16="http://schemas.microsoft.com/office/drawing/2014/main" id="{F03EE7E8-5420-414D-B5DA-9E4B4684A392}"/>
              </a:ext>
            </a:extLst>
          </p:cNvPr>
          <p:cNvSpPr txBox="1">
            <a:spLocks/>
          </p:cNvSpPr>
          <p:nvPr/>
        </p:nvSpPr>
        <p:spPr bwMode="auto">
          <a:xfrm>
            <a:off x="0" y="3168000"/>
            <a:ext cx="7315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P1:</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L1:</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00B0F0"/>
                </a:solidFill>
                <a:effectLst/>
                <a:uLnTx/>
                <a:uFillTx/>
                <a:latin typeface="Verdana"/>
                <a:ea typeface="宋体"/>
                <a:cs typeface="+mn-cs"/>
              </a:rPr>
              <a:t>synchronization among writes</a:t>
            </a: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  </a:t>
            </a:r>
            <a:endParaRPr kumimoji="0" lang="en-US" altLang="zh-CN" sz="3200" b="0" i="0" u="none" strike="noStrike" kern="0" cap="none" spc="0" normalizeH="0" baseline="0" noProof="0" dirty="0">
              <a:ln>
                <a:noFill/>
              </a:ln>
              <a:solidFill>
                <a:srgbClr val="FFFFFF"/>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1442B600-3984-8B40-AF6E-FA38912636CF}"/>
              </a:ext>
            </a:extLst>
          </p:cNvPr>
          <p:cNvSpPr txBox="1">
            <a:spLocks/>
          </p:cNvSpPr>
          <p:nvPr/>
        </p:nvSpPr>
        <p:spPr bwMode="auto">
          <a:xfrm>
            <a:off x="12192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 = 0;</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if (A == 0)…</a:t>
            </a:r>
            <a:endParaRPr kumimoji="0" lang="en-US" altLang="zh-CN" sz="3200" b="0" i="0" u="none" strike="noStrike" kern="0" cap="none" spc="0" normalizeH="0" baseline="0" noProof="0" dirty="0">
              <a:ln>
                <a:noFill/>
              </a:ln>
              <a:solidFill>
                <a:srgbClr val="FFFFFF"/>
              </a:solidFill>
              <a:effectLst/>
              <a:uLnTx/>
              <a:uFillTx/>
              <a:latin typeface="Verdana"/>
              <a:ea typeface="宋体"/>
              <a:cs typeface="+mn-cs"/>
            </a:endParaRPr>
          </a:p>
        </p:txBody>
      </p:sp>
      <p:sp>
        <p:nvSpPr>
          <p:cNvPr id="6" name="Content Placeholder 2">
            <a:extLst>
              <a:ext uri="{FF2B5EF4-FFF2-40B4-BE49-F238E27FC236}">
                <a16:creationId xmlns:a16="http://schemas.microsoft.com/office/drawing/2014/main" id="{A96BD672-45BE-3648-B97D-A8A73F7298FA}"/>
              </a:ext>
            </a:extLst>
          </p:cNvPr>
          <p:cNvSpPr txBox="1">
            <a:spLocks/>
          </p:cNvSpPr>
          <p:nvPr/>
        </p:nvSpPr>
        <p:spPr bwMode="auto">
          <a:xfrm>
            <a:off x="4419600" y="31680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P2:</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L2: </a:t>
            </a:r>
          </a:p>
        </p:txBody>
      </p:sp>
      <p:sp>
        <p:nvSpPr>
          <p:cNvPr id="7" name="Content Placeholder 2">
            <a:extLst>
              <a:ext uri="{FF2B5EF4-FFF2-40B4-BE49-F238E27FC236}">
                <a16:creationId xmlns:a16="http://schemas.microsoft.com/office/drawing/2014/main" id="{7EEF2036-FE43-B543-859F-B8DFFD4AA028}"/>
              </a:ext>
            </a:extLst>
          </p:cNvPr>
          <p:cNvSpPr txBox="1">
            <a:spLocks/>
          </p:cNvSpPr>
          <p:nvPr/>
        </p:nvSpPr>
        <p:spPr bwMode="auto">
          <a:xfrm>
            <a:off x="56388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A = 1;</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if (A == 1)…</a:t>
            </a:r>
          </a:p>
        </p:txBody>
      </p:sp>
    </p:spTree>
    <p:extLst>
      <p:ext uri="{BB962C8B-B14F-4D97-AF65-F5344CB8AC3E}">
        <p14:creationId xmlns:p14="http://schemas.microsoft.com/office/powerpoint/2010/main" val="182130567"/>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Consistency?</a:t>
            </a:r>
          </a:p>
        </p:txBody>
      </p:sp>
      <p:sp>
        <p:nvSpPr>
          <p:cNvPr id="3" name="Content Placeholder 2">
            <a:extLst>
              <a:ext uri="{FF2B5EF4-FFF2-40B4-BE49-F238E27FC236}">
                <a16:creationId xmlns:a16="http://schemas.microsoft.com/office/drawing/2014/main" id="{05A4C224-984E-E348-BC85-4051325249AD}"/>
              </a:ext>
            </a:extLst>
          </p:cNvPr>
          <p:cNvSpPr txBox="1">
            <a:spLocks/>
          </p:cNvSpPr>
          <p:nvPr/>
        </p:nvSpPr>
        <p:spPr bwMode="auto">
          <a:xfrm>
            <a:off x="0" y="3168000"/>
            <a:ext cx="9144000" cy="369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P1:</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L1:</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00B0F0"/>
                </a:solidFill>
                <a:effectLst/>
                <a:uLnTx/>
                <a:uFillTx/>
                <a:latin typeface="Verdana"/>
                <a:ea typeface="宋体"/>
                <a:cs typeface="+mn-cs"/>
              </a:rPr>
              <a:t>serialization/ordering among writes </a:t>
            </a:r>
            <a:endParaRPr kumimoji="0" lang="en-US" altLang="zh-CN" sz="3200" b="1" i="0" u="none" strike="noStrike" kern="0" cap="none" spc="0" normalizeH="0" baseline="0" noProof="0" dirty="0">
              <a:ln>
                <a:noFill/>
              </a:ln>
              <a:solidFill>
                <a:srgbClr val="FFFFFF"/>
              </a:solidFill>
              <a:effectLst/>
              <a:uLnTx/>
              <a:uFillTx/>
              <a:latin typeface="Verdana"/>
              <a:ea typeface="宋体"/>
              <a:cs typeface="+mn-cs"/>
            </a:endParaRPr>
          </a:p>
        </p:txBody>
      </p:sp>
      <p:sp>
        <p:nvSpPr>
          <p:cNvPr id="4" name="Content Placeholder 2">
            <a:extLst>
              <a:ext uri="{FF2B5EF4-FFF2-40B4-BE49-F238E27FC236}">
                <a16:creationId xmlns:a16="http://schemas.microsoft.com/office/drawing/2014/main" id="{98C56D81-D050-F241-B887-F3F7537784AC}"/>
              </a:ext>
            </a:extLst>
          </p:cNvPr>
          <p:cNvSpPr txBox="1">
            <a:spLocks/>
          </p:cNvSpPr>
          <p:nvPr/>
        </p:nvSpPr>
        <p:spPr bwMode="auto">
          <a:xfrm>
            <a:off x="12192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 = 0;</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 = 1;</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if (B == 0)…</a:t>
            </a:r>
            <a:endParaRPr kumimoji="0" lang="en-US" altLang="zh-CN" sz="3200" b="0" i="0" u="none" strike="noStrike" kern="0" cap="none" spc="0" normalizeH="0" baseline="0" noProof="0" dirty="0">
              <a:ln>
                <a:noFill/>
              </a:ln>
              <a:solidFill>
                <a:srgbClr val="FFFFFF"/>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9042592B-4B12-9E4C-A23E-2776D7CA30F7}"/>
              </a:ext>
            </a:extLst>
          </p:cNvPr>
          <p:cNvSpPr txBox="1">
            <a:spLocks/>
          </p:cNvSpPr>
          <p:nvPr/>
        </p:nvSpPr>
        <p:spPr bwMode="auto">
          <a:xfrm>
            <a:off x="4419600" y="31680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P2:</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L2: </a:t>
            </a:r>
          </a:p>
        </p:txBody>
      </p:sp>
      <p:sp>
        <p:nvSpPr>
          <p:cNvPr id="6" name="Content Placeholder 2">
            <a:extLst>
              <a:ext uri="{FF2B5EF4-FFF2-40B4-BE49-F238E27FC236}">
                <a16:creationId xmlns:a16="http://schemas.microsoft.com/office/drawing/2014/main" id="{103593E0-E47C-B34C-BE43-8211838B0F91}"/>
              </a:ext>
            </a:extLst>
          </p:cNvPr>
          <p:cNvSpPr txBox="1">
            <a:spLocks/>
          </p:cNvSpPr>
          <p:nvPr/>
        </p:nvSpPr>
        <p:spPr bwMode="auto">
          <a:xfrm>
            <a:off x="56388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B = 0;</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B = 1;</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if (A == 0)…</a:t>
            </a:r>
          </a:p>
        </p:txBody>
      </p:sp>
    </p:spTree>
    <p:extLst>
      <p:ext uri="{BB962C8B-B14F-4D97-AF65-F5344CB8AC3E}">
        <p14:creationId xmlns:p14="http://schemas.microsoft.com/office/powerpoint/2010/main" val="958685369"/>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96400" cy="1908175"/>
          </a:xfrm>
        </p:spPr>
        <p:txBody>
          <a:bodyPr/>
          <a:lstStyle/>
          <a:p>
            <a:pPr algn="l" eaLnBrk="1" hangingPunct="1"/>
            <a:br>
              <a:rPr lang="en-US" altLang="zh-CN" dirty="0"/>
            </a:br>
            <a:r>
              <a:rPr lang="en-US" altLang="zh-CN" dirty="0" err="1"/>
              <a:t>synchronization|consistency</a:t>
            </a:r>
            <a:endParaRPr lang="en-US" altLang="zh-CN" dirty="0"/>
          </a:p>
        </p:txBody>
      </p:sp>
    </p:spTree>
    <p:extLst>
      <p:ext uri="{BB962C8B-B14F-4D97-AF65-F5344CB8AC3E}">
        <p14:creationId xmlns:p14="http://schemas.microsoft.com/office/powerpoint/2010/main" val="933442813"/>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2016000" y="-439200"/>
            <a:ext cx="9296400" cy="1908175"/>
          </a:xfrm>
        </p:spPr>
        <p:txBody>
          <a:bodyPr/>
          <a:lstStyle/>
          <a:p>
            <a:pPr algn="l" eaLnBrk="1" hangingPunct="1"/>
            <a:br>
              <a:rPr lang="en-US" altLang="zh-CN" dirty="0"/>
            </a:br>
            <a:r>
              <a:rPr lang="en-US" altLang="zh-CN" dirty="0" err="1">
                <a:solidFill>
                  <a:schemeClr val="bg1"/>
                </a:solidFill>
              </a:rPr>
              <a:t>synchronization|consistency</a:t>
            </a:r>
            <a:endParaRPr lang="en-US" altLang="zh-CN" dirty="0">
              <a:solidFill>
                <a:schemeClr val="bg1"/>
              </a:solidFill>
            </a:endParaRPr>
          </a:p>
        </p:txBody>
      </p:sp>
      <p:sp>
        <p:nvSpPr>
          <p:cNvPr id="4" name="Title 1">
            <a:extLst>
              <a:ext uri="{FF2B5EF4-FFF2-40B4-BE49-F238E27FC236}">
                <a16:creationId xmlns:a16="http://schemas.microsoft.com/office/drawing/2014/main" id="{22141430-7C5B-D24B-8DE2-C208D822FA34}"/>
              </a:ext>
            </a:extLst>
          </p:cNvPr>
          <p:cNvSpPr txBox="1">
            <a:spLocks/>
          </p:cNvSpPr>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Synchronization</a:t>
            </a:r>
          </a:p>
        </p:txBody>
      </p:sp>
      <p:sp>
        <p:nvSpPr>
          <p:cNvPr id="5" name="Content Placeholder 2">
            <a:extLst>
              <a:ext uri="{FF2B5EF4-FFF2-40B4-BE49-F238E27FC236}">
                <a16:creationId xmlns:a16="http://schemas.microsoft.com/office/drawing/2014/main" id="{6B66FBD5-14AF-D947-BD5D-699C4E10E256}"/>
              </a:ext>
            </a:extLst>
          </p:cNvPr>
          <p:cNvSpPr txBox="1">
            <a:spLocks/>
          </p:cNvSpPr>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eaLnBrk="0" hangingPunct="0">
              <a:spcBef>
                <a:spcPct val="20000"/>
              </a:spcBef>
              <a:buChar char="•"/>
              <a:defRPr sz="3200">
                <a:latin typeface="+mn-lt"/>
                <a:ea typeface="+mn-ea"/>
              </a:defRPr>
            </a:lvl1pPr>
            <a:lvl2pPr marL="742950" indent="-285750" eaLnBrk="0" hangingPunct="0">
              <a:spcBef>
                <a:spcPct val="20000"/>
              </a:spcBef>
              <a:buChar char="–"/>
              <a:defRPr sz="2800">
                <a:latin typeface="+mn-lt"/>
                <a:ea typeface="+mn-ea"/>
              </a:defRPr>
            </a:lvl2pPr>
            <a:lvl3pPr marL="1143000" indent="-228600" eaLnBrk="0" hangingPunct="0">
              <a:spcBef>
                <a:spcPct val="20000"/>
              </a:spcBef>
              <a:buChar char="•"/>
              <a:defRPr sz="2400">
                <a:latin typeface="+mn-lt"/>
                <a:ea typeface="+mn-ea"/>
              </a:defRPr>
            </a:lvl3pPr>
            <a:lvl4pPr marL="1600200" indent="-228600" eaLnBrk="0" hangingPunct="0">
              <a:spcBef>
                <a:spcPct val="20000"/>
              </a:spcBef>
              <a:buChar char="–"/>
              <a:defRPr sz="2000">
                <a:latin typeface="+mn-lt"/>
                <a:ea typeface="+mn-ea"/>
              </a:defRPr>
            </a:lvl4pPr>
            <a:lvl5pPr marL="2057400" indent="-228600" eaLnBrk="0" hangingPunct="0">
              <a:spcBef>
                <a:spcPct val="20000"/>
              </a:spcBef>
              <a:buChar char="»"/>
              <a:defRPr sz="2000">
                <a:latin typeface="+mn-lt"/>
                <a:ea typeface="+mn-ea"/>
              </a:defRPr>
            </a:lvl5pPr>
            <a:lvl6pPr marL="2514600" indent="-228600" fontAlgn="base">
              <a:spcBef>
                <a:spcPct val="20000"/>
              </a:spcBef>
              <a:spcAft>
                <a:spcPct val="0"/>
              </a:spcAft>
              <a:buChar char="»"/>
              <a:defRPr sz="2000">
                <a:latin typeface="+mn-lt"/>
                <a:ea typeface="+mn-ea"/>
              </a:defRPr>
            </a:lvl6pPr>
            <a:lvl7pPr marL="2971800" indent="-228600" fontAlgn="base">
              <a:spcBef>
                <a:spcPct val="20000"/>
              </a:spcBef>
              <a:spcAft>
                <a:spcPct val="0"/>
              </a:spcAft>
              <a:buChar char="»"/>
              <a:defRPr sz="2000">
                <a:latin typeface="+mn-lt"/>
                <a:ea typeface="+mn-ea"/>
              </a:defRPr>
            </a:lvl7pPr>
            <a:lvl8pPr marL="3429000" indent="-228600" fontAlgn="base">
              <a:spcBef>
                <a:spcPct val="20000"/>
              </a:spcBef>
              <a:spcAft>
                <a:spcPct val="0"/>
              </a:spcAft>
              <a:buChar char="»"/>
              <a:defRPr sz="2000">
                <a:latin typeface="+mn-lt"/>
                <a:ea typeface="+mn-ea"/>
              </a:defRPr>
            </a:lvl8pPr>
            <a:lvl9pPr marL="3886200" indent="-228600" fontAlgn="base">
              <a:spcBef>
                <a:spcPct val="20000"/>
              </a:spcBef>
              <a:spcAft>
                <a:spcPct val="0"/>
              </a:spcAft>
              <a:buChar char="»"/>
              <a:defRPr sz="2000">
                <a:latin typeface="+mn-lt"/>
                <a:ea typeface="+mn-ea"/>
              </a:defRPr>
            </a:lvl9pPr>
          </a:lstStyle>
          <a:p>
            <a:pPr marL="342900" marR="0" lvl="0" indent="-342900" algn="l" defTabSz="914400" rtl="0" eaLnBrk="0" fontAlgn="base" latinLnBrk="0" hangingPunct="0">
              <a:lnSpc>
                <a:spcPct val="100000"/>
              </a:lnSpc>
              <a:spcBef>
                <a:spcPct val="20000"/>
              </a:spcBef>
              <a:spcAft>
                <a:spcPct val="0"/>
              </a:spcAft>
              <a:buClrTx/>
              <a:buSzTx/>
              <a:buFontTx/>
              <a:buChar char="•"/>
              <a:tabLst/>
              <a:defRPr/>
            </a:pPr>
            <a:r>
              <a:rPr kumimoji="0" lang="en-US" sz="3200" b="0" i="0" u="none" strike="noStrike" kern="1200" cap="none" spc="0" normalizeH="0" baseline="0" noProof="0" dirty="0">
                <a:ln>
                  <a:noFill/>
                </a:ln>
                <a:solidFill>
                  <a:srgbClr val="000000"/>
                </a:solidFill>
                <a:effectLst/>
                <a:uLnTx/>
                <a:uFillTx/>
                <a:latin typeface="Verdana"/>
                <a:ea typeface="宋体"/>
                <a:cs typeface="+mn-cs"/>
              </a:rPr>
              <a:t>Inherently involve </a:t>
            </a:r>
            <a:r>
              <a:rPr kumimoji="0" lang="en-US" sz="3200" b="0" i="0" u="none" strike="noStrike" kern="1200" cap="none" spc="0" normalizeH="0" baseline="0" noProof="0" dirty="0" err="1">
                <a:ln>
                  <a:noFill/>
                </a:ln>
                <a:solidFill>
                  <a:srgbClr val="000000"/>
                </a:solidFill>
                <a:effectLst/>
                <a:uLnTx/>
                <a:uFillTx/>
                <a:latin typeface="Verdana"/>
                <a:ea typeface="宋体"/>
                <a:cs typeface="+mn-cs"/>
              </a:rPr>
              <a:t>interprocessor</a:t>
            </a:r>
            <a:r>
              <a:rPr kumimoji="0" lang="en-US" sz="3200" b="0" i="0" u="none" strike="noStrike" kern="1200" cap="none" spc="0" normalizeH="0" baseline="0" noProof="0" dirty="0">
                <a:ln>
                  <a:noFill/>
                </a:ln>
                <a:solidFill>
                  <a:srgbClr val="000000"/>
                </a:solidFill>
                <a:effectLst/>
                <a:uLnTx/>
                <a:uFillTx/>
                <a:latin typeface="Verdana"/>
                <a:ea typeface="宋体"/>
                <a:cs typeface="+mn-cs"/>
              </a:rPr>
              <a:t> communication</a:t>
            </a:r>
          </a:p>
          <a:p>
            <a:pPr marL="342900" marR="0" lvl="0" indent="-342900" algn="l" defTabSz="914400" rtl="0" eaLnBrk="0" fontAlgn="base" latinLnBrk="0" hangingPunct="0">
              <a:lnSpc>
                <a:spcPct val="100000"/>
              </a:lnSpc>
              <a:spcBef>
                <a:spcPct val="20000"/>
              </a:spcBef>
              <a:spcAft>
                <a:spcPct val="0"/>
              </a:spcAft>
              <a:buClrTx/>
              <a:buSzTx/>
              <a:buFontTx/>
              <a:buChar char="•"/>
              <a:tabLst/>
              <a:defRPr/>
            </a:pPr>
            <a:r>
              <a:rPr kumimoji="0" lang="en-US" sz="3200" b="0" i="0" u="none" strike="noStrike" kern="1200" cap="none" spc="0" normalizeH="0" baseline="0" noProof="0" dirty="0">
                <a:ln>
                  <a:noFill/>
                </a:ln>
                <a:solidFill>
                  <a:srgbClr val="000000"/>
                </a:solidFill>
                <a:effectLst/>
                <a:uLnTx/>
                <a:uFillTx/>
                <a:latin typeface="Verdana"/>
                <a:ea typeface="宋体"/>
                <a:cs typeface="+mn-cs"/>
              </a:rPr>
              <a:t>Limit parallelism</a:t>
            </a:r>
          </a:p>
          <a:p>
            <a:pPr marL="342900" marR="0" lvl="0" indent="-342900" algn="l" defTabSz="914400" rtl="0" eaLnBrk="0" fontAlgn="base" latinLnBrk="0" hangingPunct="0">
              <a:lnSpc>
                <a:spcPct val="100000"/>
              </a:lnSpc>
              <a:spcBef>
                <a:spcPct val="20000"/>
              </a:spcBef>
              <a:spcAft>
                <a:spcPct val="0"/>
              </a:spcAft>
              <a:buClrTx/>
              <a:buSzTx/>
              <a:buFontTx/>
              <a:buChar char="•"/>
              <a:tabLst/>
              <a:defRPr/>
            </a:pPr>
            <a:r>
              <a:rPr kumimoji="0" lang="en-US" sz="3200" b="0" i="0" u="none" strike="noStrike" kern="1200" cap="none" spc="0" normalizeH="0" baseline="0" noProof="0" dirty="0">
                <a:ln>
                  <a:noFill/>
                </a:ln>
                <a:solidFill>
                  <a:srgbClr val="000000"/>
                </a:solidFill>
                <a:effectLst/>
                <a:uLnTx/>
                <a:uFillTx/>
                <a:latin typeface="Verdana"/>
                <a:ea typeface="宋体"/>
                <a:cs typeface="+mn-cs"/>
              </a:rPr>
              <a:t>Introduce additional delays in high-contention situations</a:t>
            </a:r>
          </a:p>
          <a:p>
            <a:pPr marL="342900" marR="0" lvl="0" indent="-342900" algn="l" defTabSz="914400" rtl="0" eaLnBrk="0" fontAlgn="base" latinLnBrk="0" hangingPunct="0">
              <a:lnSpc>
                <a:spcPct val="100000"/>
              </a:lnSpc>
              <a:spcBef>
                <a:spcPct val="20000"/>
              </a:spcBef>
              <a:spcAft>
                <a:spcPct val="0"/>
              </a:spcAft>
              <a:buClrTx/>
              <a:buSzTx/>
              <a:buFontTx/>
              <a:buChar char="•"/>
              <a:tabLst/>
              <a:defRPr/>
            </a:pPr>
            <a:r>
              <a:rPr kumimoji="0" lang="en-US" sz="3200" b="0" i="0" u="none" strike="noStrike" kern="1200" cap="none" spc="0" normalizeH="0" baseline="0" noProof="0" dirty="0">
                <a:ln>
                  <a:noFill/>
                </a:ln>
                <a:solidFill>
                  <a:srgbClr val="000000"/>
                </a:solidFill>
                <a:effectLst/>
                <a:uLnTx/>
                <a:uFillTx/>
                <a:latin typeface="Verdana"/>
                <a:ea typeface="宋体"/>
                <a:cs typeface="+mn-cs"/>
              </a:rPr>
              <a:t>Can become a performance bottleneck</a:t>
            </a:r>
            <a:endParaRPr kumimoji="0" lang="en-CN" sz="3200" b="0" i="0" u="none" strike="noStrike" kern="1200" cap="none" spc="0" normalizeH="0" baseline="0" noProof="0" dirty="0">
              <a:ln>
                <a:noFill/>
              </a:ln>
              <a:solidFill>
                <a:srgbClr val="000000"/>
              </a:solidFill>
              <a:effectLst/>
              <a:uLnTx/>
              <a:uFillTx/>
              <a:latin typeface="Verdana"/>
              <a:ea typeface="宋体"/>
              <a:cs typeface="+mn-cs"/>
            </a:endParaRPr>
          </a:p>
        </p:txBody>
      </p:sp>
    </p:spTree>
    <p:extLst>
      <p:ext uri="{BB962C8B-B14F-4D97-AF65-F5344CB8AC3E}">
        <p14:creationId xmlns:p14="http://schemas.microsoft.com/office/powerpoint/2010/main" val="912505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7F61-5561-C446-AE73-4CCB94CF79C4}"/>
              </a:ext>
            </a:extLst>
          </p:cNvPr>
          <p:cNvSpPr>
            <a:spLocks noGrp="1"/>
          </p:cNvSpPr>
          <p:nvPr>
            <p:ph type="title"/>
          </p:nvPr>
        </p:nvSpPr>
        <p:spPr/>
        <p:txBody>
          <a:bodyPr/>
          <a:lstStyle/>
          <a:p>
            <a:r>
              <a:rPr lang="en-CN" dirty="0"/>
              <a:t>Mutex Lock</a:t>
            </a:r>
          </a:p>
        </p:txBody>
      </p:sp>
      <p:pic>
        <p:nvPicPr>
          <p:cNvPr id="4" name="Picture 3">
            <a:extLst>
              <a:ext uri="{FF2B5EF4-FFF2-40B4-BE49-F238E27FC236}">
                <a16:creationId xmlns:a16="http://schemas.microsoft.com/office/drawing/2014/main" id="{C39055E3-5C23-8643-8BE5-48386192BA8E}"/>
              </a:ext>
            </a:extLst>
          </p:cNvPr>
          <p:cNvPicPr>
            <a:picLocks noChangeAspect="1"/>
          </p:cNvPicPr>
          <p:nvPr/>
        </p:nvPicPr>
        <p:blipFill>
          <a:blip r:embed="rId3"/>
          <a:stretch>
            <a:fillRect/>
          </a:stretch>
        </p:blipFill>
        <p:spPr>
          <a:xfrm>
            <a:off x="0" y="1682291"/>
            <a:ext cx="4838700" cy="5023309"/>
          </a:xfrm>
          <a:prstGeom prst="rect">
            <a:avLst/>
          </a:prstGeom>
        </p:spPr>
      </p:pic>
      <p:sp>
        <p:nvSpPr>
          <p:cNvPr id="3" name="Content Placeholder 2">
            <a:extLst>
              <a:ext uri="{FF2B5EF4-FFF2-40B4-BE49-F238E27FC236}">
                <a16:creationId xmlns:a16="http://schemas.microsoft.com/office/drawing/2014/main" id="{6254E883-E6AB-AF4C-AB26-03136EDCD732}"/>
              </a:ext>
            </a:extLst>
          </p:cNvPr>
          <p:cNvSpPr>
            <a:spLocks noGrp="1"/>
          </p:cNvSpPr>
          <p:nvPr>
            <p:ph idx="1"/>
          </p:nvPr>
        </p:nvSpPr>
        <p:spPr>
          <a:xfrm>
            <a:off x="4838700" y="1600200"/>
            <a:ext cx="4305300" cy="5257800"/>
          </a:xfrm>
        </p:spPr>
        <p:txBody>
          <a:bodyPr/>
          <a:lstStyle/>
          <a:p>
            <a:r>
              <a:rPr lang="en-US" dirty="0"/>
              <a:t>Use lock to grant access permission of shared variable</a:t>
            </a:r>
          </a:p>
          <a:p>
            <a:r>
              <a:rPr lang="en-US" dirty="0"/>
              <a:t>Acquire lock before accessing</a:t>
            </a:r>
          </a:p>
          <a:p>
            <a:r>
              <a:rPr lang="en-US" dirty="0"/>
              <a:t>Release lock after operations on shared variable complete</a:t>
            </a:r>
            <a:endParaRPr lang="en-CN" dirty="0"/>
          </a:p>
        </p:txBody>
      </p:sp>
      <p:sp>
        <p:nvSpPr>
          <p:cNvPr id="8" name="Content Placeholder 2">
            <a:extLst>
              <a:ext uri="{FF2B5EF4-FFF2-40B4-BE49-F238E27FC236}">
                <a16:creationId xmlns:a16="http://schemas.microsoft.com/office/drawing/2014/main" id="{5364E98B-C858-B54B-A8A3-835CF4BB2AD1}"/>
              </a:ext>
            </a:extLst>
          </p:cNvPr>
          <p:cNvSpPr txBox="1">
            <a:spLocks/>
          </p:cNvSpPr>
          <p:nvPr/>
        </p:nvSpPr>
        <p:spPr bwMode="auto">
          <a:xfrm>
            <a:off x="27360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mut</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ual</a:t>
            </a:r>
            <a:r>
              <a:rPr kumimoji="0" lang="zh-CN" altLang="en-US" sz="2400" b="1" i="0" u="none" strike="noStrike" kern="0" cap="none" spc="0" normalizeH="0" baseline="0" noProof="0" dirty="0">
                <a:ln>
                  <a:noFill/>
                </a:ln>
                <a:solidFill>
                  <a:srgbClr val="00B0F0"/>
                </a:solidFill>
                <a:effectLst/>
                <a:uLnTx/>
                <a:uFillTx/>
                <a:latin typeface="Verdana"/>
                <a:ea typeface="宋体"/>
                <a:cs typeface="+mn-cs"/>
              </a:rPr>
              <a:t> </a:t>
            </a: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ex</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clusion</a:t>
            </a:r>
          </a:p>
        </p:txBody>
      </p:sp>
    </p:spTree>
    <p:extLst>
      <p:ext uri="{BB962C8B-B14F-4D97-AF65-F5344CB8AC3E}">
        <p14:creationId xmlns:p14="http://schemas.microsoft.com/office/powerpoint/2010/main" val="909492323"/>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7F61-5561-C446-AE73-4CCB94CF79C4}"/>
              </a:ext>
            </a:extLst>
          </p:cNvPr>
          <p:cNvSpPr>
            <a:spLocks noGrp="1"/>
          </p:cNvSpPr>
          <p:nvPr>
            <p:ph type="title"/>
          </p:nvPr>
        </p:nvSpPr>
        <p:spPr/>
        <p:txBody>
          <a:bodyPr/>
          <a:lstStyle/>
          <a:p>
            <a:r>
              <a:rPr lang="en-CN" dirty="0"/>
              <a:t>Mutex Lock</a:t>
            </a:r>
          </a:p>
        </p:txBody>
      </p:sp>
      <p:sp>
        <p:nvSpPr>
          <p:cNvPr id="8" name="Content Placeholder 2">
            <a:extLst>
              <a:ext uri="{FF2B5EF4-FFF2-40B4-BE49-F238E27FC236}">
                <a16:creationId xmlns:a16="http://schemas.microsoft.com/office/drawing/2014/main" id="{5364E98B-C858-B54B-A8A3-835CF4BB2AD1}"/>
              </a:ext>
            </a:extLst>
          </p:cNvPr>
          <p:cNvSpPr txBox="1">
            <a:spLocks/>
          </p:cNvSpPr>
          <p:nvPr/>
        </p:nvSpPr>
        <p:spPr bwMode="auto">
          <a:xfrm>
            <a:off x="27360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mut</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ual</a:t>
            </a:r>
            <a:r>
              <a:rPr kumimoji="0" lang="zh-CN" altLang="en-US" sz="2400" b="1" i="0" u="none" strike="noStrike" kern="0" cap="none" spc="0" normalizeH="0" baseline="0" noProof="0" dirty="0">
                <a:ln>
                  <a:noFill/>
                </a:ln>
                <a:solidFill>
                  <a:srgbClr val="00B0F0"/>
                </a:solidFill>
                <a:effectLst/>
                <a:uLnTx/>
                <a:uFillTx/>
                <a:latin typeface="Verdana"/>
                <a:ea typeface="宋体"/>
                <a:cs typeface="+mn-cs"/>
              </a:rPr>
              <a:t> </a:t>
            </a: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ex</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clusion</a:t>
            </a:r>
          </a:p>
        </p:txBody>
      </p:sp>
      <p:pic>
        <p:nvPicPr>
          <p:cNvPr id="1026" name="Picture 2">
            <a:extLst>
              <a:ext uri="{FF2B5EF4-FFF2-40B4-BE49-F238E27FC236}">
                <a16:creationId xmlns:a16="http://schemas.microsoft.com/office/drawing/2014/main" id="{72B047CF-65D4-C349-913A-359B218BC1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090287"/>
            <a:ext cx="9144000" cy="395446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21">
            <a:extLst>
              <a:ext uri="{FF2B5EF4-FFF2-40B4-BE49-F238E27FC236}">
                <a16:creationId xmlns:a16="http://schemas.microsoft.com/office/drawing/2014/main" id="{DFE9A793-7B4E-C94C-8294-82D4721021DA}"/>
              </a:ext>
            </a:extLst>
          </p:cNvPr>
          <p:cNvSpPr txBox="1">
            <a:spLocks noChangeArrowheads="1"/>
          </p:cNvSpPr>
          <p:nvPr/>
        </p:nvSpPr>
        <p:spPr bwMode="auto">
          <a:xfrm>
            <a:off x="1371600" y="6534837"/>
            <a:ext cx="7772400"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https://</a:t>
            </a:r>
            <a:r>
              <a:rPr kumimoji="0" lang="en-US" altLang="zh-CN" sz="1500" b="0"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www.geeksforgeeks.org</a:t>
            </a: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/mutex-lock-for-</a:t>
            </a:r>
            <a:r>
              <a:rPr kumimoji="0" lang="en-US" altLang="zh-CN" sz="1500" b="0"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linux</a:t>
            </a:r>
            <a:r>
              <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-thread-synchronization/</a:t>
            </a:r>
          </a:p>
        </p:txBody>
      </p:sp>
    </p:spTree>
    <p:extLst>
      <p:ext uri="{BB962C8B-B14F-4D97-AF65-F5344CB8AC3E}">
        <p14:creationId xmlns:p14="http://schemas.microsoft.com/office/powerpoint/2010/main" val="476742193"/>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how to lock in hardware?</a:t>
            </a:r>
          </a:p>
        </p:txBody>
      </p:sp>
    </p:spTree>
    <p:extLst>
      <p:ext uri="{BB962C8B-B14F-4D97-AF65-F5344CB8AC3E}">
        <p14:creationId xmlns:p14="http://schemas.microsoft.com/office/powerpoint/2010/main" val="427271954"/>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52486-1E31-5D4F-BEEF-BDB6BE6B7516}"/>
              </a:ext>
            </a:extLst>
          </p:cNvPr>
          <p:cNvSpPr>
            <a:spLocks noGrp="1"/>
          </p:cNvSpPr>
          <p:nvPr>
            <p:ph type="title"/>
          </p:nvPr>
        </p:nvSpPr>
        <p:spPr/>
        <p:txBody>
          <a:bodyPr/>
          <a:lstStyle/>
          <a:p>
            <a:r>
              <a:rPr lang="en-CN" dirty="0"/>
              <a:t>Atomic Exchange</a:t>
            </a:r>
          </a:p>
        </p:txBody>
      </p:sp>
      <p:sp>
        <p:nvSpPr>
          <p:cNvPr id="3" name="Content Placeholder 2">
            <a:extLst>
              <a:ext uri="{FF2B5EF4-FFF2-40B4-BE49-F238E27FC236}">
                <a16:creationId xmlns:a16="http://schemas.microsoft.com/office/drawing/2014/main" id="{A3397945-475B-6640-8D45-7F0DD18DB47B}"/>
              </a:ext>
            </a:extLst>
          </p:cNvPr>
          <p:cNvSpPr>
            <a:spLocks noGrp="1"/>
          </p:cNvSpPr>
          <p:nvPr>
            <p:ph idx="1"/>
          </p:nvPr>
        </p:nvSpPr>
        <p:spPr/>
        <p:txBody>
          <a:bodyPr/>
          <a:lstStyle/>
          <a:p>
            <a:r>
              <a:rPr lang="en-US" dirty="0"/>
              <a:t>I</a:t>
            </a:r>
            <a:r>
              <a:rPr lang="en-CN" dirty="0"/>
              <a:t>nterchange a value in a register for a value in memory</a:t>
            </a:r>
          </a:p>
          <a:p>
            <a:endParaRPr lang="en-CN" dirty="0"/>
          </a:p>
          <a:p>
            <a:r>
              <a:rPr lang="en-US" dirty="0"/>
              <a:t>C</a:t>
            </a:r>
            <a:r>
              <a:rPr lang="en-CN" dirty="0"/>
              <a:t>onsider the value as a lock          </a:t>
            </a:r>
            <a:r>
              <a:rPr lang="en-US" dirty="0"/>
              <a:t>v</a:t>
            </a:r>
            <a:r>
              <a:rPr lang="en-CN" dirty="0"/>
              <a:t>alue 0: lock is free                      </a:t>
            </a:r>
            <a:r>
              <a:rPr lang="en-US" dirty="0"/>
              <a:t>v</a:t>
            </a:r>
            <a:r>
              <a:rPr lang="en-CN" dirty="0"/>
              <a:t>alue 1: lock is unavailable</a:t>
            </a:r>
          </a:p>
        </p:txBody>
      </p:sp>
    </p:spTree>
    <p:extLst>
      <p:ext uri="{BB962C8B-B14F-4D97-AF65-F5344CB8AC3E}">
        <p14:creationId xmlns:p14="http://schemas.microsoft.com/office/powerpoint/2010/main" val="2848914066"/>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52486-1E31-5D4F-BEEF-BDB6BE6B7516}"/>
              </a:ext>
            </a:extLst>
          </p:cNvPr>
          <p:cNvSpPr>
            <a:spLocks noGrp="1"/>
          </p:cNvSpPr>
          <p:nvPr>
            <p:ph type="title"/>
          </p:nvPr>
        </p:nvSpPr>
        <p:spPr/>
        <p:txBody>
          <a:bodyPr/>
          <a:lstStyle/>
          <a:p>
            <a:r>
              <a:rPr lang="en-CN" dirty="0"/>
              <a:t>Atomic Exchange</a:t>
            </a:r>
          </a:p>
        </p:txBody>
      </p:sp>
      <p:sp>
        <p:nvSpPr>
          <p:cNvPr id="3" name="Content Placeholder 2">
            <a:extLst>
              <a:ext uri="{FF2B5EF4-FFF2-40B4-BE49-F238E27FC236}">
                <a16:creationId xmlns:a16="http://schemas.microsoft.com/office/drawing/2014/main" id="{A3397945-475B-6640-8D45-7F0DD18DB47B}"/>
              </a:ext>
            </a:extLst>
          </p:cNvPr>
          <p:cNvSpPr>
            <a:spLocks noGrp="1"/>
          </p:cNvSpPr>
          <p:nvPr>
            <p:ph idx="1"/>
          </p:nvPr>
        </p:nvSpPr>
        <p:spPr/>
        <p:txBody>
          <a:bodyPr/>
          <a:lstStyle/>
          <a:p>
            <a:r>
              <a:rPr lang="en-US" dirty="0"/>
              <a:t>Processor tries to set the lock by an exchange of 1 in a register with the lock defined by its memory address</a:t>
            </a:r>
          </a:p>
          <a:p>
            <a:r>
              <a:rPr lang="en-US" dirty="0"/>
              <a:t>Exchange returns 1 if some other processor had already claimed access</a:t>
            </a:r>
          </a:p>
          <a:p>
            <a:r>
              <a:rPr lang="en-US" dirty="0"/>
              <a:t>Exchange returns 0 otherwise and then sets the value as 1 (to prevent any competing exchange from also retrieving a 0)</a:t>
            </a:r>
            <a:endParaRPr lang="en-CN" dirty="0"/>
          </a:p>
        </p:txBody>
      </p:sp>
    </p:spTree>
    <p:extLst>
      <p:ext uri="{BB962C8B-B14F-4D97-AF65-F5344CB8AC3E}">
        <p14:creationId xmlns:p14="http://schemas.microsoft.com/office/powerpoint/2010/main" val="3173159345"/>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397945-475B-6640-8D45-7F0DD18DB47B}"/>
              </a:ext>
            </a:extLst>
          </p:cNvPr>
          <p:cNvSpPr>
            <a:spLocks noGrp="1"/>
          </p:cNvSpPr>
          <p:nvPr>
            <p:ph idx="1"/>
          </p:nvPr>
        </p:nvSpPr>
        <p:spPr/>
        <p:txBody>
          <a:bodyPr/>
          <a:lstStyle/>
          <a:p>
            <a:r>
              <a:rPr lang="en-US" dirty="0"/>
              <a:t>Use a pair of instructions where the second instruction returns a value from which it can be deduced whether the pair of instructions was executed as though the instructions were atomic, and all other operations executed by any processor occurred before or after the pair</a:t>
            </a:r>
          </a:p>
          <a:p>
            <a:r>
              <a:rPr lang="en-US" dirty="0">
                <a:solidFill>
                  <a:srgbClr val="00B0F0"/>
                </a:solidFill>
              </a:rPr>
              <a:t>Load Reservation + Store Conditional</a:t>
            </a:r>
            <a:endParaRPr lang="en-CN" dirty="0">
              <a:solidFill>
                <a:srgbClr val="00B0F0"/>
              </a:solidFill>
            </a:endParaRPr>
          </a:p>
        </p:txBody>
      </p:sp>
      <p:sp>
        <p:nvSpPr>
          <p:cNvPr id="4" name="Title 1">
            <a:extLst>
              <a:ext uri="{FF2B5EF4-FFF2-40B4-BE49-F238E27FC236}">
                <a16:creationId xmlns:a16="http://schemas.microsoft.com/office/drawing/2014/main" id="{2C57E385-24A9-4E4A-A098-9635F7A90CCD}"/>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FFFFFF"/>
                </a:solidFill>
                <a:effectLst/>
                <a:uLnTx/>
                <a:uFillTx/>
                <a:latin typeface="Verdana"/>
                <a:ea typeface="宋体"/>
                <a:cs typeface="+mj-cs"/>
              </a:rPr>
              <a:t>Atomic Exchange</a:t>
            </a:r>
            <a:r>
              <a:rPr kumimoji="0" lang="en-CN" sz="4400" b="1" i="0" u="none" strike="noStrike" kern="0" cap="none" spc="0" normalizeH="0" baseline="0" noProof="0" dirty="0">
                <a:ln>
                  <a:noFill/>
                </a:ln>
                <a:solidFill>
                  <a:srgbClr val="000000"/>
                </a:solidFill>
                <a:effectLst/>
                <a:uLnTx/>
                <a:uFillTx/>
                <a:latin typeface="Verdana"/>
                <a:ea typeface="宋体"/>
                <a:cs typeface="+mj-cs"/>
              </a:rPr>
              <a:t> in RISC-V</a:t>
            </a:r>
          </a:p>
        </p:txBody>
      </p:sp>
      <p:sp>
        <p:nvSpPr>
          <p:cNvPr id="2" name="Title 1">
            <a:extLst>
              <a:ext uri="{FF2B5EF4-FFF2-40B4-BE49-F238E27FC236}">
                <a16:creationId xmlns:a16="http://schemas.microsoft.com/office/drawing/2014/main" id="{E1B52486-1E31-5D4F-BEEF-BDB6BE6B7516}"/>
              </a:ext>
            </a:extLst>
          </p:cNvPr>
          <p:cNvSpPr>
            <a:spLocks noGrp="1"/>
          </p:cNvSpPr>
          <p:nvPr>
            <p:ph type="title"/>
          </p:nvPr>
        </p:nvSpPr>
        <p:spPr>
          <a:xfrm>
            <a:off x="0" y="273600"/>
            <a:ext cx="5940000" cy="1143000"/>
          </a:xfrm>
        </p:spPr>
        <p:txBody>
          <a:bodyPr/>
          <a:lstStyle/>
          <a:p>
            <a:r>
              <a:rPr lang="en-CN" dirty="0">
                <a:solidFill>
                  <a:schemeClr val="tx1"/>
                </a:solidFill>
              </a:rPr>
              <a:t>Atomic Exchange</a:t>
            </a:r>
          </a:p>
        </p:txBody>
      </p:sp>
    </p:spTree>
    <p:extLst>
      <p:ext uri="{BB962C8B-B14F-4D97-AF65-F5344CB8AC3E}">
        <p14:creationId xmlns:p14="http://schemas.microsoft.com/office/powerpoint/2010/main" val="15944006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3" name="Rectangle 3">
            <a:extLst>
              <a:ext uri="{FF2B5EF4-FFF2-40B4-BE49-F238E27FC236}">
                <a16:creationId xmlns:a16="http://schemas.microsoft.com/office/drawing/2014/main" id="{0CF45733-8D5B-D948-B98E-EF37B18D60B3}"/>
              </a:ext>
            </a:extLst>
          </p:cNvPr>
          <p:cNvSpPr>
            <a:spLocks noGrp="1" noChangeArrowheads="1"/>
          </p:cNvSpPr>
          <p:nvPr>
            <p:ph type="body" idx="1"/>
          </p:nvPr>
        </p:nvSpPr>
        <p:spPr/>
        <p:txBody>
          <a:bodyPr/>
          <a:lstStyle/>
          <a:p>
            <a:pPr eaLnBrk="1" hangingPunct="1"/>
            <a:r>
              <a:rPr lang="en-US" altLang="zh-CN" b="1"/>
              <a:t>Answer</a:t>
            </a:r>
          </a:p>
          <a:p>
            <a:pPr eaLnBrk="1" hangingPunct="1">
              <a:buFontTx/>
              <a:buNone/>
            </a:pPr>
            <a:r>
              <a:rPr lang="en-US" altLang="zh-CN"/>
              <a:t>	</a:t>
            </a:r>
            <a:r>
              <a:rPr lang="en-US" altLang="zh-CN" b="1"/>
              <a:t>1.</a:t>
            </a:r>
            <a:r>
              <a:rPr lang="en-US" altLang="zh-CN"/>
              <a:t> various miss rates?</a:t>
            </a:r>
          </a:p>
          <a:p>
            <a:pPr eaLnBrk="1" hangingPunct="1">
              <a:buFontTx/>
              <a:buNone/>
            </a:pPr>
            <a:r>
              <a:rPr lang="en-US" altLang="zh-CN"/>
              <a:t>	</a:t>
            </a:r>
            <a:r>
              <a:rPr lang="en-US" altLang="zh-CN" b="1"/>
              <a:t>L1: </a:t>
            </a:r>
            <a:r>
              <a:rPr lang="en-US" altLang="zh-CN"/>
              <a:t>local = global</a:t>
            </a:r>
          </a:p>
          <a:p>
            <a:pPr eaLnBrk="1" hangingPunct="1">
              <a:buFontTx/>
              <a:buNone/>
            </a:pPr>
            <a:r>
              <a:rPr lang="en-US" altLang="zh-CN"/>
              <a:t>	40/1000 = 4%</a:t>
            </a:r>
          </a:p>
          <a:p>
            <a:pPr eaLnBrk="1" hangingPunct="1">
              <a:buFontTx/>
              <a:buNone/>
            </a:pPr>
            <a:r>
              <a:rPr lang="en-US" altLang="zh-CN"/>
              <a:t>	</a:t>
            </a:r>
            <a:r>
              <a:rPr lang="en-US" altLang="zh-CN" b="1"/>
              <a:t>L2:</a:t>
            </a:r>
          </a:p>
          <a:p>
            <a:pPr eaLnBrk="1" hangingPunct="1">
              <a:buFontTx/>
              <a:buNone/>
            </a:pPr>
            <a:r>
              <a:rPr lang="en-US" altLang="zh-CN" b="1"/>
              <a:t>	</a:t>
            </a:r>
            <a:r>
              <a:rPr lang="en-US" altLang="zh-CN"/>
              <a:t>local: 20/40 = 50%</a:t>
            </a:r>
          </a:p>
          <a:p>
            <a:pPr eaLnBrk="1" hangingPunct="1">
              <a:buFontTx/>
              <a:buNone/>
            </a:pPr>
            <a:r>
              <a:rPr lang="en-US" altLang="zh-CN"/>
              <a:t>	global: 20/10000 = 2%</a:t>
            </a:r>
            <a:endParaRPr lang="en-US" altLang="zh-CN" b="1"/>
          </a:p>
        </p:txBody>
      </p:sp>
      <p:sp>
        <p:nvSpPr>
          <p:cNvPr id="2" name="Rectangle 2">
            <a:extLst>
              <a:ext uri="{FF2B5EF4-FFF2-40B4-BE49-F238E27FC236}">
                <a16:creationId xmlns:a16="http://schemas.microsoft.com/office/drawing/2014/main" id="{9291ED40-3FF7-FD97-6560-D979675C90EA}"/>
              </a:ext>
            </a:extLst>
          </p:cNvPr>
          <p:cNvSpPr>
            <a:spLocks noGrp="1" noChangeArrowheads="1"/>
          </p:cNvSpPr>
          <p:nvPr>
            <p:ph type="title"/>
          </p:nvPr>
        </p:nvSpPr>
        <p:spPr>
          <a:xfrm>
            <a:off x="0" y="274638"/>
            <a:ext cx="9144000" cy="1143000"/>
          </a:xfrm>
        </p:spPr>
        <p:txBody>
          <a:bodyPr/>
          <a:lstStyle/>
          <a:p>
            <a:pPr eaLnBrk="1" hangingPunct="1"/>
            <a:r>
              <a:rPr lang="en-US" altLang="zh-CN" dirty="0" err="1"/>
              <a:t>Opt</a:t>
            </a:r>
            <a:r>
              <a:rPr lang="en-US" altLang="zh-CN" dirty="0"/>
              <a:t> #4: Multilevel Cache</a:t>
            </a:r>
          </a:p>
        </p:txBody>
      </p:sp>
    </p:spTree>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1F519-A0CC-774E-AD8C-C53477029542}"/>
              </a:ext>
            </a:extLst>
          </p:cNvPr>
          <p:cNvSpPr>
            <a:spLocks noGrp="1"/>
          </p:cNvSpPr>
          <p:nvPr>
            <p:ph type="title"/>
          </p:nvPr>
        </p:nvSpPr>
        <p:spPr/>
        <p:txBody>
          <a:bodyPr/>
          <a:lstStyle/>
          <a:p>
            <a:r>
              <a:rPr lang="en-CN" dirty="0"/>
              <a:t>Load Reservation: lr</a:t>
            </a:r>
          </a:p>
        </p:txBody>
      </p:sp>
      <p:sp>
        <p:nvSpPr>
          <p:cNvPr id="3" name="Content Placeholder 2">
            <a:extLst>
              <a:ext uri="{FF2B5EF4-FFF2-40B4-BE49-F238E27FC236}">
                <a16:creationId xmlns:a16="http://schemas.microsoft.com/office/drawing/2014/main" id="{E5BC1537-59DA-6948-89E3-613411BC6051}"/>
              </a:ext>
            </a:extLst>
          </p:cNvPr>
          <p:cNvSpPr>
            <a:spLocks noGrp="1"/>
          </p:cNvSpPr>
          <p:nvPr>
            <p:ph idx="1"/>
          </p:nvPr>
        </p:nvSpPr>
        <p:spPr/>
        <p:txBody>
          <a:bodyPr/>
          <a:lstStyle/>
          <a:p>
            <a:r>
              <a:rPr lang="en-US" dirty="0"/>
              <a:t>A</a:t>
            </a:r>
            <a:r>
              <a:rPr lang="en-CN" dirty="0"/>
              <a:t>lso called as load linked/locked</a:t>
            </a:r>
          </a:p>
          <a:p>
            <a:r>
              <a:rPr lang="en-US" dirty="0"/>
              <a:t>Load the contents of memory given by rs1 into </a:t>
            </a:r>
            <a:r>
              <a:rPr lang="en-US" dirty="0" err="1"/>
              <a:t>rd</a:t>
            </a:r>
            <a:endParaRPr lang="en-US" dirty="0"/>
          </a:p>
          <a:p>
            <a:r>
              <a:rPr lang="en-US" dirty="0"/>
              <a:t>Create a reservation on that memory address</a:t>
            </a:r>
            <a:endParaRPr lang="en-CN" dirty="0"/>
          </a:p>
        </p:txBody>
      </p:sp>
      <p:sp>
        <p:nvSpPr>
          <p:cNvPr id="4" name="Content Placeholder 2">
            <a:extLst>
              <a:ext uri="{FF2B5EF4-FFF2-40B4-BE49-F238E27FC236}">
                <a16:creationId xmlns:a16="http://schemas.microsoft.com/office/drawing/2014/main" id="{671AE3A5-ACE1-50B6-D3AD-6BC213BE7E2E}"/>
              </a:ext>
            </a:extLst>
          </p:cNvPr>
          <p:cNvSpPr txBox="1">
            <a:spLocks/>
          </p:cNvSpPr>
          <p:nvPr/>
        </p:nvSpPr>
        <p:spPr bwMode="auto">
          <a:xfrm>
            <a:off x="13716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err="1">
                <a:ln>
                  <a:noFill/>
                </a:ln>
                <a:solidFill>
                  <a:srgbClr val="00B0F0"/>
                </a:solidFill>
                <a:effectLst/>
                <a:uLnTx/>
                <a:uFillTx/>
                <a:latin typeface="Verdana"/>
                <a:ea typeface="宋体"/>
                <a:cs typeface="+mn-cs"/>
              </a:rPr>
              <a:t>lr</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a:t>
            </a:r>
            <a:r>
              <a:rPr kumimoji="0" lang="en-US" altLang="zh-CN" sz="2400" b="0" i="0" u="none" strike="noStrike" kern="0" cap="none" spc="0" normalizeH="0" baseline="0" noProof="0" dirty="0" err="1">
                <a:ln>
                  <a:noFill/>
                </a:ln>
                <a:solidFill>
                  <a:srgbClr val="00B0F0"/>
                </a:solidFill>
                <a:effectLst/>
                <a:uLnTx/>
                <a:uFillTx/>
                <a:latin typeface="Verdana"/>
                <a:ea typeface="宋体"/>
                <a:cs typeface="+mn-cs"/>
              </a:rPr>
              <a:t>rd</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0(rs1) </a:t>
            </a:r>
          </a:p>
        </p:txBody>
      </p:sp>
    </p:spTree>
    <p:extLst>
      <p:ext uri="{BB962C8B-B14F-4D97-AF65-F5344CB8AC3E}">
        <p14:creationId xmlns:p14="http://schemas.microsoft.com/office/powerpoint/2010/main" val="1099267075"/>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EB1AC-C42E-1F40-8CCA-31A61C0B8B89}"/>
              </a:ext>
            </a:extLst>
          </p:cNvPr>
          <p:cNvSpPr>
            <a:spLocks noGrp="1"/>
          </p:cNvSpPr>
          <p:nvPr>
            <p:ph type="title"/>
          </p:nvPr>
        </p:nvSpPr>
        <p:spPr/>
        <p:txBody>
          <a:bodyPr/>
          <a:lstStyle/>
          <a:p>
            <a:r>
              <a:rPr lang="en-CN" dirty="0"/>
              <a:t>Store Conditional: sc</a:t>
            </a:r>
          </a:p>
        </p:txBody>
      </p:sp>
      <p:sp>
        <p:nvSpPr>
          <p:cNvPr id="3" name="Content Placeholder 2">
            <a:extLst>
              <a:ext uri="{FF2B5EF4-FFF2-40B4-BE49-F238E27FC236}">
                <a16:creationId xmlns:a16="http://schemas.microsoft.com/office/drawing/2014/main" id="{1A556212-7816-9542-8572-FA20CBCB4BC9}"/>
              </a:ext>
            </a:extLst>
          </p:cNvPr>
          <p:cNvSpPr>
            <a:spLocks noGrp="1"/>
          </p:cNvSpPr>
          <p:nvPr>
            <p:ph idx="1"/>
          </p:nvPr>
        </p:nvSpPr>
        <p:spPr>
          <a:xfrm>
            <a:off x="457200" y="1600200"/>
            <a:ext cx="8915400" cy="5257800"/>
          </a:xfrm>
        </p:spPr>
        <p:txBody>
          <a:bodyPr/>
          <a:lstStyle/>
          <a:p>
            <a:r>
              <a:rPr lang="en-US" dirty="0"/>
              <a:t>Store the value in rs2 into the memory address given by rs1</a:t>
            </a:r>
          </a:p>
          <a:p>
            <a:r>
              <a:rPr lang="en-US" dirty="0"/>
              <a:t>If reservation of load is broken by a write to the same memory location, store conditional fails and writes a nonzero to </a:t>
            </a:r>
            <a:r>
              <a:rPr lang="en-US" dirty="0" err="1"/>
              <a:t>rd</a:t>
            </a:r>
            <a:r>
              <a:rPr lang="en-US" dirty="0"/>
              <a:t>;                                    context switch also fails store conditional;</a:t>
            </a:r>
          </a:p>
          <a:p>
            <a:r>
              <a:rPr lang="en-US" dirty="0"/>
              <a:t>If it succeeds, store conditional writes 0 </a:t>
            </a:r>
            <a:r>
              <a:rPr lang="en-US" dirty="0">
                <a:solidFill>
                  <a:srgbClr val="EE008B"/>
                </a:solidFill>
                <a:ea typeface="ＭＳ Ｐゴシック" charset="-128"/>
                <a:cs typeface="Arial" panose="020B0604020202020204" pitchFamily="34" charset="0"/>
              </a:rPr>
              <a:t>(to rs2/</a:t>
            </a:r>
            <a:r>
              <a:rPr lang="en-US" dirty="0" err="1">
                <a:solidFill>
                  <a:srgbClr val="EE008B"/>
                </a:solidFill>
                <a:ea typeface="ＭＳ Ｐゴシック" charset="-128"/>
                <a:cs typeface="Arial" panose="020B0604020202020204" pitchFamily="34" charset="0"/>
              </a:rPr>
              <a:t>rd</a:t>
            </a:r>
            <a:r>
              <a:rPr lang="en-US" dirty="0">
                <a:solidFill>
                  <a:srgbClr val="EE008B"/>
                </a:solidFill>
                <a:ea typeface="ＭＳ Ｐゴシック" charset="-128"/>
                <a:cs typeface="Arial" panose="020B0604020202020204" pitchFamily="34" charset="0"/>
              </a:rPr>
              <a:t>; </a:t>
            </a:r>
            <a:r>
              <a:rPr lang="en-US" dirty="0" err="1">
                <a:solidFill>
                  <a:srgbClr val="EE008B"/>
                </a:solidFill>
                <a:ea typeface="ＭＳ Ｐゴシック" charset="-128"/>
                <a:cs typeface="Arial" panose="020B0604020202020204" pitchFamily="34" charset="0"/>
              </a:rPr>
              <a:t>rd</a:t>
            </a:r>
            <a:r>
              <a:rPr lang="en-US" dirty="0">
                <a:solidFill>
                  <a:srgbClr val="EE008B"/>
                </a:solidFill>
                <a:ea typeface="ＭＳ Ｐゴシック" charset="-128"/>
                <a:cs typeface="Arial" panose="020B0604020202020204" pitchFamily="34" charset="0"/>
              </a:rPr>
              <a:t> of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 </a:t>
            </a:r>
            <a:r>
              <a:rPr lang="en-US" dirty="0" err="1">
                <a:solidFill>
                  <a:srgbClr val="EE008B"/>
                </a:solidFill>
                <a:ea typeface="ＭＳ Ｐゴシック" charset="-128"/>
                <a:cs typeface="Arial" panose="020B0604020202020204" pitchFamily="34" charset="0"/>
              </a:rPr>
              <a:t>rd</a:t>
            </a:r>
            <a:r>
              <a:rPr lang="en-US" dirty="0">
                <a:solidFill>
                  <a:srgbClr val="EE008B"/>
                </a:solidFill>
                <a:ea typeface="ＭＳ Ｐゴシック" charset="-128"/>
                <a:cs typeface="Arial" panose="020B0604020202020204" pitchFamily="34" charset="0"/>
              </a:rPr>
              <a:t> of </a:t>
            </a:r>
            <a:r>
              <a:rPr lang="en-US" dirty="0" err="1">
                <a:solidFill>
                  <a:srgbClr val="EE008B"/>
                </a:solidFill>
                <a:ea typeface="ＭＳ Ｐゴシック" charset="-128"/>
                <a:cs typeface="Arial" panose="020B0604020202020204" pitchFamily="34" charset="0"/>
              </a:rPr>
              <a:t>lr</a:t>
            </a:r>
            <a:r>
              <a:rPr lang="en-US" dirty="0">
                <a:solidFill>
                  <a:srgbClr val="EE008B"/>
                </a:solidFill>
                <a:ea typeface="ＭＳ Ｐゴシック" charset="-128"/>
                <a:cs typeface="Arial" panose="020B0604020202020204" pitchFamily="34" charset="0"/>
              </a:rPr>
              <a:t>)</a:t>
            </a:r>
            <a:endParaRPr lang="en-CN" dirty="0">
              <a:solidFill>
                <a:srgbClr val="EE008B"/>
              </a:solidFill>
              <a:ea typeface="ＭＳ Ｐゴシック" charset="-128"/>
              <a:cs typeface="Arial" panose="020B0604020202020204" pitchFamily="34" charset="0"/>
            </a:endParaRPr>
          </a:p>
        </p:txBody>
      </p:sp>
      <p:sp>
        <p:nvSpPr>
          <p:cNvPr id="4" name="Content Placeholder 2">
            <a:extLst>
              <a:ext uri="{FF2B5EF4-FFF2-40B4-BE49-F238E27FC236}">
                <a16:creationId xmlns:a16="http://schemas.microsoft.com/office/drawing/2014/main" id="{1C4A9C7E-DC0A-7681-667D-279014B4C4B0}"/>
              </a:ext>
            </a:extLst>
          </p:cNvPr>
          <p:cNvSpPr txBox="1">
            <a:spLocks/>
          </p:cNvSpPr>
          <p:nvPr/>
        </p:nvSpPr>
        <p:spPr bwMode="auto">
          <a:xfrm>
            <a:off x="12192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err="1">
                <a:ln>
                  <a:noFill/>
                </a:ln>
                <a:solidFill>
                  <a:srgbClr val="00B0F0"/>
                </a:solidFill>
                <a:effectLst/>
                <a:uLnTx/>
                <a:uFillTx/>
                <a:latin typeface="Verdana"/>
                <a:ea typeface="宋体"/>
                <a:cs typeface="+mn-cs"/>
              </a:rPr>
              <a:t>sc</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rs2/</a:t>
            </a:r>
            <a:r>
              <a:rPr kumimoji="0" lang="en-US" altLang="zh-CN" sz="2400" b="0" i="0" u="none" strike="noStrike" kern="0" cap="none" spc="0" normalizeH="0" baseline="0" noProof="0" dirty="0" err="1">
                <a:ln>
                  <a:noFill/>
                </a:ln>
                <a:solidFill>
                  <a:srgbClr val="00B0F0"/>
                </a:solidFill>
                <a:effectLst/>
                <a:uLnTx/>
                <a:uFillTx/>
                <a:latin typeface="Verdana"/>
                <a:ea typeface="宋体"/>
                <a:cs typeface="+mn-cs"/>
              </a:rPr>
              <a:t>rd</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0(rs1) </a:t>
            </a:r>
          </a:p>
        </p:txBody>
      </p:sp>
      <p:sp>
        <p:nvSpPr>
          <p:cNvPr id="5" name="Content Placeholder 2">
            <a:extLst>
              <a:ext uri="{FF2B5EF4-FFF2-40B4-BE49-F238E27FC236}">
                <a16:creationId xmlns:a16="http://schemas.microsoft.com/office/drawing/2014/main" id="{2785A9BC-875E-AAEE-0150-A31909EB3114}"/>
              </a:ext>
            </a:extLst>
          </p:cNvPr>
          <p:cNvSpPr txBox="1">
            <a:spLocks/>
          </p:cNvSpPr>
          <p:nvPr/>
        </p:nvSpPr>
        <p:spPr bwMode="auto">
          <a:xfrm>
            <a:off x="3962400" y="1066800"/>
            <a:ext cx="44196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92D050"/>
                </a:solidFill>
                <a:effectLst/>
                <a:uLnTx/>
                <a:uFillTx/>
                <a:latin typeface="Verdana"/>
                <a:ea typeface="宋体"/>
                <a:cs typeface="+mn-cs"/>
                <a:sym typeface="Wingdings" pitchFamily="2" charset="2"/>
              </a:rPr>
              <a:t> </a:t>
            </a:r>
            <a:r>
              <a:rPr kumimoji="0" lang="en-US" altLang="zh-CN" sz="2400" b="0" i="0" u="none" strike="noStrike" kern="0" cap="none" spc="0" normalizeH="0" baseline="0" noProof="0" dirty="0" err="1">
                <a:ln>
                  <a:noFill/>
                </a:ln>
                <a:solidFill>
                  <a:srgbClr val="92D050"/>
                </a:solidFill>
                <a:effectLst/>
                <a:uLnTx/>
                <a:uFillTx/>
                <a:latin typeface="Verdana"/>
                <a:ea typeface="宋体"/>
                <a:cs typeface="+mn-cs"/>
              </a:rPr>
              <a:t>lr</a:t>
            </a:r>
            <a:r>
              <a:rPr kumimoji="0" lang="en-US" altLang="zh-CN" sz="2400" b="0" i="0" u="none" strike="noStrike" kern="0" cap="none" spc="0" normalizeH="0" baseline="0" noProof="0" dirty="0">
                <a:ln>
                  <a:noFill/>
                </a:ln>
                <a:solidFill>
                  <a:srgbClr val="92D050"/>
                </a:solidFill>
                <a:effectLst/>
                <a:uLnTx/>
                <a:uFillTx/>
                <a:latin typeface="Verdana"/>
                <a:ea typeface="宋体"/>
                <a:cs typeface="+mn-cs"/>
              </a:rPr>
              <a:t>  </a:t>
            </a:r>
            <a:r>
              <a:rPr kumimoji="0" lang="en-US" altLang="zh-CN" sz="2400" b="0" i="0" u="none" strike="noStrike" kern="0" cap="none" spc="0" normalizeH="0" baseline="0" noProof="0" dirty="0" err="1">
                <a:ln>
                  <a:noFill/>
                </a:ln>
                <a:solidFill>
                  <a:srgbClr val="92D050"/>
                </a:solidFill>
                <a:effectLst/>
                <a:uLnTx/>
                <a:uFillTx/>
                <a:latin typeface="Verdana"/>
                <a:ea typeface="宋体"/>
                <a:cs typeface="+mn-cs"/>
              </a:rPr>
              <a:t>rd</a:t>
            </a:r>
            <a:r>
              <a:rPr kumimoji="0" lang="en-US" altLang="zh-CN" sz="2400" b="0" i="0" u="none" strike="noStrike" kern="0" cap="none" spc="0" normalizeH="0" baseline="0" noProof="0" dirty="0">
                <a:ln>
                  <a:noFill/>
                </a:ln>
                <a:solidFill>
                  <a:srgbClr val="92D050"/>
                </a:solidFill>
                <a:effectLst/>
                <a:uLnTx/>
                <a:uFillTx/>
                <a:latin typeface="Verdana"/>
                <a:ea typeface="宋体"/>
                <a:cs typeface="+mn-cs"/>
              </a:rPr>
              <a:t>, 0(rs1)</a:t>
            </a:r>
            <a:r>
              <a:rPr kumimoji="0" lang="en-US" altLang="zh-CN" sz="2400" b="0" i="0" u="none" strike="noStrike" kern="0" cap="none" spc="0" normalizeH="0" baseline="0" noProof="0" dirty="0">
                <a:ln>
                  <a:noFill/>
                </a:ln>
                <a:solidFill>
                  <a:srgbClr val="BBE0E3"/>
                </a:solidFill>
                <a:effectLst/>
                <a:uLnTx/>
                <a:uFillTx/>
                <a:latin typeface="Verdana"/>
                <a:ea typeface="宋体"/>
                <a:cs typeface="+mn-cs"/>
              </a:rPr>
              <a:t> </a:t>
            </a:r>
          </a:p>
        </p:txBody>
      </p:sp>
    </p:spTree>
    <p:extLst>
      <p:ext uri="{BB962C8B-B14F-4D97-AF65-F5344CB8AC3E}">
        <p14:creationId xmlns:p14="http://schemas.microsoft.com/office/powerpoint/2010/main" val="1506035352"/>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EB1AC-C42E-1F40-8CCA-31A61C0B8B89}"/>
              </a:ext>
            </a:extLst>
          </p:cNvPr>
          <p:cNvSpPr>
            <a:spLocks noGrp="1"/>
          </p:cNvSpPr>
          <p:nvPr>
            <p:ph type="title"/>
          </p:nvPr>
        </p:nvSpPr>
        <p:spPr/>
        <p:txBody>
          <a:bodyPr/>
          <a:lstStyle/>
          <a:p>
            <a:r>
              <a:rPr lang="en-US" dirty="0"/>
              <a:t>How to Detect?</a:t>
            </a:r>
            <a:endParaRPr lang="en-CN" dirty="0"/>
          </a:p>
        </p:txBody>
      </p:sp>
      <p:sp>
        <p:nvSpPr>
          <p:cNvPr id="3" name="Content Placeholder 2">
            <a:extLst>
              <a:ext uri="{FF2B5EF4-FFF2-40B4-BE49-F238E27FC236}">
                <a16:creationId xmlns:a16="http://schemas.microsoft.com/office/drawing/2014/main" id="{1A556212-7816-9542-8572-FA20CBCB4BC9}"/>
              </a:ext>
            </a:extLst>
          </p:cNvPr>
          <p:cNvSpPr>
            <a:spLocks noGrp="1"/>
          </p:cNvSpPr>
          <p:nvPr>
            <p:ph idx="1"/>
          </p:nvPr>
        </p:nvSpPr>
        <p:spPr>
          <a:xfrm>
            <a:off x="457200" y="1600200"/>
            <a:ext cx="8915400" cy="5257800"/>
          </a:xfrm>
        </p:spPr>
        <p:txBody>
          <a:bodyPr/>
          <a:lstStyle/>
          <a:p>
            <a:r>
              <a:rPr lang="en-US" dirty="0"/>
              <a:t>Store the value in rs2 into the memory address given by rs1</a:t>
            </a:r>
          </a:p>
          <a:p>
            <a:r>
              <a:rPr lang="en-US" dirty="0">
                <a:solidFill>
                  <a:srgbClr val="00B0F0"/>
                </a:solidFill>
              </a:rPr>
              <a:t>If reservation of load is broken by a write to the same memory location?</a:t>
            </a:r>
            <a:r>
              <a:rPr lang="en-US" dirty="0"/>
              <a:t> store conditional fails and writes a nonzero to </a:t>
            </a:r>
            <a:r>
              <a:rPr lang="en-US" dirty="0" err="1"/>
              <a:t>rd</a:t>
            </a:r>
            <a:r>
              <a:rPr lang="en-US" dirty="0"/>
              <a:t>;                                    </a:t>
            </a:r>
            <a:r>
              <a:rPr lang="en-US" dirty="0">
                <a:solidFill>
                  <a:srgbClr val="00B0F0"/>
                </a:solidFill>
              </a:rPr>
              <a:t>context switch?</a:t>
            </a:r>
            <a:r>
              <a:rPr lang="en-US" dirty="0"/>
              <a:t> also fails store conditional;</a:t>
            </a:r>
          </a:p>
          <a:p>
            <a:r>
              <a:rPr lang="en-US" dirty="0"/>
              <a:t>If it succeeds, store conditional writes 0</a:t>
            </a:r>
            <a:endParaRPr lang="en-CN" dirty="0"/>
          </a:p>
        </p:txBody>
      </p:sp>
    </p:spTree>
    <p:extLst>
      <p:ext uri="{BB962C8B-B14F-4D97-AF65-F5344CB8AC3E}">
        <p14:creationId xmlns:p14="http://schemas.microsoft.com/office/powerpoint/2010/main" val="2156664640"/>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EB1AC-C42E-1F40-8CCA-31A61C0B8B89}"/>
              </a:ext>
            </a:extLst>
          </p:cNvPr>
          <p:cNvSpPr>
            <a:spLocks noGrp="1"/>
          </p:cNvSpPr>
          <p:nvPr>
            <p:ph type="title"/>
          </p:nvPr>
        </p:nvSpPr>
        <p:spPr/>
        <p:txBody>
          <a:bodyPr/>
          <a:lstStyle/>
          <a:p>
            <a:r>
              <a:rPr lang="en-US" dirty="0"/>
              <a:t>How to Detect?</a:t>
            </a:r>
            <a:endParaRPr lang="en-CN" dirty="0"/>
          </a:p>
        </p:txBody>
      </p:sp>
      <p:sp>
        <p:nvSpPr>
          <p:cNvPr id="3" name="Content Placeholder 2">
            <a:extLst>
              <a:ext uri="{FF2B5EF4-FFF2-40B4-BE49-F238E27FC236}">
                <a16:creationId xmlns:a16="http://schemas.microsoft.com/office/drawing/2014/main" id="{1A556212-7816-9542-8572-FA20CBCB4BC9}"/>
              </a:ext>
            </a:extLst>
          </p:cNvPr>
          <p:cNvSpPr>
            <a:spLocks noGrp="1"/>
          </p:cNvSpPr>
          <p:nvPr>
            <p:ph idx="1"/>
          </p:nvPr>
        </p:nvSpPr>
        <p:spPr>
          <a:xfrm>
            <a:off x="457200" y="1600200"/>
            <a:ext cx="8915400" cy="5257800"/>
          </a:xfrm>
        </p:spPr>
        <p:txBody>
          <a:bodyPr/>
          <a:lstStyle/>
          <a:p>
            <a:r>
              <a:rPr lang="en-US" dirty="0"/>
              <a:t>Track the address specified by </a:t>
            </a:r>
            <a:r>
              <a:rPr lang="en-US" dirty="0" err="1"/>
              <a:t>lr</a:t>
            </a:r>
            <a:r>
              <a:rPr lang="en-US" dirty="0"/>
              <a:t> in a reserved register </a:t>
            </a:r>
            <a:r>
              <a:rPr lang="en-US" dirty="0">
                <a:solidFill>
                  <a:srgbClr val="EF008B"/>
                </a:solidFill>
              </a:rPr>
              <a:t>[an additional register not shown in </a:t>
            </a:r>
            <a:r>
              <a:rPr lang="en-US" dirty="0" err="1">
                <a:solidFill>
                  <a:srgbClr val="EF008B"/>
                </a:solidFill>
              </a:rPr>
              <a:t>lr</a:t>
            </a:r>
            <a:r>
              <a:rPr lang="en-US" dirty="0">
                <a:solidFill>
                  <a:srgbClr val="EF008B"/>
                </a:solidFill>
              </a:rPr>
              <a:t> encoding &amp; other instructions in subsequent examples]</a:t>
            </a:r>
          </a:p>
          <a:p>
            <a:r>
              <a:rPr lang="en-US" dirty="0">
                <a:solidFill>
                  <a:srgbClr val="EE008B"/>
                </a:solidFill>
                <a:ea typeface="ＭＳ Ｐゴシック" charset="-128"/>
                <a:cs typeface="Arial" panose="020B0604020202020204" pitchFamily="34" charset="0"/>
              </a:rPr>
              <a:t>If an interrupt occurs or the cache block matching the reserved address is invalidated, clear the reserved register </a:t>
            </a:r>
          </a:p>
          <a:p>
            <a:r>
              <a:rPr lang="en-US" dirty="0"/>
              <a:t>If the address of </a:t>
            </a:r>
            <a:r>
              <a:rPr lang="en-US" dirty="0" err="1"/>
              <a:t>sc</a:t>
            </a:r>
            <a:r>
              <a:rPr lang="en-US" dirty="0"/>
              <a:t> matches that in the reserved register, it succeeds;            otherwise, it fails</a:t>
            </a:r>
          </a:p>
        </p:txBody>
      </p:sp>
      <p:sp>
        <p:nvSpPr>
          <p:cNvPr id="4" name="Content Placeholder 2">
            <a:extLst>
              <a:ext uri="{FF2B5EF4-FFF2-40B4-BE49-F238E27FC236}">
                <a16:creationId xmlns:a16="http://schemas.microsoft.com/office/drawing/2014/main" id="{D44A94B3-43B5-1F52-088F-993161BABA5D}"/>
              </a:ext>
            </a:extLst>
          </p:cNvPr>
          <p:cNvSpPr txBox="1">
            <a:spLocks/>
          </p:cNvSpPr>
          <p:nvPr/>
        </p:nvSpPr>
        <p:spPr bwMode="auto">
          <a:xfrm>
            <a:off x="21336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err="1">
                <a:ln>
                  <a:noFill/>
                </a:ln>
                <a:solidFill>
                  <a:srgbClr val="00B0F0"/>
                </a:solidFill>
                <a:effectLst/>
                <a:uLnTx/>
                <a:uFillTx/>
                <a:latin typeface="Verdana"/>
                <a:ea typeface="宋体"/>
                <a:cs typeface="+mn-cs"/>
              </a:rPr>
              <a:t>sc</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rs2/</a:t>
            </a:r>
            <a:r>
              <a:rPr kumimoji="0" lang="en-US" altLang="zh-CN" sz="2400" b="0" i="0" u="none" strike="noStrike" kern="0" cap="none" spc="0" normalizeH="0" baseline="0" noProof="0" dirty="0" err="1">
                <a:ln>
                  <a:noFill/>
                </a:ln>
                <a:solidFill>
                  <a:srgbClr val="00B0F0"/>
                </a:solidFill>
                <a:effectLst/>
                <a:uLnTx/>
                <a:uFillTx/>
                <a:latin typeface="Verdana"/>
                <a:ea typeface="宋体"/>
                <a:cs typeface="+mn-cs"/>
              </a:rPr>
              <a:t>rd</a:t>
            </a: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0(rs1) </a:t>
            </a:r>
          </a:p>
        </p:txBody>
      </p:sp>
      <p:sp>
        <p:nvSpPr>
          <p:cNvPr id="5" name="Content Placeholder 2">
            <a:extLst>
              <a:ext uri="{FF2B5EF4-FFF2-40B4-BE49-F238E27FC236}">
                <a16:creationId xmlns:a16="http://schemas.microsoft.com/office/drawing/2014/main" id="{9BF798C7-0D92-202C-DE99-CCC0D086E799}"/>
              </a:ext>
            </a:extLst>
          </p:cNvPr>
          <p:cNvSpPr txBox="1">
            <a:spLocks/>
          </p:cNvSpPr>
          <p:nvPr/>
        </p:nvSpPr>
        <p:spPr bwMode="auto">
          <a:xfrm>
            <a:off x="4876800" y="1066800"/>
            <a:ext cx="426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92D050"/>
                </a:solidFill>
                <a:effectLst/>
                <a:uLnTx/>
                <a:uFillTx/>
                <a:latin typeface="Verdana"/>
                <a:ea typeface="宋体"/>
                <a:cs typeface="+mn-cs"/>
                <a:sym typeface="Wingdings" pitchFamily="2" charset="2"/>
              </a:rPr>
              <a:t> </a:t>
            </a:r>
            <a:r>
              <a:rPr kumimoji="0" lang="en-US" altLang="zh-CN" sz="2400" b="0" i="0" u="none" strike="noStrike" kern="0" cap="none" spc="0" normalizeH="0" baseline="0" noProof="0" dirty="0" err="1">
                <a:ln>
                  <a:noFill/>
                </a:ln>
                <a:solidFill>
                  <a:srgbClr val="92D050"/>
                </a:solidFill>
                <a:effectLst/>
                <a:uLnTx/>
                <a:uFillTx/>
                <a:latin typeface="Verdana"/>
                <a:ea typeface="宋体"/>
                <a:cs typeface="+mn-cs"/>
              </a:rPr>
              <a:t>lr</a:t>
            </a:r>
            <a:r>
              <a:rPr kumimoji="0" lang="en-US" altLang="zh-CN" sz="2400" b="0" i="0" u="none" strike="noStrike" kern="0" cap="none" spc="0" normalizeH="0" baseline="0" noProof="0" dirty="0">
                <a:ln>
                  <a:noFill/>
                </a:ln>
                <a:solidFill>
                  <a:srgbClr val="92D050"/>
                </a:solidFill>
                <a:effectLst/>
                <a:uLnTx/>
                <a:uFillTx/>
                <a:latin typeface="Verdana"/>
                <a:ea typeface="宋体"/>
                <a:cs typeface="+mn-cs"/>
              </a:rPr>
              <a:t>  </a:t>
            </a:r>
            <a:r>
              <a:rPr kumimoji="0" lang="en-US" altLang="zh-CN" sz="2400" b="0" i="0" u="none" strike="noStrike" kern="0" cap="none" spc="0" normalizeH="0" baseline="0" noProof="0" dirty="0" err="1">
                <a:ln>
                  <a:noFill/>
                </a:ln>
                <a:solidFill>
                  <a:srgbClr val="92D050"/>
                </a:solidFill>
                <a:effectLst/>
                <a:uLnTx/>
                <a:uFillTx/>
                <a:latin typeface="Verdana"/>
                <a:ea typeface="宋体"/>
                <a:cs typeface="+mn-cs"/>
              </a:rPr>
              <a:t>rd</a:t>
            </a:r>
            <a:r>
              <a:rPr kumimoji="0" lang="en-US" altLang="zh-CN" sz="2400" b="0" i="0" u="none" strike="noStrike" kern="0" cap="none" spc="0" normalizeH="0" baseline="0" noProof="0" dirty="0">
                <a:ln>
                  <a:noFill/>
                </a:ln>
                <a:solidFill>
                  <a:srgbClr val="92D050"/>
                </a:solidFill>
                <a:effectLst/>
                <a:uLnTx/>
                <a:uFillTx/>
                <a:latin typeface="Verdana"/>
                <a:ea typeface="宋体"/>
                <a:cs typeface="+mn-cs"/>
              </a:rPr>
              <a:t>, 0(rs1)</a:t>
            </a:r>
            <a:r>
              <a:rPr kumimoji="0" lang="en-US" altLang="zh-CN" sz="2400" b="0" i="0" u="none" strike="noStrike" kern="0" cap="none" spc="0" normalizeH="0" baseline="0" noProof="0" dirty="0">
                <a:ln>
                  <a:noFill/>
                </a:ln>
                <a:solidFill>
                  <a:srgbClr val="BBE0E3"/>
                </a:solidFill>
                <a:effectLst/>
                <a:uLnTx/>
                <a:uFillTx/>
                <a:latin typeface="Verdana"/>
                <a:ea typeface="宋体"/>
                <a:cs typeface="+mn-cs"/>
              </a:rPr>
              <a:t> </a:t>
            </a:r>
          </a:p>
        </p:txBody>
      </p:sp>
    </p:spTree>
    <p:extLst>
      <p:ext uri="{BB962C8B-B14F-4D97-AF65-F5344CB8AC3E}">
        <p14:creationId xmlns:p14="http://schemas.microsoft.com/office/powerpoint/2010/main" val="712255095"/>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Exchange value in Mem[x1] with value in Reg[x4] </a:t>
            </a:r>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spTree>
    <p:extLst>
      <p:ext uri="{BB962C8B-B14F-4D97-AF65-F5344CB8AC3E}">
        <p14:creationId xmlns:p14="http://schemas.microsoft.com/office/powerpoint/2010/main" val="1011016907"/>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move value in Reg[x4] to Reg[x3] </a:t>
            </a:r>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3097721"/>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move value in Reg[x4] to Reg[x3]</a:t>
            </a:r>
          </a:p>
          <a:p>
            <a:r>
              <a:rPr lang="en-US" dirty="0">
                <a:solidFill>
                  <a:srgbClr val="EE008B"/>
                </a:solidFill>
                <a:ea typeface="ＭＳ Ｐゴシック" charset="-128"/>
                <a:cs typeface="Arial" panose="020B0604020202020204" pitchFamily="34" charset="0"/>
              </a:rPr>
              <a:t>load value from Mem[x1] to Reg[x2] </a:t>
            </a:r>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0716908"/>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move value in Reg[x4] to Reg[x3]</a:t>
            </a:r>
          </a:p>
          <a:p>
            <a:r>
              <a:rPr lang="en-US" dirty="0">
                <a:solidFill>
                  <a:srgbClr val="EE008B"/>
                </a:solidFill>
                <a:ea typeface="ＭＳ Ｐゴシック" charset="-128"/>
                <a:cs typeface="Arial" panose="020B0604020202020204" pitchFamily="34" charset="0"/>
              </a:rPr>
              <a:t>load value from Mem[x1] to Reg[x2]</a:t>
            </a:r>
          </a:p>
          <a:p>
            <a:r>
              <a:rPr lang="en-US" dirty="0">
                <a:solidFill>
                  <a:srgbClr val="EE008B"/>
                </a:solidFill>
                <a:ea typeface="ＭＳ Ｐゴシック" charset="-128"/>
                <a:cs typeface="Arial" panose="020B0604020202020204" pitchFamily="34" charset="0"/>
              </a:rPr>
              <a:t>!!prior to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some processor may write to Mem[x1] and clear Reg[x2]</a:t>
            </a: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0348747"/>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!!prior to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some processor may write to Mem[x1] and clear Reg[x2]</a:t>
            </a:r>
          </a:p>
          <a:p>
            <a:r>
              <a:rPr lang="en-US" dirty="0">
                <a:solidFill>
                  <a:srgbClr val="EE008B"/>
                </a:solidFill>
                <a:ea typeface="ＭＳ Ｐゴシック" charset="-128"/>
                <a:cs typeface="Arial" panose="020B0604020202020204" pitchFamily="34" charset="0"/>
              </a:rPr>
              <a:t>if this is the case, 0(x1) of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does not match with Reg[x2] any more;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fails &amp; writes 1 to x3</a:t>
            </a: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35D65D3-0A77-5267-DD03-5FF4B2EEC58F}"/>
              </a:ext>
            </a:extLst>
          </p:cNvPr>
          <p:cNvCxnSpPr>
            <a:cxnSpLocks/>
          </p:cNvCxnSpPr>
          <p:nvPr/>
        </p:nvCxnSpPr>
        <p:spPr>
          <a:xfrm>
            <a:off x="2438400" y="3384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6321376"/>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if this is the case, 0(x1) of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does not match with Reg[x2] any more;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fails and writes 1 to x3</a:t>
            </a:r>
          </a:p>
          <a:p>
            <a:r>
              <a:rPr lang="en-US" dirty="0">
                <a:solidFill>
                  <a:srgbClr val="EE008B"/>
                </a:solidFill>
                <a:ea typeface="ＭＳ Ｐゴシック" charset="-128"/>
                <a:cs typeface="Arial" panose="020B0604020202020204" pitchFamily="34" charset="0"/>
              </a:rPr>
              <a:t>otherwise,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succeeds &amp; writes 0 to x3</a:t>
            </a: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35D65D3-0A77-5267-DD03-5FF4B2EEC58F}"/>
              </a:ext>
            </a:extLst>
          </p:cNvPr>
          <p:cNvCxnSpPr>
            <a:cxnSpLocks/>
          </p:cNvCxnSpPr>
          <p:nvPr/>
        </p:nvCxnSpPr>
        <p:spPr>
          <a:xfrm>
            <a:off x="2438400" y="3384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44919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7" name="Rectangle 3">
            <a:extLst>
              <a:ext uri="{FF2B5EF4-FFF2-40B4-BE49-F238E27FC236}">
                <a16:creationId xmlns:a16="http://schemas.microsoft.com/office/drawing/2014/main" id="{BE391D25-B827-3C46-A92B-974B3F5AC71A}"/>
              </a:ext>
            </a:extLst>
          </p:cNvPr>
          <p:cNvSpPr>
            <a:spLocks noGrp="1" noChangeArrowheads="1"/>
          </p:cNvSpPr>
          <p:nvPr>
            <p:ph type="body" idx="1"/>
          </p:nvPr>
        </p:nvSpPr>
        <p:spPr/>
        <p:txBody>
          <a:bodyPr/>
          <a:lstStyle/>
          <a:p>
            <a:pPr eaLnBrk="1" hangingPunct="1"/>
            <a:r>
              <a:rPr lang="en-US" altLang="zh-CN" b="1" dirty="0"/>
              <a:t>Answer</a:t>
            </a:r>
          </a:p>
          <a:p>
            <a:pPr eaLnBrk="1" hangingPunct="1">
              <a:buFontTx/>
              <a:buNone/>
            </a:pPr>
            <a:r>
              <a:rPr lang="en-US" altLang="zh-CN" dirty="0"/>
              <a:t>	</a:t>
            </a:r>
            <a:r>
              <a:rPr lang="en-US" altLang="zh-CN" b="1" dirty="0"/>
              <a:t>2.</a:t>
            </a:r>
            <a:r>
              <a:rPr lang="en-US" altLang="zh-CN" dirty="0"/>
              <a:t> avg mem access time?</a:t>
            </a:r>
          </a:p>
          <a:p>
            <a:pPr eaLnBrk="1" hangingPunct="1">
              <a:buFontTx/>
              <a:buNone/>
            </a:pPr>
            <a:r>
              <a:rPr lang="en-US" altLang="zh-CN" dirty="0"/>
              <a:t>	average memory access time</a:t>
            </a:r>
          </a:p>
          <a:p>
            <a:pPr eaLnBrk="1" hangingPunct="1">
              <a:buFontTx/>
              <a:buNone/>
            </a:pPr>
            <a:r>
              <a:rPr lang="en-US" altLang="zh-CN" dirty="0"/>
              <a:t>=Hit time</a:t>
            </a:r>
            <a:r>
              <a:rPr lang="en-US" altLang="zh-CN" baseline="-25000" dirty="0"/>
              <a:t>L1</a:t>
            </a:r>
            <a:r>
              <a:rPr lang="en-US" altLang="zh-CN" dirty="0"/>
              <a:t> + Miss rate</a:t>
            </a:r>
            <a:r>
              <a:rPr lang="en-US" altLang="zh-CN" baseline="-25000" dirty="0"/>
              <a:t>L1</a:t>
            </a:r>
          </a:p>
          <a:p>
            <a:pPr eaLnBrk="1" hangingPunct="1">
              <a:buFontTx/>
              <a:buNone/>
            </a:pPr>
            <a:r>
              <a:rPr lang="en-US" altLang="zh-CN" dirty="0"/>
              <a:t>  x(Hit time</a:t>
            </a:r>
            <a:r>
              <a:rPr lang="en-US" altLang="zh-CN" baseline="-25000" dirty="0"/>
              <a:t>L2</a:t>
            </a:r>
            <a:r>
              <a:rPr lang="en-US" altLang="zh-CN" dirty="0"/>
              <a:t>+Miss rate</a:t>
            </a:r>
            <a:r>
              <a:rPr lang="en-US" altLang="zh-CN" baseline="-25000" dirty="0"/>
              <a:t>L2</a:t>
            </a:r>
            <a:r>
              <a:rPr lang="en-US" altLang="zh-CN" dirty="0"/>
              <a:t>xMiss penalty</a:t>
            </a:r>
            <a:r>
              <a:rPr lang="en-US" altLang="zh-CN" baseline="-25000" dirty="0"/>
              <a:t>L2</a:t>
            </a:r>
            <a:r>
              <a:rPr lang="en-US" altLang="zh-CN" dirty="0"/>
              <a:t>)</a:t>
            </a:r>
          </a:p>
          <a:p>
            <a:pPr eaLnBrk="1" hangingPunct="1">
              <a:buFontTx/>
              <a:buNone/>
            </a:pPr>
            <a:r>
              <a:rPr lang="en-US" altLang="zh-CN" dirty="0"/>
              <a:t>=1 + 4% x (10 + 50% x 200)</a:t>
            </a:r>
          </a:p>
          <a:p>
            <a:pPr eaLnBrk="1" hangingPunct="1">
              <a:buFontTx/>
              <a:buNone/>
            </a:pPr>
            <a:r>
              <a:rPr lang="en-US" altLang="zh-CN" dirty="0"/>
              <a:t>=5.4</a:t>
            </a:r>
          </a:p>
        </p:txBody>
      </p:sp>
      <p:sp>
        <p:nvSpPr>
          <p:cNvPr id="2" name="Rectangle 2">
            <a:extLst>
              <a:ext uri="{FF2B5EF4-FFF2-40B4-BE49-F238E27FC236}">
                <a16:creationId xmlns:a16="http://schemas.microsoft.com/office/drawing/2014/main" id="{D72CC1FD-3FA1-2210-4AA9-F9B555BE9C10}"/>
              </a:ext>
            </a:extLst>
          </p:cNvPr>
          <p:cNvSpPr>
            <a:spLocks noGrp="1" noChangeArrowheads="1"/>
          </p:cNvSpPr>
          <p:nvPr>
            <p:ph type="title"/>
          </p:nvPr>
        </p:nvSpPr>
        <p:spPr>
          <a:xfrm>
            <a:off x="0" y="274638"/>
            <a:ext cx="9144000" cy="1143000"/>
          </a:xfrm>
        </p:spPr>
        <p:txBody>
          <a:bodyPr/>
          <a:lstStyle/>
          <a:p>
            <a:pPr eaLnBrk="1" hangingPunct="1"/>
            <a:r>
              <a:rPr lang="en-US" altLang="zh-CN" dirty="0" err="1"/>
              <a:t>Opt</a:t>
            </a:r>
            <a:r>
              <a:rPr lang="en-US" altLang="zh-CN" dirty="0"/>
              <a:t> #4: Multilevel Cache</a:t>
            </a:r>
          </a:p>
        </p:txBody>
      </p:sp>
    </p:spTree>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if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fails and writes 1 to x3</a:t>
            </a:r>
          </a:p>
          <a:p>
            <a:r>
              <a:rPr lang="en-US" dirty="0">
                <a:solidFill>
                  <a:srgbClr val="EE008B"/>
                </a:solidFill>
                <a:ea typeface="ＭＳ Ｐゴシック" charset="-128"/>
                <a:cs typeface="Arial" panose="020B0604020202020204" pitchFamily="34" charset="0"/>
              </a:rPr>
              <a:t>otherwise,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succeeds &amp; writes 0 to x3</a:t>
            </a:r>
          </a:p>
          <a:p>
            <a:r>
              <a:rPr lang="en-US" dirty="0">
                <a:solidFill>
                  <a:srgbClr val="EE008B"/>
                </a:solidFill>
                <a:ea typeface="ＭＳ Ｐゴシック" charset="-128"/>
                <a:cs typeface="Arial" panose="020B0604020202020204" pitchFamily="34" charset="0"/>
              </a:rPr>
              <a:t>if Reg[x3]!=0, need to re-try</a:t>
            </a:r>
          </a:p>
          <a:p>
            <a:endParaRPr lang="en-US" dirty="0">
              <a:solidFill>
                <a:srgbClr val="EE008B"/>
              </a:solidFill>
              <a:ea typeface="ＭＳ Ｐゴシック" charset="-128"/>
              <a:cs typeface="Arial" panose="020B0604020202020204" pitchFamily="34" charset="0"/>
            </a:endParaRP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35D65D3-0A77-5267-DD03-5FF4B2EEC58F}"/>
              </a:ext>
            </a:extLst>
          </p:cNvPr>
          <p:cNvCxnSpPr>
            <a:cxnSpLocks/>
          </p:cNvCxnSpPr>
          <p:nvPr/>
        </p:nvCxnSpPr>
        <p:spPr>
          <a:xfrm>
            <a:off x="2438400" y="3384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3B81BF4-8163-E9D5-0182-CB691E0C0EFC}"/>
              </a:ext>
            </a:extLst>
          </p:cNvPr>
          <p:cNvCxnSpPr>
            <a:cxnSpLocks/>
          </p:cNvCxnSpPr>
          <p:nvPr/>
        </p:nvCxnSpPr>
        <p:spPr>
          <a:xfrm>
            <a:off x="2438400" y="3780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2041851"/>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8392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if Reg[x3]!=0, need to re-try</a:t>
            </a:r>
          </a:p>
          <a:p>
            <a:r>
              <a:rPr lang="en-US" dirty="0">
                <a:solidFill>
                  <a:srgbClr val="EE008B"/>
                </a:solidFill>
                <a:ea typeface="ＭＳ Ｐゴシック" charset="-128"/>
                <a:cs typeface="Arial" panose="020B0604020202020204" pitchFamily="34" charset="0"/>
              </a:rPr>
              <a:t>otherwise,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already succeeded &amp; Reg[x4] has already been written to Mem[x1], just use mov to original value of Mem[x1] (in x2 by </a:t>
            </a:r>
            <a:r>
              <a:rPr lang="en-US" dirty="0" err="1">
                <a:solidFill>
                  <a:srgbClr val="EE008B"/>
                </a:solidFill>
                <a:ea typeface="ＭＳ Ｐゴシック" charset="-128"/>
                <a:cs typeface="Arial" panose="020B0604020202020204" pitchFamily="34" charset="0"/>
              </a:rPr>
              <a:t>lr</a:t>
            </a:r>
            <a:r>
              <a:rPr lang="en-US" dirty="0">
                <a:solidFill>
                  <a:srgbClr val="EE008B"/>
                </a:solidFill>
                <a:ea typeface="ＭＳ Ｐゴシック" charset="-128"/>
                <a:cs typeface="Arial" panose="020B0604020202020204" pitchFamily="34" charset="0"/>
              </a:rPr>
              <a:t>) to Reg[x4]                                </a:t>
            </a:r>
          </a:p>
          <a:p>
            <a:endParaRPr lang="en-US" dirty="0">
              <a:solidFill>
                <a:srgbClr val="EE008B"/>
              </a:solidFill>
              <a:ea typeface="ＭＳ Ｐゴシック" charset="-128"/>
              <a:cs typeface="Arial" panose="020B0604020202020204" pitchFamily="34" charset="0"/>
            </a:endParaRP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35D65D3-0A77-5267-DD03-5FF4B2EEC58F}"/>
              </a:ext>
            </a:extLst>
          </p:cNvPr>
          <p:cNvCxnSpPr>
            <a:cxnSpLocks/>
          </p:cNvCxnSpPr>
          <p:nvPr/>
        </p:nvCxnSpPr>
        <p:spPr>
          <a:xfrm>
            <a:off x="2438400" y="3384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3B81BF4-8163-E9D5-0182-CB691E0C0EFC}"/>
              </a:ext>
            </a:extLst>
          </p:cNvPr>
          <p:cNvCxnSpPr>
            <a:cxnSpLocks/>
          </p:cNvCxnSpPr>
          <p:nvPr/>
        </p:nvCxnSpPr>
        <p:spPr>
          <a:xfrm>
            <a:off x="2438400" y="3780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39EC9A2-756F-41C0-7249-94D8F767FF08}"/>
              </a:ext>
            </a:extLst>
          </p:cNvPr>
          <p:cNvCxnSpPr>
            <a:cxnSpLocks/>
          </p:cNvCxnSpPr>
          <p:nvPr/>
        </p:nvCxnSpPr>
        <p:spPr>
          <a:xfrm>
            <a:off x="2438400" y="4172339"/>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9103195"/>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95AF1-5A43-5549-8946-A0B5DB6FCBB3}"/>
              </a:ext>
            </a:extLst>
          </p:cNvPr>
          <p:cNvSpPr>
            <a:spLocks noGrp="1"/>
          </p:cNvSpPr>
          <p:nvPr>
            <p:ph type="title"/>
          </p:nvPr>
        </p:nvSpPr>
        <p:spPr/>
        <p:txBody>
          <a:bodyPr/>
          <a:lstStyle/>
          <a:p>
            <a:r>
              <a:rPr lang="en-CN" dirty="0"/>
              <a:t>Spin Locks</a:t>
            </a:r>
          </a:p>
        </p:txBody>
      </p:sp>
      <p:sp>
        <p:nvSpPr>
          <p:cNvPr id="3" name="Content Placeholder 2">
            <a:extLst>
              <a:ext uri="{FF2B5EF4-FFF2-40B4-BE49-F238E27FC236}">
                <a16:creationId xmlns:a16="http://schemas.microsoft.com/office/drawing/2014/main" id="{36E7D382-CA51-2D4F-A558-9AF7AF526266}"/>
              </a:ext>
            </a:extLst>
          </p:cNvPr>
          <p:cNvSpPr>
            <a:spLocks noGrp="1"/>
          </p:cNvSpPr>
          <p:nvPr>
            <p:ph idx="1"/>
          </p:nvPr>
        </p:nvSpPr>
        <p:spPr/>
        <p:txBody>
          <a:bodyPr/>
          <a:lstStyle/>
          <a:p>
            <a:r>
              <a:rPr lang="en-CN" dirty="0"/>
              <a:t>locks that a processor continuously tries to acquire, spinning around a loop until it succeeds</a:t>
            </a:r>
          </a:p>
          <a:p>
            <a:r>
              <a:rPr lang="en-US" dirty="0"/>
              <a:t>e</a:t>
            </a:r>
            <a:r>
              <a:rPr lang="en-CN" dirty="0"/>
              <a:t>xample spin lock with address in x1    </a:t>
            </a:r>
            <a:r>
              <a:rPr lang="en-CN" dirty="0">
                <a:solidFill>
                  <a:srgbClr val="EF008B"/>
                </a:solidFill>
              </a:rPr>
              <a:t>EXCH as a macro for atomic exchange</a:t>
            </a:r>
          </a:p>
          <a:p>
            <a:endParaRPr lang="en-CN" dirty="0"/>
          </a:p>
        </p:txBody>
      </p:sp>
      <p:pic>
        <p:nvPicPr>
          <p:cNvPr id="5" name="Picture 4">
            <a:extLst>
              <a:ext uri="{FF2B5EF4-FFF2-40B4-BE49-F238E27FC236}">
                <a16:creationId xmlns:a16="http://schemas.microsoft.com/office/drawing/2014/main" id="{902F7DE9-EA89-4B4A-BBB6-645A0D063F77}"/>
              </a:ext>
            </a:extLst>
          </p:cNvPr>
          <p:cNvPicPr>
            <a:picLocks noChangeAspect="1"/>
          </p:cNvPicPr>
          <p:nvPr/>
        </p:nvPicPr>
        <p:blipFill>
          <a:blip r:embed="rId2"/>
          <a:stretch>
            <a:fillRect/>
          </a:stretch>
        </p:blipFill>
        <p:spPr>
          <a:xfrm>
            <a:off x="914400" y="4229100"/>
            <a:ext cx="8229600" cy="1158240"/>
          </a:xfrm>
          <a:prstGeom prst="rect">
            <a:avLst/>
          </a:prstGeom>
        </p:spPr>
      </p:pic>
      <p:sp>
        <p:nvSpPr>
          <p:cNvPr id="6" name="Content Placeholder 2">
            <a:extLst>
              <a:ext uri="{FF2B5EF4-FFF2-40B4-BE49-F238E27FC236}">
                <a16:creationId xmlns:a16="http://schemas.microsoft.com/office/drawing/2014/main" id="{7BE753A1-88B5-A343-B912-281DA1A6181A}"/>
              </a:ext>
            </a:extLst>
          </p:cNvPr>
          <p:cNvSpPr txBox="1">
            <a:spLocks/>
          </p:cNvSpPr>
          <p:nvPr/>
        </p:nvSpPr>
        <p:spPr bwMode="auto">
          <a:xfrm>
            <a:off x="5173200" y="3646800"/>
            <a:ext cx="36576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EF008B"/>
                </a:solidFill>
                <a:effectLst/>
                <a:uLnTx/>
                <a:uFillTx/>
                <a:latin typeface="Verdana"/>
                <a:ea typeface="宋体"/>
                <a:cs typeface="+mn-cs"/>
              </a:rPr>
              <a:t>atomic exchange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EF008B"/>
                </a:solidFill>
                <a:effectLst/>
                <a:uLnTx/>
                <a:uFillTx/>
                <a:latin typeface="Verdana"/>
                <a:ea typeface="宋体"/>
                <a:cs typeface="+mn-cs"/>
              </a:rPr>
              <a:t> </a:t>
            </a:r>
          </a:p>
        </p:txBody>
      </p:sp>
      <p:cxnSp>
        <p:nvCxnSpPr>
          <p:cNvPr id="4" name="Straight Connector 3">
            <a:extLst>
              <a:ext uri="{FF2B5EF4-FFF2-40B4-BE49-F238E27FC236}">
                <a16:creationId xmlns:a16="http://schemas.microsoft.com/office/drawing/2014/main" id="{87FA0969-69DB-AEF5-71C2-0AC68E2D0AC1}"/>
              </a:ext>
            </a:extLst>
          </p:cNvPr>
          <p:cNvCxnSpPr>
            <a:cxnSpLocks/>
          </p:cNvCxnSpPr>
          <p:nvPr/>
        </p:nvCxnSpPr>
        <p:spPr>
          <a:xfrm>
            <a:off x="2438400" y="5387340"/>
            <a:ext cx="67056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2CB057C1-C026-EFB2-F7D7-0271A3FED505}"/>
              </a:ext>
            </a:extLst>
          </p:cNvPr>
          <p:cNvSpPr txBox="1">
            <a:spLocks/>
          </p:cNvSpPr>
          <p:nvPr/>
        </p:nvSpPr>
        <p:spPr bwMode="auto">
          <a:xfrm>
            <a:off x="2514600" y="538734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if EXCH succeeds, x2 contains lock value;</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400" b="0" i="0" u="none" strike="noStrike" kern="0" cap="none" spc="0" normalizeH="0" baseline="0" noProof="0" dirty="0">
              <a:ln>
                <a:noFill/>
              </a:ln>
              <a:solidFill>
                <a:srgbClr val="EF008B"/>
              </a:solidFill>
              <a:effectLst/>
              <a:uLnTx/>
              <a:uFillTx/>
              <a:latin typeface="Verdana"/>
              <a:ea typeface="宋体"/>
              <a:cs typeface="+mn-cs"/>
            </a:endParaRPr>
          </a:p>
        </p:txBody>
      </p:sp>
      <p:sp>
        <p:nvSpPr>
          <p:cNvPr id="9" name="Content Placeholder 2">
            <a:extLst>
              <a:ext uri="{FF2B5EF4-FFF2-40B4-BE49-F238E27FC236}">
                <a16:creationId xmlns:a16="http://schemas.microsoft.com/office/drawing/2014/main" id="{0DAC7FAD-0C77-528C-9539-2BA425323F41}"/>
              </a:ext>
            </a:extLst>
          </p:cNvPr>
          <p:cNvSpPr txBox="1">
            <a:spLocks/>
          </p:cNvSpPr>
          <p:nvPr/>
        </p:nvSpPr>
        <p:spPr bwMode="auto">
          <a:xfrm>
            <a:off x="2514600" y="579120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err="1">
                <a:ln>
                  <a:noFill/>
                </a:ln>
                <a:solidFill>
                  <a:srgbClr val="EF008B"/>
                </a:solidFill>
                <a:effectLst/>
                <a:uLnTx/>
                <a:uFillTx/>
                <a:latin typeface="Verdana"/>
                <a:ea typeface="宋体"/>
                <a:cs typeface="+mn-cs"/>
              </a:rPr>
              <a:t>bnez</a:t>
            </a: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 if x2 == 0, original lock is available         	</a:t>
            </a:r>
            <a:r>
              <a:rPr kumimoji="0" lang="en-US" altLang="zh-CN" sz="1200" b="0" i="0" u="none" strike="noStrike" kern="0" cap="none" spc="0" normalizeH="0" baseline="0" noProof="0" dirty="0">
                <a:ln>
                  <a:noFill/>
                </a:ln>
                <a:solidFill>
                  <a:srgbClr val="EF008B"/>
                </a:solidFill>
                <a:effectLst/>
                <a:uLnTx/>
                <a:uFillTx/>
                <a:latin typeface="Verdana"/>
                <a:ea typeface="宋体"/>
                <a:cs typeface="+mn-cs"/>
              </a:rPr>
              <a:t> </a:t>
            </a: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&amp; currently acquired by this thread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400" b="0" i="0" u="none" strike="noStrike" kern="0" cap="none" spc="0" normalizeH="0" baseline="0" noProof="0" dirty="0">
              <a:ln>
                <a:noFill/>
              </a:ln>
              <a:solidFill>
                <a:srgbClr val="EF008B"/>
              </a:solidFill>
              <a:effectLst/>
              <a:uLnTx/>
              <a:uFillTx/>
              <a:latin typeface="Verdana"/>
              <a:ea typeface="宋体"/>
              <a:cs typeface="+mn-cs"/>
            </a:endParaRPr>
          </a:p>
        </p:txBody>
      </p:sp>
    </p:spTree>
    <p:extLst>
      <p:ext uri="{BB962C8B-B14F-4D97-AF65-F5344CB8AC3E}">
        <p14:creationId xmlns:p14="http://schemas.microsoft.com/office/powerpoint/2010/main" val="1406666827"/>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a:xfrm>
            <a:off x="0" y="2851200"/>
            <a:ext cx="9448800" cy="1143000"/>
          </a:xfrm>
        </p:spPr>
        <p:txBody>
          <a:bodyPr/>
          <a:lstStyle/>
          <a:p>
            <a:pPr algn="l"/>
            <a:r>
              <a:rPr lang="en-CN" dirty="0">
                <a:solidFill>
                  <a:schemeClr val="bg1"/>
                </a:solidFill>
              </a:rPr>
              <a:t>Atomic Fetch-and-Increment</a:t>
            </a:r>
          </a:p>
        </p:txBody>
      </p:sp>
      <p:sp>
        <p:nvSpPr>
          <p:cNvPr id="9" name="Content Placeholder 2">
            <a:extLst>
              <a:ext uri="{FF2B5EF4-FFF2-40B4-BE49-F238E27FC236}">
                <a16:creationId xmlns:a16="http://schemas.microsoft.com/office/drawing/2014/main" id="{B7D74227-F6C1-C346-8E7E-AFF97C2B04EF}"/>
              </a:ext>
            </a:extLst>
          </p:cNvPr>
          <p:cNvSpPr txBox="1">
            <a:spLocks/>
          </p:cNvSpPr>
          <p:nvPr/>
        </p:nvSpPr>
        <p:spPr bwMode="auto">
          <a:xfrm>
            <a:off x="0" y="3168000"/>
            <a:ext cx="9144000" cy="369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atomically interchange a value in a register </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for a value in memory</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remember cache and cache </a:t>
            </a:r>
            <a:r>
              <a:rPr kumimoji="0" lang="en-US" altLang="zh-CN" sz="3200" b="0" i="0" u="none" strike="noStrike" kern="0" cap="none" spc="0" normalizeH="0" baseline="0" noProof="0" dirty="0">
                <a:ln>
                  <a:noFill/>
                </a:ln>
                <a:solidFill>
                  <a:srgbClr val="FFFFFF"/>
                </a:solidFill>
                <a:effectLst/>
                <a:uLnTx/>
                <a:uFillTx/>
                <a:latin typeface="Verdana"/>
                <a:ea typeface="宋体"/>
                <a:cs typeface="+mn-cs"/>
              </a:rPr>
              <a:t>coherence</a:t>
            </a: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00B0F0"/>
                </a:solidFill>
                <a:effectLst/>
                <a:uLnTx/>
                <a:uFillTx/>
                <a:latin typeface="Verdana"/>
                <a:ea typeface="宋体"/>
                <a:cs typeface="+mn-cs"/>
              </a:rPr>
              <a:t> </a:t>
            </a:r>
            <a:endParaRPr kumimoji="0" lang="en-US" altLang="zh-CN" sz="3200" b="1" i="0" u="none" strike="noStrike" kern="0" cap="none" spc="0" normalizeH="0" baseline="0" noProof="0" dirty="0">
              <a:ln>
                <a:noFill/>
              </a:ln>
              <a:solidFill>
                <a:srgbClr val="FFFFFF"/>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781600" y="4921200"/>
            <a:ext cx="25908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coherence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00B0F0"/>
                </a:solidFill>
                <a:effectLst/>
                <a:uLnTx/>
                <a:uFillTx/>
                <a:latin typeface="Verdana"/>
                <a:ea typeface="宋体"/>
                <a:cs typeface="+mn-cs"/>
              </a:rPr>
              <a:t> </a:t>
            </a:r>
            <a:endParaRPr kumimoji="0" lang="en-US" altLang="zh-CN" sz="3200" b="1" i="0" u="none" strike="noStrike" kern="0" cap="none" spc="0" normalizeH="0" baseline="0" noProof="0" dirty="0">
              <a:ln>
                <a:noFill/>
              </a:ln>
              <a:solidFill>
                <a:srgbClr val="FFFFFF"/>
              </a:solidFill>
              <a:effectLst/>
              <a:uLnTx/>
              <a:uFillTx/>
              <a:latin typeface="Verdana"/>
              <a:ea typeface="宋体"/>
              <a:cs typeface="+mn-cs"/>
            </a:endParaRPr>
          </a:p>
        </p:txBody>
      </p:sp>
      <p:sp>
        <p:nvSpPr>
          <p:cNvPr id="6" name="Content Placeholder 2">
            <a:extLst>
              <a:ext uri="{FF2B5EF4-FFF2-40B4-BE49-F238E27FC236}">
                <a16:creationId xmlns:a16="http://schemas.microsoft.com/office/drawing/2014/main" id="{593ADFA5-6FBF-3240-A136-4350C3F372A3}"/>
              </a:ext>
            </a:extLst>
          </p:cNvPr>
          <p:cNvSpPr txBox="1">
            <a:spLocks/>
          </p:cNvSpPr>
          <p:nvPr/>
        </p:nvSpPr>
        <p:spPr bwMode="auto">
          <a:xfrm>
            <a:off x="0" y="3038400"/>
            <a:ext cx="573024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000000"/>
                </a:solidFill>
                <a:effectLst/>
                <a:uLnTx/>
                <a:uFillTx/>
                <a:latin typeface="Verdana"/>
                <a:ea typeface="宋体"/>
                <a:cs typeface="+mn-cs"/>
              </a:rPr>
              <a:t>atomic exchange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00B0F0"/>
                </a:solidFill>
                <a:effectLst/>
                <a:uLnTx/>
                <a:uFillTx/>
                <a:latin typeface="Verdana"/>
                <a:ea typeface="宋体"/>
                <a:cs typeface="+mn-cs"/>
              </a:rPr>
              <a:t> </a:t>
            </a:r>
          </a:p>
        </p:txBody>
      </p:sp>
    </p:spTree>
    <p:extLst>
      <p:ext uri="{BB962C8B-B14F-4D97-AF65-F5344CB8AC3E}">
        <p14:creationId xmlns:p14="http://schemas.microsoft.com/office/powerpoint/2010/main" val="3459262400"/>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coherence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Spin Locks using Coherence</a:t>
            </a:r>
          </a:p>
        </p:txBody>
      </p:sp>
    </p:spTree>
    <p:extLst>
      <p:ext uri="{BB962C8B-B14F-4D97-AF65-F5344CB8AC3E}">
        <p14:creationId xmlns:p14="http://schemas.microsoft.com/office/powerpoint/2010/main" val="31203107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coherence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914400" y="3733800"/>
            <a:ext cx="8229600" cy="1716808"/>
          </a:xfrm>
          <a:prstGeom prst="rect">
            <a:avLst/>
          </a:prstGeom>
        </p:spPr>
      </p:pic>
    </p:spTree>
    <p:extLst>
      <p:ext uri="{BB962C8B-B14F-4D97-AF65-F5344CB8AC3E}">
        <p14:creationId xmlns:p14="http://schemas.microsoft.com/office/powerpoint/2010/main" val="3870465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coherence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914400" y="3733800"/>
            <a:ext cx="8229600" cy="1716808"/>
          </a:xfrm>
          <a:prstGeom prst="rect">
            <a:avLst/>
          </a:prstGeom>
        </p:spPr>
      </p:pic>
      <p:cxnSp>
        <p:nvCxnSpPr>
          <p:cNvPr id="3" name="Straight Connector 2">
            <a:extLst>
              <a:ext uri="{FF2B5EF4-FFF2-40B4-BE49-F238E27FC236}">
                <a16:creationId xmlns:a16="http://schemas.microsoft.com/office/drawing/2014/main" id="{4906A8AD-BC60-6FE6-3F38-CE05326D5BC4}"/>
              </a:ext>
            </a:extLst>
          </p:cNvPr>
          <p:cNvCxnSpPr>
            <a:cxnSpLocks/>
          </p:cNvCxnSpPr>
          <p:nvPr/>
        </p:nvCxnSpPr>
        <p:spPr>
          <a:xfrm>
            <a:off x="2438400" y="44196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76AEB638-6C70-FA6D-3446-3D15240D1FF1}"/>
              </a:ext>
            </a:extLst>
          </p:cNvPr>
          <p:cNvSpPr txBox="1">
            <a:spLocks/>
          </p:cNvSpPr>
          <p:nvPr/>
        </p:nvSpPr>
        <p:spPr bwMode="auto">
          <a:xfrm>
            <a:off x="2376000" y="538734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keep local cache reads/hits if </a:t>
            </a:r>
            <a:r>
              <a:rPr kumimoji="0" lang="en-US" altLang="zh-CN" sz="2400" b="0" i="0" u="none" strike="noStrike" kern="0" cap="none" spc="0" normalizeH="0" baseline="0" noProof="0" dirty="0" err="1">
                <a:ln>
                  <a:noFill/>
                </a:ln>
                <a:solidFill>
                  <a:srgbClr val="EF008B"/>
                </a:solidFill>
                <a:effectLst/>
                <a:uLnTx/>
                <a:uFillTx/>
                <a:latin typeface="Verdana"/>
                <a:ea typeface="宋体"/>
                <a:cs typeface="+mn-cs"/>
              </a:rPr>
              <a:t>nez</a:t>
            </a: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400" b="0" i="0" u="none" strike="noStrike" kern="0" cap="none" spc="0" normalizeH="0" baseline="0" noProof="0" dirty="0">
              <a:ln>
                <a:noFill/>
              </a:ln>
              <a:solidFill>
                <a:srgbClr val="EF008B"/>
              </a:solidFill>
              <a:effectLst/>
              <a:uLnTx/>
              <a:uFillTx/>
              <a:latin typeface="Verdana"/>
              <a:ea typeface="宋体"/>
              <a:cs typeface="+mn-cs"/>
            </a:endParaRPr>
          </a:p>
        </p:txBody>
      </p:sp>
    </p:spTree>
    <p:extLst>
      <p:ext uri="{BB962C8B-B14F-4D97-AF65-F5344CB8AC3E}">
        <p14:creationId xmlns:p14="http://schemas.microsoft.com/office/powerpoint/2010/main" val="2716313483"/>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coherence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914400" y="3733800"/>
            <a:ext cx="8229600" cy="1716808"/>
          </a:xfrm>
          <a:prstGeom prst="rect">
            <a:avLst/>
          </a:prstGeom>
        </p:spPr>
      </p:pic>
      <p:cxnSp>
        <p:nvCxnSpPr>
          <p:cNvPr id="3" name="Straight Connector 2">
            <a:extLst>
              <a:ext uri="{FF2B5EF4-FFF2-40B4-BE49-F238E27FC236}">
                <a16:creationId xmlns:a16="http://schemas.microsoft.com/office/drawing/2014/main" id="{4906A8AD-BC60-6FE6-3F38-CE05326D5BC4}"/>
              </a:ext>
            </a:extLst>
          </p:cNvPr>
          <p:cNvCxnSpPr>
            <a:cxnSpLocks/>
          </p:cNvCxnSpPr>
          <p:nvPr/>
        </p:nvCxnSpPr>
        <p:spPr>
          <a:xfrm>
            <a:off x="2438400" y="44196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76AEB638-6C70-FA6D-3446-3D15240D1FF1}"/>
              </a:ext>
            </a:extLst>
          </p:cNvPr>
          <p:cNvSpPr txBox="1">
            <a:spLocks/>
          </p:cNvSpPr>
          <p:nvPr/>
        </p:nvSpPr>
        <p:spPr bwMode="auto">
          <a:xfrm>
            <a:off x="2376000" y="538734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if </a:t>
            </a:r>
            <a:r>
              <a:rPr kumimoji="0" lang="en-US" altLang="zh-CN" sz="2400" b="0" i="0" u="none" strike="noStrike" kern="0" cap="none" spc="0" normalizeH="0" baseline="0" noProof="0" dirty="0" err="1">
                <a:ln>
                  <a:noFill/>
                </a:ln>
                <a:solidFill>
                  <a:srgbClr val="EF008B"/>
                </a:solidFill>
                <a:effectLst/>
                <a:uLnTx/>
                <a:uFillTx/>
                <a:latin typeface="Verdana"/>
                <a:ea typeface="宋体"/>
                <a:cs typeface="+mn-cs"/>
              </a:rPr>
              <a:t>ez</a:t>
            </a: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 set x2 to 1 &amp; swap it with lock</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400" b="0" i="0" u="none" strike="noStrike" kern="0" cap="none" spc="0" normalizeH="0" baseline="0" noProof="0" dirty="0">
              <a:ln>
                <a:noFill/>
              </a:ln>
              <a:solidFill>
                <a:srgbClr val="EF008B"/>
              </a:solidFill>
              <a:effectLst/>
              <a:uLnTx/>
              <a:uFillTx/>
              <a:latin typeface="Verdana"/>
              <a:ea typeface="宋体"/>
              <a:cs typeface="+mn-cs"/>
            </a:endParaRPr>
          </a:p>
        </p:txBody>
      </p:sp>
      <p:sp>
        <p:nvSpPr>
          <p:cNvPr id="10" name="Content Placeholder 2">
            <a:extLst>
              <a:ext uri="{FF2B5EF4-FFF2-40B4-BE49-F238E27FC236}">
                <a16:creationId xmlns:a16="http://schemas.microsoft.com/office/drawing/2014/main" id="{91890069-00CD-29E3-5F56-3677095914DF}"/>
              </a:ext>
            </a:extLst>
          </p:cNvPr>
          <p:cNvSpPr txBox="1">
            <a:spLocks/>
          </p:cNvSpPr>
          <p:nvPr/>
        </p:nvSpPr>
        <p:spPr bwMode="auto">
          <a:xfrm>
            <a:off x="2376000" y="579120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whose prior value is still 0;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400" b="0" i="0" u="none" strike="noStrike" kern="0" cap="none" spc="0" normalizeH="0" baseline="0" noProof="0" dirty="0">
              <a:ln>
                <a:noFill/>
              </a:ln>
              <a:solidFill>
                <a:srgbClr val="EF008B"/>
              </a:solidFill>
              <a:effectLst/>
              <a:uLnTx/>
              <a:uFillTx/>
              <a:latin typeface="Verdana"/>
              <a:ea typeface="宋体"/>
              <a:cs typeface="+mn-cs"/>
            </a:endParaRPr>
          </a:p>
        </p:txBody>
      </p:sp>
      <p:cxnSp>
        <p:nvCxnSpPr>
          <p:cNvPr id="4" name="Straight Connector 3">
            <a:extLst>
              <a:ext uri="{FF2B5EF4-FFF2-40B4-BE49-F238E27FC236}">
                <a16:creationId xmlns:a16="http://schemas.microsoft.com/office/drawing/2014/main" id="{B9978BCE-07DC-5024-9369-0C14C5BFAA26}"/>
              </a:ext>
            </a:extLst>
          </p:cNvPr>
          <p:cNvCxnSpPr>
            <a:cxnSpLocks/>
          </p:cNvCxnSpPr>
          <p:nvPr/>
        </p:nvCxnSpPr>
        <p:spPr>
          <a:xfrm>
            <a:off x="2438400" y="47520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0318277-C863-8A37-69AE-3EA4966E1A84}"/>
              </a:ext>
            </a:extLst>
          </p:cNvPr>
          <p:cNvCxnSpPr>
            <a:cxnSpLocks/>
          </p:cNvCxnSpPr>
          <p:nvPr/>
        </p:nvCxnSpPr>
        <p:spPr>
          <a:xfrm>
            <a:off x="2438400" y="51054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5942283"/>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coherence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914400" y="3733800"/>
            <a:ext cx="8229600" cy="1716808"/>
          </a:xfrm>
          <a:prstGeom prst="rect">
            <a:avLst/>
          </a:prstGeom>
        </p:spPr>
      </p:pic>
      <p:cxnSp>
        <p:nvCxnSpPr>
          <p:cNvPr id="3" name="Straight Connector 2">
            <a:extLst>
              <a:ext uri="{FF2B5EF4-FFF2-40B4-BE49-F238E27FC236}">
                <a16:creationId xmlns:a16="http://schemas.microsoft.com/office/drawing/2014/main" id="{4906A8AD-BC60-6FE6-3F38-CE05326D5BC4}"/>
              </a:ext>
            </a:extLst>
          </p:cNvPr>
          <p:cNvCxnSpPr>
            <a:cxnSpLocks/>
          </p:cNvCxnSpPr>
          <p:nvPr/>
        </p:nvCxnSpPr>
        <p:spPr>
          <a:xfrm>
            <a:off x="2438400" y="44196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76AEB638-6C70-FA6D-3446-3D15240D1FF1}"/>
              </a:ext>
            </a:extLst>
          </p:cNvPr>
          <p:cNvSpPr txBox="1">
            <a:spLocks/>
          </p:cNvSpPr>
          <p:nvPr/>
        </p:nvSpPr>
        <p:spPr bwMode="auto">
          <a:xfrm>
            <a:off x="2376000" y="538734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if </a:t>
            </a:r>
            <a:r>
              <a:rPr kumimoji="0" lang="en-US" altLang="zh-CN" sz="2400" b="0" i="0" u="none" strike="noStrike" kern="0" cap="none" spc="0" normalizeH="0" baseline="0" noProof="0" dirty="0" err="1">
                <a:ln>
                  <a:noFill/>
                </a:ln>
                <a:solidFill>
                  <a:srgbClr val="EF008B"/>
                </a:solidFill>
                <a:effectLst/>
                <a:uLnTx/>
                <a:uFillTx/>
                <a:latin typeface="Verdana"/>
                <a:ea typeface="宋体"/>
                <a:cs typeface="+mn-cs"/>
              </a:rPr>
              <a:t>ez</a:t>
            </a: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 set x2 to 1 &amp; swap it with lock</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400" b="0" i="0" u="none" strike="noStrike" kern="0" cap="none" spc="0" normalizeH="0" baseline="0" noProof="0" dirty="0">
              <a:ln>
                <a:noFill/>
              </a:ln>
              <a:solidFill>
                <a:srgbClr val="EF008B"/>
              </a:solidFill>
              <a:effectLst/>
              <a:uLnTx/>
              <a:uFillTx/>
              <a:latin typeface="Verdana"/>
              <a:ea typeface="宋体"/>
              <a:cs typeface="+mn-cs"/>
            </a:endParaRPr>
          </a:p>
        </p:txBody>
      </p:sp>
      <p:sp>
        <p:nvSpPr>
          <p:cNvPr id="10" name="Content Placeholder 2">
            <a:extLst>
              <a:ext uri="{FF2B5EF4-FFF2-40B4-BE49-F238E27FC236}">
                <a16:creationId xmlns:a16="http://schemas.microsoft.com/office/drawing/2014/main" id="{91890069-00CD-29E3-5F56-3677095914DF}"/>
              </a:ext>
            </a:extLst>
          </p:cNvPr>
          <p:cNvSpPr txBox="1">
            <a:spLocks/>
          </p:cNvSpPr>
          <p:nvPr/>
        </p:nvSpPr>
        <p:spPr bwMode="auto">
          <a:xfrm>
            <a:off x="2376000" y="579120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whose prior value is still 0;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400" b="0" i="0" u="none" strike="noStrike" kern="0" cap="none" spc="0" normalizeH="0" baseline="0" noProof="0" dirty="0">
              <a:ln>
                <a:noFill/>
              </a:ln>
              <a:solidFill>
                <a:srgbClr val="EF008B"/>
              </a:solidFill>
              <a:effectLst/>
              <a:uLnTx/>
              <a:uFillTx/>
              <a:latin typeface="Verdana"/>
              <a:ea typeface="宋体"/>
              <a:cs typeface="+mn-cs"/>
            </a:endParaRPr>
          </a:p>
        </p:txBody>
      </p:sp>
      <p:cxnSp>
        <p:nvCxnSpPr>
          <p:cNvPr id="4" name="Straight Connector 3">
            <a:extLst>
              <a:ext uri="{FF2B5EF4-FFF2-40B4-BE49-F238E27FC236}">
                <a16:creationId xmlns:a16="http://schemas.microsoft.com/office/drawing/2014/main" id="{B9978BCE-07DC-5024-9369-0C14C5BFAA26}"/>
              </a:ext>
            </a:extLst>
          </p:cNvPr>
          <p:cNvCxnSpPr>
            <a:cxnSpLocks/>
          </p:cNvCxnSpPr>
          <p:nvPr/>
        </p:nvCxnSpPr>
        <p:spPr>
          <a:xfrm>
            <a:off x="2438400" y="47520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0318277-C863-8A37-69AE-3EA4966E1A84}"/>
              </a:ext>
            </a:extLst>
          </p:cNvPr>
          <p:cNvCxnSpPr>
            <a:cxnSpLocks/>
          </p:cNvCxnSpPr>
          <p:nvPr/>
        </p:nvCxnSpPr>
        <p:spPr>
          <a:xfrm>
            <a:off x="2438400" y="51054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38F9E2F4-D930-9DFB-AF73-A2285F9FCDD5}"/>
              </a:ext>
            </a:extLst>
          </p:cNvPr>
          <p:cNvSpPr txBox="1">
            <a:spLocks/>
          </p:cNvSpPr>
          <p:nvPr/>
        </p:nvSpPr>
        <p:spPr bwMode="auto">
          <a:xfrm>
            <a:off x="2376000" y="6200262"/>
            <a:ext cx="6768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EF008B"/>
                </a:solidFill>
                <a:effectLst/>
                <a:uLnTx/>
                <a:uFillTx/>
                <a:latin typeface="Verdana"/>
                <a:ea typeface="宋体"/>
                <a:cs typeface="+mn-cs"/>
              </a:rPr>
              <a:t>what if another processor wins the race?	</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2400" b="0" i="0" u="none" strike="noStrike" kern="0" cap="none" spc="0" normalizeH="0" baseline="0" noProof="0" dirty="0">
              <a:ln>
                <a:noFill/>
              </a:ln>
              <a:solidFill>
                <a:srgbClr val="EF008B"/>
              </a:solidFill>
              <a:effectLst/>
              <a:uLnTx/>
              <a:uFillTx/>
              <a:latin typeface="Verdana"/>
              <a:ea typeface="宋体"/>
              <a:cs typeface="+mn-cs"/>
            </a:endParaRPr>
          </a:p>
        </p:txBody>
      </p:sp>
      <p:sp>
        <p:nvSpPr>
          <p:cNvPr id="22" name="Freeform 21">
            <a:extLst>
              <a:ext uri="{FF2B5EF4-FFF2-40B4-BE49-F238E27FC236}">
                <a16:creationId xmlns:a16="http://schemas.microsoft.com/office/drawing/2014/main" id="{7EA12D0F-DC7F-D3F7-B995-C4D2C3D708E5}"/>
              </a:ext>
            </a:extLst>
          </p:cNvPr>
          <p:cNvSpPr/>
          <p:nvPr/>
        </p:nvSpPr>
        <p:spPr>
          <a:xfrm>
            <a:off x="1926336" y="5279136"/>
            <a:ext cx="512064" cy="1182624"/>
          </a:xfrm>
          <a:custGeom>
            <a:avLst/>
            <a:gdLst>
              <a:gd name="connsiteX0" fmla="*/ 512064 w 512064"/>
              <a:gd name="connsiteY0" fmla="*/ 0 h 1182624"/>
              <a:gd name="connsiteX1" fmla="*/ 0 w 512064"/>
              <a:gd name="connsiteY1" fmla="*/ 621792 h 1182624"/>
              <a:gd name="connsiteX2" fmla="*/ 512064 w 512064"/>
              <a:gd name="connsiteY2" fmla="*/ 1182624 h 1182624"/>
            </a:gdLst>
            <a:ahLst/>
            <a:cxnLst>
              <a:cxn ang="0">
                <a:pos x="connsiteX0" y="connsiteY0"/>
              </a:cxn>
              <a:cxn ang="0">
                <a:pos x="connsiteX1" y="connsiteY1"/>
              </a:cxn>
              <a:cxn ang="0">
                <a:pos x="connsiteX2" y="connsiteY2"/>
              </a:cxn>
            </a:cxnLst>
            <a:rect l="l" t="t" r="r" b="b"/>
            <a:pathLst>
              <a:path w="512064" h="1182624">
                <a:moveTo>
                  <a:pt x="512064" y="0"/>
                </a:moveTo>
                <a:cubicBezTo>
                  <a:pt x="256032" y="212344"/>
                  <a:pt x="0" y="424688"/>
                  <a:pt x="0" y="621792"/>
                </a:cubicBezTo>
                <a:cubicBezTo>
                  <a:pt x="0" y="818896"/>
                  <a:pt x="256032" y="1000760"/>
                  <a:pt x="512064" y="1182624"/>
                </a:cubicBezTo>
              </a:path>
            </a:pathLst>
          </a:custGeom>
          <a:noFill/>
          <a:ln w="57150">
            <a:solidFill>
              <a:srgbClr val="EF008B"/>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Tree>
    <p:extLst>
      <p:ext uri="{BB962C8B-B14F-4D97-AF65-F5344CB8AC3E}">
        <p14:creationId xmlns:p14="http://schemas.microsoft.com/office/powerpoint/2010/main" val="2292539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up)">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16D6F4-E7CB-4247-8091-58642F023580}"/>
              </a:ext>
            </a:extLst>
          </p:cNvPr>
          <p:cNvPicPr>
            <a:picLocks noChangeAspect="1"/>
          </p:cNvPicPr>
          <p:nvPr/>
        </p:nvPicPr>
        <p:blipFill>
          <a:blip r:embed="rId3"/>
          <a:stretch>
            <a:fillRect/>
          </a:stretch>
        </p:blipFill>
        <p:spPr>
          <a:xfrm>
            <a:off x="0" y="1065204"/>
            <a:ext cx="9144000" cy="5792796"/>
          </a:xfrm>
          <a:prstGeom prst="rect">
            <a:avLst/>
          </a:prstGeom>
        </p:spPr>
      </p:pic>
      <p:sp>
        <p:nvSpPr>
          <p:cNvPr id="2" name="Title 1">
            <a:extLst>
              <a:ext uri="{FF2B5EF4-FFF2-40B4-BE49-F238E27FC236}">
                <a16:creationId xmlns:a16="http://schemas.microsoft.com/office/drawing/2014/main" id="{69883D55-E842-5B4C-8B6D-4D76BF71FEF1}"/>
              </a:ext>
            </a:extLst>
          </p:cNvPr>
          <p:cNvSpPr>
            <a:spLocks noGrp="1"/>
          </p:cNvSpPr>
          <p:nvPr>
            <p:ph type="title"/>
          </p:nvPr>
        </p:nvSpPr>
        <p:spPr/>
        <p:txBody>
          <a:bodyPr/>
          <a:lstStyle/>
          <a:p>
            <a:r>
              <a:rPr lang="en-CN" dirty="0"/>
              <a:t>Spin Locks using Coherence</a:t>
            </a:r>
          </a:p>
        </p:txBody>
      </p:sp>
      <p:sp>
        <p:nvSpPr>
          <p:cNvPr id="5" name="Content Placeholder 2">
            <a:extLst>
              <a:ext uri="{FF2B5EF4-FFF2-40B4-BE49-F238E27FC236}">
                <a16:creationId xmlns:a16="http://schemas.microsoft.com/office/drawing/2014/main" id="{F458688E-A294-3345-900B-B17ED9749367}"/>
              </a:ext>
            </a:extLst>
          </p:cNvPr>
          <p:cNvSpPr txBox="1">
            <a:spLocks/>
          </p:cNvSpPr>
          <p:nvPr/>
        </p:nvSpPr>
        <p:spPr bwMode="auto">
          <a:xfrm>
            <a:off x="61416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w</a:t>
            </a:r>
            <a:r>
              <a:rPr kumimoji="0" lang="en-CN" altLang="zh-CN" sz="2400" b="1" i="0" u="none" strike="noStrike" kern="0" cap="none" spc="0" normalizeH="0" baseline="0" noProof="0" dirty="0">
                <a:ln>
                  <a:noFill/>
                </a:ln>
                <a:solidFill>
                  <a:srgbClr val="00B0F0"/>
                </a:solidFill>
                <a:effectLst/>
                <a:uLnTx/>
                <a:uFillTx/>
                <a:latin typeface="Verdana"/>
                <a:ea typeface="宋体"/>
                <a:cs typeface="+mn-cs"/>
              </a:rPr>
              <a:t>rite invalidate</a:t>
            </a:r>
            <a:endParaRPr kumimoji="0" lang="en-US" altLang="zh-CN" sz="2400" b="0" i="0" u="none" strike="noStrike" kern="0" cap="none" spc="0" normalizeH="0" baseline="0" noProof="0" dirty="0">
              <a:ln>
                <a:noFill/>
              </a:ln>
              <a:solidFill>
                <a:srgbClr val="00B0F0"/>
              </a:solidFill>
              <a:effectLst/>
              <a:uLnTx/>
              <a:uFillTx/>
              <a:latin typeface="Verdana"/>
              <a:ea typeface="宋体"/>
              <a:cs typeface="+mn-cs"/>
            </a:endParaRPr>
          </a:p>
        </p:txBody>
      </p:sp>
    </p:spTree>
    <p:extLst>
      <p:ext uri="{BB962C8B-B14F-4D97-AF65-F5344CB8AC3E}">
        <p14:creationId xmlns:p14="http://schemas.microsoft.com/office/powerpoint/2010/main" val="9207399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1" name="Rectangle 3">
            <a:extLst>
              <a:ext uri="{FF2B5EF4-FFF2-40B4-BE49-F238E27FC236}">
                <a16:creationId xmlns:a16="http://schemas.microsoft.com/office/drawing/2014/main" id="{C61A0767-ABDB-B448-A3BC-896DE695422C}"/>
              </a:ext>
            </a:extLst>
          </p:cNvPr>
          <p:cNvSpPr>
            <a:spLocks noGrp="1" noChangeArrowheads="1"/>
          </p:cNvSpPr>
          <p:nvPr>
            <p:ph type="body" idx="1"/>
          </p:nvPr>
        </p:nvSpPr>
        <p:spPr/>
        <p:txBody>
          <a:bodyPr/>
          <a:lstStyle/>
          <a:p>
            <a:pPr eaLnBrk="1" hangingPunct="1"/>
            <a:r>
              <a:rPr lang="en-US" altLang="zh-CN" b="1" dirty="0"/>
              <a:t>Answer</a:t>
            </a:r>
          </a:p>
          <a:p>
            <a:pPr eaLnBrk="1" hangingPunct="1">
              <a:buFontTx/>
              <a:buNone/>
            </a:pPr>
            <a:r>
              <a:rPr lang="en-US" altLang="zh-CN" dirty="0"/>
              <a:t>	</a:t>
            </a:r>
            <a:r>
              <a:rPr lang="en-US" altLang="zh-CN" b="1" dirty="0"/>
              <a:t>3.</a:t>
            </a:r>
            <a:r>
              <a:rPr lang="en-US" altLang="zh-CN" dirty="0"/>
              <a:t> avg stall cycles per instruction?</a:t>
            </a:r>
          </a:p>
          <a:p>
            <a:pPr eaLnBrk="1" hangingPunct="1">
              <a:buFontTx/>
              <a:buNone/>
            </a:pPr>
            <a:r>
              <a:rPr lang="en-US" altLang="zh-CN" dirty="0"/>
              <a:t>	average stall cycles per instruction</a:t>
            </a:r>
          </a:p>
          <a:p>
            <a:pPr eaLnBrk="1" hangingPunct="1">
              <a:buFontTx/>
              <a:buNone/>
            </a:pPr>
            <a:r>
              <a:rPr lang="en-US" altLang="zh-CN" dirty="0"/>
              <a:t>=Misses per instruction</a:t>
            </a:r>
            <a:r>
              <a:rPr lang="en-US" altLang="zh-CN" baseline="-25000" dirty="0"/>
              <a:t>L1</a:t>
            </a:r>
            <a:r>
              <a:rPr lang="en-US" altLang="zh-CN" dirty="0"/>
              <a:t> x Hit time</a:t>
            </a:r>
            <a:r>
              <a:rPr lang="en-US" altLang="zh-CN" baseline="-25000" dirty="0"/>
              <a:t>L2</a:t>
            </a:r>
          </a:p>
          <a:p>
            <a:pPr eaLnBrk="1" hangingPunct="1">
              <a:buFontTx/>
              <a:buNone/>
            </a:pPr>
            <a:r>
              <a:rPr lang="en-US" altLang="zh-CN" dirty="0"/>
              <a:t>	+ Misses per instr</a:t>
            </a:r>
            <a:r>
              <a:rPr lang="en-US" altLang="zh-CN" baseline="-25000" dirty="0"/>
              <a:t>L2</a:t>
            </a:r>
            <a:r>
              <a:rPr lang="en-US" altLang="zh-CN" dirty="0"/>
              <a:t> x Miss penalty</a:t>
            </a:r>
            <a:r>
              <a:rPr lang="en-US" altLang="zh-CN" baseline="-25000" dirty="0"/>
              <a:t>L2</a:t>
            </a:r>
            <a:endParaRPr lang="en-US" altLang="zh-CN" dirty="0"/>
          </a:p>
          <a:p>
            <a:pPr eaLnBrk="1" hangingPunct="1">
              <a:buFontTx/>
              <a:buNone/>
            </a:pPr>
            <a:r>
              <a:rPr lang="en-US" altLang="zh-CN" dirty="0"/>
              <a:t>=(1.5x40/1000)x10+(1.5x20/1000)x200</a:t>
            </a:r>
          </a:p>
          <a:p>
            <a:pPr eaLnBrk="1" hangingPunct="1">
              <a:buFontTx/>
              <a:buNone/>
            </a:pPr>
            <a:r>
              <a:rPr lang="en-US" altLang="zh-CN" dirty="0"/>
              <a:t>=6.6</a:t>
            </a:r>
          </a:p>
        </p:txBody>
      </p:sp>
      <p:sp>
        <p:nvSpPr>
          <p:cNvPr id="2" name="Rectangle 2">
            <a:extLst>
              <a:ext uri="{FF2B5EF4-FFF2-40B4-BE49-F238E27FC236}">
                <a16:creationId xmlns:a16="http://schemas.microsoft.com/office/drawing/2014/main" id="{2EB29ACA-C56A-26E5-E916-9D99B4F14874}"/>
              </a:ext>
            </a:extLst>
          </p:cNvPr>
          <p:cNvSpPr>
            <a:spLocks noGrp="1" noChangeArrowheads="1"/>
          </p:cNvSpPr>
          <p:nvPr>
            <p:ph type="title"/>
          </p:nvPr>
        </p:nvSpPr>
        <p:spPr>
          <a:xfrm>
            <a:off x="0" y="274638"/>
            <a:ext cx="9144000" cy="1143000"/>
          </a:xfrm>
        </p:spPr>
        <p:txBody>
          <a:bodyPr/>
          <a:lstStyle/>
          <a:p>
            <a:pPr eaLnBrk="1" hangingPunct="1"/>
            <a:r>
              <a:rPr lang="en-US" altLang="zh-CN" dirty="0" err="1"/>
              <a:t>Opt</a:t>
            </a:r>
            <a:r>
              <a:rPr lang="en-US" altLang="zh-CN" dirty="0"/>
              <a:t> #4: Multilevel Cache</a:t>
            </a:r>
          </a:p>
        </p:txBody>
      </p:sp>
    </p:spTree>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16D6F4-E7CB-4247-8091-58642F023580}"/>
              </a:ext>
            </a:extLst>
          </p:cNvPr>
          <p:cNvPicPr>
            <a:picLocks noChangeAspect="1"/>
          </p:cNvPicPr>
          <p:nvPr/>
        </p:nvPicPr>
        <p:blipFill>
          <a:blip r:embed="rId3"/>
          <a:stretch>
            <a:fillRect/>
          </a:stretch>
        </p:blipFill>
        <p:spPr>
          <a:xfrm>
            <a:off x="0" y="1065204"/>
            <a:ext cx="9144000" cy="5792796"/>
          </a:xfrm>
          <a:prstGeom prst="rect">
            <a:avLst/>
          </a:prstGeom>
        </p:spPr>
      </p:pic>
      <p:sp>
        <p:nvSpPr>
          <p:cNvPr id="2" name="Title 1">
            <a:extLst>
              <a:ext uri="{FF2B5EF4-FFF2-40B4-BE49-F238E27FC236}">
                <a16:creationId xmlns:a16="http://schemas.microsoft.com/office/drawing/2014/main" id="{69883D55-E842-5B4C-8B6D-4D76BF71FEF1}"/>
              </a:ext>
            </a:extLst>
          </p:cNvPr>
          <p:cNvSpPr>
            <a:spLocks noGrp="1"/>
          </p:cNvSpPr>
          <p:nvPr>
            <p:ph type="title"/>
          </p:nvPr>
        </p:nvSpPr>
        <p:spPr/>
        <p:txBody>
          <a:bodyPr/>
          <a:lstStyle/>
          <a:p>
            <a:r>
              <a:rPr lang="en-CN" dirty="0"/>
              <a:t>Spin Locks using Coherence</a:t>
            </a:r>
          </a:p>
        </p:txBody>
      </p:sp>
      <p:sp>
        <p:nvSpPr>
          <p:cNvPr id="5" name="Content Placeholder 2">
            <a:extLst>
              <a:ext uri="{FF2B5EF4-FFF2-40B4-BE49-F238E27FC236}">
                <a16:creationId xmlns:a16="http://schemas.microsoft.com/office/drawing/2014/main" id="{F458688E-A294-3345-900B-B17ED9749367}"/>
              </a:ext>
            </a:extLst>
          </p:cNvPr>
          <p:cNvSpPr txBox="1">
            <a:spLocks/>
          </p:cNvSpPr>
          <p:nvPr/>
        </p:nvSpPr>
        <p:spPr bwMode="auto">
          <a:xfrm>
            <a:off x="129600" y="1066800"/>
            <a:ext cx="89916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err="1">
                <a:ln>
                  <a:noFill/>
                </a:ln>
                <a:solidFill>
                  <a:srgbClr val="92D050"/>
                </a:solidFill>
                <a:effectLst/>
                <a:uLnTx/>
                <a:uFillTx/>
                <a:latin typeface="Verdana"/>
                <a:ea typeface="宋体"/>
                <a:cs typeface="+mn-cs"/>
              </a:rPr>
              <a:t>lr</a:t>
            </a:r>
            <a:r>
              <a:rPr kumimoji="0" lang="en-US" altLang="zh-CN" sz="2400" b="1" i="0" u="none" strike="noStrike" kern="0" cap="none" spc="0" normalizeH="0" baseline="0" noProof="0" dirty="0">
                <a:ln>
                  <a:noFill/>
                </a:ln>
                <a:solidFill>
                  <a:srgbClr val="92D050"/>
                </a:solidFill>
                <a:effectLst/>
                <a:uLnTx/>
                <a:uFillTx/>
                <a:latin typeface="Verdana"/>
                <a:ea typeface="宋体"/>
                <a:cs typeface="+mn-cs"/>
              </a:rPr>
              <a:t> causes no bus traffic;                                </a:t>
            </a:r>
            <a:r>
              <a:rPr kumimoji="0" lang="en-US" altLang="zh-CN" sz="2400" b="1" i="0" u="none" strike="noStrike" kern="0" cap="none" spc="0" normalizeH="0" baseline="0" noProof="0" dirty="0" err="1">
                <a:ln>
                  <a:noFill/>
                </a:ln>
                <a:solidFill>
                  <a:srgbClr val="FFC000"/>
                </a:solidFill>
                <a:effectLst/>
                <a:uLnTx/>
                <a:uFillTx/>
                <a:latin typeface="Verdana"/>
                <a:ea typeface="宋体"/>
                <a:cs typeface="+mn-cs"/>
              </a:rPr>
              <a:t>ld</a:t>
            </a:r>
            <a:r>
              <a:rPr kumimoji="0" lang="en-US" altLang="zh-CN" sz="2400" b="1" i="0" u="none" strike="noStrike" kern="0" cap="none" spc="0" normalizeH="0" baseline="0" noProof="0" dirty="0">
                <a:ln>
                  <a:noFill/>
                </a:ln>
                <a:solidFill>
                  <a:srgbClr val="FFC000"/>
                </a:solidFill>
                <a:effectLst/>
                <a:uLnTx/>
                <a:uFillTx/>
                <a:latin typeface="Verdana"/>
                <a:ea typeface="宋体"/>
                <a:cs typeface="+mn-cs"/>
              </a:rPr>
              <a:t> does;</a:t>
            </a:r>
            <a:endParaRPr kumimoji="0" lang="en-US" altLang="zh-CN" sz="2400" b="0" i="0" u="none" strike="noStrike" kern="0" cap="none" spc="0" normalizeH="0" baseline="0" noProof="0" dirty="0">
              <a:ln>
                <a:noFill/>
              </a:ln>
              <a:solidFill>
                <a:srgbClr val="FFC000"/>
              </a:solidFill>
              <a:effectLst/>
              <a:uLnTx/>
              <a:uFillTx/>
              <a:latin typeface="Verdana"/>
              <a:ea typeface="宋体"/>
              <a:cs typeface="+mn-cs"/>
            </a:endParaRPr>
          </a:p>
        </p:txBody>
      </p:sp>
    </p:spTree>
    <p:extLst>
      <p:ext uri="{BB962C8B-B14F-4D97-AF65-F5344CB8AC3E}">
        <p14:creationId xmlns:p14="http://schemas.microsoft.com/office/powerpoint/2010/main" val="9977857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coherence</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4400" b="1" i="0" u="none" strike="noStrike" kern="0" cap="none" spc="0" normalizeH="0" baseline="0" noProof="0" dirty="0">
                <a:ln>
                  <a:noFill/>
                </a:ln>
                <a:solidFill>
                  <a:srgbClr val="FFFFFF"/>
                </a:solidFill>
                <a:effectLst/>
                <a:uLnTx/>
                <a:uFillTx/>
                <a:latin typeface="Verdana"/>
                <a:ea typeface="宋体"/>
                <a:cs typeface="+mn-cs"/>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0" y="1813675"/>
            <a:ext cx="9144000" cy="1907564"/>
          </a:xfrm>
          <a:prstGeom prst="rect">
            <a:avLst/>
          </a:prstGeom>
        </p:spPr>
      </p:pic>
      <p:pic>
        <p:nvPicPr>
          <p:cNvPr id="3" name="Picture 2">
            <a:extLst>
              <a:ext uri="{FF2B5EF4-FFF2-40B4-BE49-F238E27FC236}">
                <a16:creationId xmlns:a16="http://schemas.microsoft.com/office/drawing/2014/main" id="{4F7426A1-A1DA-164A-974A-85CA503C5376}"/>
              </a:ext>
            </a:extLst>
          </p:cNvPr>
          <p:cNvPicPr>
            <a:picLocks noChangeAspect="1"/>
          </p:cNvPicPr>
          <p:nvPr/>
        </p:nvPicPr>
        <p:blipFill>
          <a:blip r:embed="rId4"/>
          <a:stretch>
            <a:fillRect/>
          </a:stretch>
        </p:blipFill>
        <p:spPr>
          <a:xfrm>
            <a:off x="0" y="4118314"/>
            <a:ext cx="8915400" cy="1922689"/>
          </a:xfrm>
          <a:prstGeom prst="rect">
            <a:avLst/>
          </a:prstGeom>
        </p:spPr>
      </p:pic>
      <p:cxnSp>
        <p:nvCxnSpPr>
          <p:cNvPr id="12" name="Curved Connector 11">
            <a:extLst>
              <a:ext uri="{FF2B5EF4-FFF2-40B4-BE49-F238E27FC236}">
                <a16:creationId xmlns:a16="http://schemas.microsoft.com/office/drawing/2014/main" id="{AF9F40A8-A1C6-4D47-BDE5-D26D4D3279F8}"/>
              </a:ext>
            </a:extLst>
          </p:cNvPr>
          <p:cNvCxnSpPr>
            <a:cxnSpLocks/>
            <a:stCxn id="9" idx="2"/>
            <a:endCxn id="10" idx="2"/>
          </p:cNvCxnSpPr>
          <p:nvPr/>
        </p:nvCxnSpPr>
        <p:spPr>
          <a:xfrm rot="10800000" flipV="1">
            <a:off x="1600200" y="1981199"/>
            <a:ext cx="12700" cy="2295725"/>
          </a:xfrm>
          <a:prstGeom prst="curvedConnector3">
            <a:avLst>
              <a:gd name="adj1" fmla="val 6216000"/>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BB2BBEF-309D-6E44-A8EE-FD49A513F124}"/>
              </a:ext>
            </a:extLst>
          </p:cNvPr>
          <p:cNvSpPr/>
          <p:nvPr/>
        </p:nvSpPr>
        <p:spPr>
          <a:xfrm>
            <a:off x="1600200" y="1752600"/>
            <a:ext cx="533400" cy="4572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0" name="Oval 9">
            <a:extLst>
              <a:ext uri="{FF2B5EF4-FFF2-40B4-BE49-F238E27FC236}">
                <a16:creationId xmlns:a16="http://schemas.microsoft.com/office/drawing/2014/main" id="{AE338B0F-83D1-844E-9A7F-71341B96B116}"/>
              </a:ext>
            </a:extLst>
          </p:cNvPr>
          <p:cNvSpPr/>
          <p:nvPr/>
        </p:nvSpPr>
        <p:spPr>
          <a:xfrm>
            <a:off x="1600200" y="4048325"/>
            <a:ext cx="533400" cy="4572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20" name="Content Placeholder 2">
            <a:extLst>
              <a:ext uri="{FF2B5EF4-FFF2-40B4-BE49-F238E27FC236}">
                <a16:creationId xmlns:a16="http://schemas.microsoft.com/office/drawing/2014/main" id="{1D2ADCE4-2C2B-3C43-843E-1EBFBA106036}"/>
              </a:ext>
            </a:extLst>
          </p:cNvPr>
          <p:cNvSpPr txBox="1">
            <a:spLocks/>
          </p:cNvSpPr>
          <p:nvPr/>
        </p:nvSpPr>
        <p:spPr bwMode="auto">
          <a:xfrm>
            <a:off x="129600" y="1066800"/>
            <a:ext cx="9014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92D050"/>
                </a:solidFill>
                <a:effectLst/>
                <a:uLnTx/>
                <a:uFillTx/>
                <a:latin typeface="Verdana"/>
                <a:ea typeface="宋体"/>
                <a:cs typeface="+mn-cs"/>
              </a:rPr>
              <a:t>replace </a:t>
            </a:r>
            <a:r>
              <a:rPr kumimoji="0" lang="en-US" altLang="zh-CN" sz="2400" b="1" i="0" u="none" strike="noStrike" kern="0" cap="none" spc="0" normalizeH="0" baseline="0" noProof="0" dirty="0" err="1">
                <a:ln>
                  <a:noFill/>
                </a:ln>
                <a:solidFill>
                  <a:srgbClr val="92D050"/>
                </a:solidFill>
                <a:effectLst/>
                <a:uLnTx/>
                <a:uFillTx/>
                <a:latin typeface="Verdana"/>
                <a:ea typeface="宋体"/>
                <a:cs typeface="+mn-cs"/>
              </a:rPr>
              <a:t>ld</a:t>
            </a:r>
            <a:r>
              <a:rPr kumimoji="0" lang="en-US" altLang="zh-CN" sz="2400" b="1" i="0" u="none" strike="noStrike" kern="0" cap="none" spc="0" normalizeH="0" baseline="0" noProof="0" dirty="0">
                <a:ln>
                  <a:noFill/>
                </a:ln>
                <a:solidFill>
                  <a:srgbClr val="92D050"/>
                </a:solidFill>
                <a:effectLst/>
                <a:uLnTx/>
                <a:uFillTx/>
                <a:latin typeface="Verdana"/>
                <a:ea typeface="宋体"/>
                <a:cs typeface="+mn-cs"/>
              </a:rPr>
              <a:t> with </a:t>
            </a:r>
            <a:r>
              <a:rPr kumimoji="0" lang="en-US" altLang="zh-CN" sz="2400" b="1" i="0" u="none" strike="noStrike" kern="0" cap="none" spc="0" normalizeH="0" baseline="0" noProof="0" dirty="0" err="1">
                <a:ln>
                  <a:noFill/>
                </a:ln>
                <a:solidFill>
                  <a:srgbClr val="92D050"/>
                </a:solidFill>
                <a:effectLst/>
                <a:uLnTx/>
                <a:uFillTx/>
                <a:latin typeface="Verdana"/>
                <a:ea typeface="宋体"/>
                <a:cs typeface="+mn-cs"/>
              </a:rPr>
              <a:t>lr</a:t>
            </a:r>
            <a:r>
              <a:rPr kumimoji="0" lang="en-US" altLang="zh-CN" sz="2400" b="1" i="0" u="none" strike="noStrike" kern="0" cap="none" spc="0" normalizeH="0" baseline="0" noProof="0" dirty="0">
                <a:ln>
                  <a:noFill/>
                </a:ln>
                <a:solidFill>
                  <a:srgbClr val="92D050"/>
                </a:solidFill>
                <a:effectLst/>
                <a:uLnTx/>
                <a:uFillTx/>
                <a:latin typeface="Verdana"/>
                <a:ea typeface="宋体"/>
                <a:cs typeface="+mn-cs"/>
              </a:rPr>
              <a:t> for optimizing bandwidth</a:t>
            </a:r>
            <a:r>
              <a:rPr kumimoji="0" lang="zh-CN" altLang="en-US" sz="2400" b="1" i="0" u="none" strike="noStrike" kern="0" cap="none" spc="0" normalizeH="0" baseline="0" noProof="0" dirty="0">
                <a:ln>
                  <a:noFill/>
                </a:ln>
                <a:solidFill>
                  <a:srgbClr val="92D050"/>
                </a:solidFill>
                <a:effectLst/>
                <a:uLnTx/>
                <a:uFillTx/>
                <a:latin typeface="Verdana"/>
                <a:ea typeface="宋体"/>
                <a:cs typeface="+mn-cs"/>
              </a:rPr>
              <a:t> </a:t>
            </a:r>
            <a:endParaRPr kumimoji="0" lang="en-US" altLang="zh-CN" sz="2400" b="0" i="0" u="none" strike="noStrike" kern="0" cap="none" spc="0" normalizeH="0" baseline="0" noProof="0" dirty="0">
              <a:ln>
                <a:noFill/>
              </a:ln>
              <a:solidFill>
                <a:srgbClr val="92D050"/>
              </a:solidFill>
              <a:effectLst/>
              <a:uLnTx/>
              <a:uFillTx/>
              <a:latin typeface="Verdana"/>
              <a:ea typeface="宋体"/>
              <a:cs typeface="+mn-cs"/>
            </a:endParaRPr>
          </a:p>
        </p:txBody>
      </p:sp>
    </p:spTree>
    <p:extLst>
      <p:ext uri="{BB962C8B-B14F-4D97-AF65-F5344CB8AC3E}">
        <p14:creationId xmlns:p14="http://schemas.microsoft.com/office/powerpoint/2010/main" val="2341005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9110-B696-ED46-8426-EEA3DD1727DF}"/>
              </a:ext>
            </a:extLst>
          </p:cNvPr>
          <p:cNvSpPr>
            <a:spLocks noGrp="1"/>
          </p:cNvSpPr>
          <p:nvPr>
            <p:ph type="title"/>
          </p:nvPr>
        </p:nvSpPr>
        <p:spPr/>
        <p:txBody>
          <a:bodyPr/>
          <a:lstStyle/>
          <a:p>
            <a:r>
              <a:rPr lang="en-CN" dirty="0"/>
              <a:t>Synchronized Program</a:t>
            </a:r>
          </a:p>
        </p:txBody>
      </p:sp>
      <p:sp>
        <p:nvSpPr>
          <p:cNvPr id="3" name="Content Placeholder 2">
            <a:extLst>
              <a:ext uri="{FF2B5EF4-FFF2-40B4-BE49-F238E27FC236}">
                <a16:creationId xmlns:a16="http://schemas.microsoft.com/office/drawing/2014/main" id="{23579B74-95EF-D44D-A335-1A60DDB3AD69}"/>
              </a:ext>
            </a:extLst>
          </p:cNvPr>
          <p:cNvSpPr>
            <a:spLocks noGrp="1"/>
          </p:cNvSpPr>
          <p:nvPr>
            <p:ph idx="1"/>
          </p:nvPr>
        </p:nvSpPr>
        <p:spPr/>
        <p:txBody>
          <a:bodyPr/>
          <a:lstStyle/>
          <a:p>
            <a:r>
              <a:rPr lang="en-US" dirty="0"/>
              <a:t>Order all </a:t>
            </a:r>
            <a:r>
              <a:rPr lang="en-CN" dirty="0"/>
              <a:t>accesses to shared data by synchronization operations</a:t>
            </a:r>
          </a:p>
          <a:p>
            <a:r>
              <a:rPr lang="en-CN" dirty="0"/>
              <a:t>Separate a write of a variable by one processor and a read/write acess of that variable by another processor by a pair of synchronization operations:        one afte the write by the writing processor (e.g., unlock);                   one before the access by the second processor (e.g., lock); </a:t>
            </a:r>
          </a:p>
        </p:txBody>
      </p:sp>
    </p:spTree>
    <p:extLst>
      <p:ext uri="{BB962C8B-B14F-4D97-AF65-F5344CB8AC3E}">
        <p14:creationId xmlns:p14="http://schemas.microsoft.com/office/powerpoint/2010/main" val="1145625780"/>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9110-B696-ED46-8426-EEA3DD1727DF}"/>
              </a:ext>
            </a:extLst>
          </p:cNvPr>
          <p:cNvSpPr>
            <a:spLocks noGrp="1"/>
          </p:cNvSpPr>
          <p:nvPr>
            <p:ph type="title"/>
          </p:nvPr>
        </p:nvSpPr>
        <p:spPr/>
        <p:txBody>
          <a:bodyPr/>
          <a:lstStyle/>
          <a:p>
            <a:r>
              <a:rPr lang="en-CN" dirty="0"/>
              <a:t>Synchronized Program</a:t>
            </a:r>
          </a:p>
        </p:txBody>
      </p:sp>
      <p:sp>
        <p:nvSpPr>
          <p:cNvPr id="3" name="Content Placeholder 2">
            <a:extLst>
              <a:ext uri="{FF2B5EF4-FFF2-40B4-BE49-F238E27FC236}">
                <a16:creationId xmlns:a16="http://schemas.microsoft.com/office/drawing/2014/main" id="{23579B74-95EF-D44D-A335-1A60DDB3AD69}"/>
              </a:ext>
            </a:extLst>
          </p:cNvPr>
          <p:cNvSpPr>
            <a:spLocks noGrp="1"/>
          </p:cNvSpPr>
          <p:nvPr>
            <p:ph idx="1"/>
          </p:nvPr>
        </p:nvSpPr>
        <p:spPr/>
        <p:txBody>
          <a:bodyPr/>
          <a:lstStyle/>
          <a:p>
            <a:r>
              <a:rPr lang="en-US" dirty="0"/>
              <a:t>data-race-free</a:t>
            </a:r>
            <a:r>
              <a:rPr lang="en-CN" dirty="0"/>
              <a:t> programm</a:t>
            </a:r>
          </a:p>
          <a:p>
            <a:r>
              <a:rPr lang="en-US" dirty="0"/>
              <a:t>D</a:t>
            </a:r>
            <a:r>
              <a:rPr lang="en-CN" dirty="0"/>
              <a:t>ata races:                                      </a:t>
            </a:r>
            <a:r>
              <a:rPr lang="en-CN" dirty="0">
                <a:solidFill>
                  <a:srgbClr val="00B0F0"/>
                </a:solidFill>
              </a:rPr>
              <a:t>shared data </a:t>
            </a:r>
            <a:r>
              <a:rPr lang="en-CN" dirty="0"/>
              <a:t>may be updated without ordering by synchronization, leading to unpredictable execution outcome that depends on the relative speed of the processors;</a:t>
            </a:r>
          </a:p>
        </p:txBody>
      </p:sp>
    </p:spTree>
    <p:extLst>
      <p:ext uri="{BB962C8B-B14F-4D97-AF65-F5344CB8AC3E}">
        <p14:creationId xmlns:p14="http://schemas.microsoft.com/office/powerpoint/2010/main" val="547616529"/>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what about unshared data?</a:t>
            </a:r>
          </a:p>
        </p:txBody>
      </p:sp>
    </p:spTree>
    <p:extLst>
      <p:ext uri="{BB962C8B-B14F-4D97-AF65-F5344CB8AC3E}">
        <p14:creationId xmlns:p14="http://schemas.microsoft.com/office/powerpoint/2010/main" val="1153290332"/>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should they be ordered?</a:t>
            </a:r>
          </a:p>
        </p:txBody>
      </p:sp>
    </p:spTree>
    <p:extLst>
      <p:ext uri="{BB962C8B-B14F-4D97-AF65-F5344CB8AC3E}">
        <p14:creationId xmlns:p14="http://schemas.microsoft.com/office/powerpoint/2010/main" val="2569108710"/>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br>
            <a:r>
              <a:rPr lang="en-US" altLang="zh-CN" dirty="0"/>
              <a:t>especially on multiprocessor</a:t>
            </a:r>
          </a:p>
        </p:txBody>
      </p:sp>
    </p:spTree>
    <p:extLst>
      <p:ext uri="{BB962C8B-B14F-4D97-AF65-F5344CB8AC3E}">
        <p14:creationId xmlns:p14="http://schemas.microsoft.com/office/powerpoint/2010/main" val="2895507832"/>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0E335-6DAB-594A-918C-44A564A8DF1A}"/>
              </a:ext>
            </a:extLst>
          </p:cNvPr>
          <p:cNvSpPr>
            <a:spLocks noGrp="1"/>
          </p:cNvSpPr>
          <p:nvPr>
            <p:ph type="title"/>
          </p:nvPr>
        </p:nvSpPr>
        <p:spPr/>
        <p:txBody>
          <a:bodyPr/>
          <a:lstStyle/>
          <a:p>
            <a:r>
              <a:rPr lang="en-CN" dirty="0"/>
              <a:t>Sequential Consistency</a:t>
            </a:r>
          </a:p>
        </p:txBody>
      </p:sp>
      <p:sp>
        <p:nvSpPr>
          <p:cNvPr id="3" name="Content Placeholder 2">
            <a:extLst>
              <a:ext uri="{FF2B5EF4-FFF2-40B4-BE49-F238E27FC236}">
                <a16:creationId xmlns:a16="http://schemas.microsoft.com/office/drawing/2014/main" id="{E0CC7398-DB71-774B-9584-3095001BBCED}"/>
              </a:ext>
            </a:extLst>
          </p:cNvPr>
          <p:cNvSpPr>
            <a:spLocks noGrp="1"/>
          </p:cNvSpPr>
          <p:nvPr>
            <p:ph idx="1"/>
          </p:nvPr>
        </p:nvSpPr>
        <p:spPr/>
        <p:txBody>
          <a:bodyPr/>
          <a:lstStyle/>
          <a:p>
            <a:r>
              <a:rPr lang="en-US" dirty="0">
                <a:solidFill>
                  <a:srgbClr val="00B0F0"/>
                </a:solidFill>
              </a:rPr>
              <a:t>Requirement:</a:t>
            </a:r>
            <a:r>
              <a:rPr lang="en-US" dirty="0"/>
              <a:t>                                  </a:t>
            </a:r>
            <a:r>
              <a:rPr lang="en-US" dirty="0">
                <a:solidFill>
                  <a:srgbClr val="92D050"/>
                </a:solidFill>
              </a:rPr>
              <a:t>the result of any execution to be same</a:t>
            </a:r>
            <a:r>
              <a:rPr lang="en-US" dirty="0"/>
              <a:t> as though in-order co-processor memory accesses and arbitrarily-interleaved cross-processor memory accesses are enforced</a:t>
            </a:r>
            <a:endParaRPr lang="en-CN" dirty="0"/>
          </a:p>
        </p:txBody>
      </p:sp>
    </p:spTree>
    <p:extLst>
      <p:ext uri="{BB962C8B-B14F-4D97-AF65-F5344CB8AC3E}">
        <p14:creationId xmlns:p14="http://schemas.microsoft.com/office/powerpoint/2010/main" val="554216766"/>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0E335-6DAB-594A-918C-44A564A8DF1A}"/>
              </a:ext>
            </a:extLst>
          </p:cNvPr>
          <p:cNvSpPr>
            <a:spLocks noGrp="1"/>
          </p:cNvSpPr>
          <p:nvPr>
            <p:ph type="title"/>
          </p:nvPr>
        </p:nvSpPr>
        <p:spPr/>
        <p:txBody>
          <a:bodyPr/>
          <a:lstStyle/>
          <a:p>
            <a:r>
              <a:rPr lang="en-CN" dirty="0"/>
              <a:t>Sequential Consistency</a:t>
            </a:r>
          </a:p>
        </p:txBody>
      </p:sp>
      <p:sp>
        <p:nvSpPr>
          <p:cNvPr id="3" name="Content Placeholder 2">
            <a:extLst>
              <a:ext uri="{FF2B5EF4-FFF2-40B4-BE49-F238E27FC236}">
                <a16:creationId xmlns:a16="http://schemas.microsoft.com/office/drawing/2014/main" id="{E0CC7398-DB71-774B-9584-3095001BBCED}"/>
              </a:ext>
            </a:extLst>
          </p:cNvPr>
          <p:cNvSpPr>
            <a:spLocks noGrp="1"/>
          </p:cNvSpPr>
          <p:nvPr>
            <p:ph idx="1"/>
          </p:nvPr>
        </p:nvSpPr>
        <p:spPr/>
        <p:txBody>
          <a:bodyPr/>
          <a:lstStyle/>
          <a:p>
            <a:r>
              <a:rPr lang="en-US" dirty="0">
                <a:solidFill>
                  <a:srgbClr val="00B0F0"/>
                </a:solidFill>
              </a:rPr>
              <a:t>Requirement:</a:t>
            </a:r>
            <a:r>
              <a:rPr lang="en-US" dirty="0"/>
              <a:t>                                 </a:t>
            </a:r>
            <a:r>
              <a:rPr lang="en-US" dirty="0">
                <a:solidFill>
                  <a:srgbClr val="92D050"/>
                </a:solidFill>
              </a:rPr>
              <a:t>the result of any execution to be same</a:t>
            </a:r>
            <a:r>
              <a:rPr lang="en-US" dirty="0"/>
              <a:t> as though in-order co-processor memory accesses and arbitrarily-interleaved cross-processor memory accesses are enforced</a:t>
            </a:r>
            <a:endParaRPr lang="en-CN" dirty="0"/>
          </a:p>
        </p:txBody>
      </p:sp>
      <p:sp>
        <p:nvSpPr>
          <p:cNvPr id="4" name="Content Placeholder 2">
            <a:extLst>
              <a:ext uri="{FF2B5EF4-FFF2-40B4-BE49-F238E27FC236}">
                <a16:creationId xmlns:a16="http://schemas.microsoft.com/office/drawing/2014/main" id="{0067C68D-10AF-6043-A2B3-715EC0F13B06}"/>
              </a:ext>
            </a:extLst>
          </p:cNvPr>
          <p:cNvSpPr txBox="1">
            <a:spLocks/>
          </p:cNvSpPr>
          <p:nvPr/>
        </p:nvSpPr>
        <p:spPr bwMode="auto">
          <a:xfrm>
            <a:off x="792000" y="39624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P1:</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L1: </a:t>
            </a:r>
            <a:endParaRPr kumimoji="0" lang="en-US" altLang="zh-CN" sz="3200" b="0" i="0" u="none" strike="noStrike" kern="0" cap="none" spc="0" normalizeH="0" baseline="0" noProof="0" dirty="0">
              <a:ln>
                <a:noFill/>
              </a:ln>
              <a:solidFill>
                <a:srgbClr val="FFFFFF"/>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547F46C3-7505-CF49-8B85-36D4D83D4528}"/>
              </a:ext>
            </a:extLst>
          </p:cNvPr>
          <p:cNvSpPr txBox="1">
            <a:spLocks/>
          </p:cNvSpPr>
          <p:nvPr/>
        </p:nvSpPr>
        <p:spPr bwMode="auto">
          <a:xfrm>
            <a:off x="2008800" y="39624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00000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 = 0;</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A = 1;</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00B0F0"/>
                </a:solidFill>
                <a:effectLst/>
                <a:uLnTx/>
                <a:uFillTx/>
                <a:latin typeface="Verdana"/>
                <a:ea typeface="宋体"/>
                <a:cs typeface="+mn-cs"/>
              </a:rPr>
              <a:t>if (B == 0)…</a:t>
            </a:r>
            <a:endParaRPr kumimoji="0" lang="en-US" altLang="zh-CN" sz="3200" b="0" i="0" u="none" strike="noStrike" kern="0" cap="none" spc="0" normalizeH="0" baseline="0" noProof="0" dirty="0">
              <a:ln>
                <a:noFill/>
              </a:ln>
              <a:solidFill>
                <a:srgbClr val="FFFFFF"/>
              </a:solidFill>
              <a:effectLst/>
              <a:uLnTx/>
              <a:uFillTx/>
              <a:latin typeface="Verdana"/>
              <a:ea typeface="宋体"/>
              <a:cs typeface="+mn-cs"/>
            </a:endParaRPr>
          </a:p>
        </p:txBody>
      </p:sp>
      <p:sp>
        <p:nvSpPr>
          <p:cNvPr id="6" name="Content Placeholder 2">
            <a:extLst>
              <a:ext uri="{FF2B5EF4-FFF2-40B4-BE49-F238E27FC236}">
                <a16:creationId xmlns:a16="http://schemas.microsoft.com/office/drawing/2014/main" id="{87680174-FE18-F34E-AE3C-9DB432D65524}"/>
              </a:ext>
            </a:extLst>
          </p:cNvPr>
          <p:cNvSpPr txBox="1">
            <a:spLocks/>
          </p:cNvSpPr>
          <p:nvPr/>
        </p:nvSpPr>
        <p:spPr bwMode="auto">
          <a:xfrm>
            <a:off x="5209200" y="39624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P2:</a:t>
            </a: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L2: </a:t>
            </a:r>
          </a:p>
        </p:txBody>
      </p:sp>
      <p:sp>
        <p:nvSpPr>
          <p:cNvPr id="7" name="Content Placeholder 2">
            <a:extLst>
              <a:ext uri="{FF2B5EF4-FFF2-40B4-BE49-F238E27FC236}">
                <a16:creationId xmlns:a16="http://schemas.microsoft.com/office/drawing/2014/main" id="{61B0B136-C0CA-184E-A089-5174FBCE744E}"/>
              </a:ext>
            </a:extLst>
          </p:cNvPr>
          <p:cNvSpPr txBox="1">
            <a:spLocks/>
          </p:cNvSpPr>
          <p:nvPr/>
        </p:nvSpPr>
        <p:spPr bwMode="auto">
          <a:xfrm>
            <a:off x="6426000" y="39624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B = 0;</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B = 1;</a:t>
            </a:r>
          </a:p>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0" i="0" u="none" strike="noStrike" kern="0" cap="none" spc="0" normalizeH="0" baseline="0" noProof="0" dirty="0">
                <a:ln>
                  <a:noFill/>
                </a:ln>
                <a:solidFill>
                  <a:srgbClr val="92D050"/>
                </a:solidFill>
                <a:effectLst/>
                <a:uLnTx/>
                <a:uFillTx/>
                <a:latin typeface="Verdana"/>
                <a:ea typeface="宋体"/>
                <a:cs typeface="+mn-cs"/>
              </a:rPr>
              <a:t>if (A == 0)…</a:t>
            </a:r>
          </a:p>
        </p:txBody>
      </p:sp>
      <p:sp>
        <p:nvSpPr>
          <p:cNvPr id="8" name="Content Placeholder 2">
            <a:extLst>
              <a:ext uri="{FF2B5EF4-FFF2-40B4-BE49-F238E27FC236}">
                <a16:creationId xmlns:a16="http://schemas.microsoft.com/office/drawing/2014/main" id="{DFEA1EF1-CAC2-694C-B5F9-CBEA56866A18}"/>
              </a:ext>
            </a:extLst>
          </p:cNvPr>
          <p:cNvSpPr txBox="1">
            <a:spLocks/>
          </p:cNvSpPr>
          <p:nvPr/>
        </p:nvSpPr>
        <p:spPr bwMode="auto">
          <a:xfrm>
            <a:off x="806400" y="1066800"/>
            <a:ext cx="8275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92D050"/>
                </a:solidFill>
                <a:effectLst/>
                <a:uLnTx/>
                <a:uFillTx/>
                <a:latin typeface="Verdana"/>
                <a:ea typeface="宋体"/>
                <a:cs typeface="+mn-cs"/>
              </a:rPr>
              <a:t>require to complete A=1/B=1 before L1/L2</a:t>
            </a:r>
            <a:endParaRPr kumimoji="0" lang="en-US" altLang="zh-CN" sz="2400" b="0" i="0" u="none" strike="noStrike" kern="0" cap="none" spc="0" normalizeH="0" baseline="0" noProof="0" dirty="0">
              <a:ln>
                <a:noFill/>
              </a:ln>
              <a:solidFill>
                <a:srgbClr val="92D050"/>
              </a:solidFill>
              <a:effectLst/>
              <a:uLnTx/>
              <a:uFillTx/>
              <a:latin typeface="Verdana"/>
              <a:ea typeface="宋体"/>
              <a:cs typeface="+mn-cs"/>
            </a:endParaRPr>
          </a:p>
        </p:txBody>
      </p:sp>
    </p:spTree>
    <p:extLst>
      <p:ext uri="{BB962C8B-B14F-4D97-AF65-F5344CB8AC3E}">
        <p14:creationId xmlns:p14="http://schemas.microsoft.com/office/powerpoint/2010/main" val="1376712539"/>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0E335-6DAB-594A-918C-44A564A8DF1A}"/>
              </a:ext>
            </a:extLst>
          </p:cNvPr>
          <p:cNvSpPr>
            <a:spLocks noGrp="1"/>
          </p:cNvSpPr>
          <p:nvPr>
            <p:ph type="title"/>
          </p:nvPr>
        </p:nvSpPr>
        <p:spPr/>
        <p:txBody>
          <a:bodyPr/>
          <a:lstStyle/>
          <a:p>
            <a:r>
              <a:rPr lang="en-CN" dirty="0"/>
              <a:t>Sequential Consistency</a:t>
            </a:r>
          </a:p>
        </p:txBody>
      </p:sp>
      <p:sp>
        <p:nvSpPr>
          <p:cNvPr id="3" name="Content Placeholder 2">
            <a:extLst>
              <a:ext uri="{FF2B5EF4-FFF2-40B4-BE49-F238E27FC236}">
                <a16:creationId xmlns:a16="http://schemas.microsoft.com/office/drawing/2014/main" id="{E0CC7398-DB71-774B-9584-3095001BBCED}"/>
              </a:ext>
            </a:extLst>
          </p:cNvPr>
          <p:cNvSpPr>
            <a:spLocks noGrp="1"/>
          </p:cNvSpPr>
          <p:nvPr>
            <p:ph idx="1"/>
          </p:nvPr>
        </p:nvSpPr>
        <p:spPr/>
        <p:txBody>
          <a:bodyPr/>
          <a:lstStyle/>
          <a:p>
            <a:r>
              <a:rPr lang="en-US" dirty="0">
                <a:solidFill>
                  <a:srgbClr val="00B0F0"/>
                </a:solidFill>
              </a:rPr>
              <a:t>Implementation example:</a:t>
            </a:r>
            <a:r>
              <a:rPr lang="en-US" dirty="0"/>
              <a:t>                                 delay the completion of any memory access until all the invalidations caused by the access are completed</a:t>
            </a:r>
          </a:p>
          <a:p>
            <a:endParaRPr lang="en-US" dirty="0"/>
          </a:p>
        </p:txBody>
      </p:sp>
    </p:spTree>
    <p:extLst>
      <p:ext uri="{BB962C8B-B14F-4D97-AF65-F5344CB8AC3E}">
        <p14:creationId xmlns:p14="http://schemas.microsoft.com/office/powerpoint/2010/main" val="21708065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7" name="Rectangle 2">
            <a:extLst>
              <a:ext uri="{FF2B5EF4-FFF2-40B4-BE49-F238E27FC236}">
                <a16:creationId xmlns:a16="http://schemas.microsoft.com/office/drawing/2014/main" id="{663E1408-BCB0-BE4D-9A82-FC03560607E0}"/>
              </a:ext>
            </a:extLst>
          </p:cNvPr>
          <p:cNvSpPr>
            <a:spLocks noGrp="1" noChangeArrowheads="1"/>
          </p:cNvSpPr>
          <p:nvPr>
            <p:ph type="title"/>
          </p:nvPr>
        </p:nvSpPr>
        <p:spPr/>
        <p:txBody>
          <a:bodyPr/>
          <a:lstStyle/>
          <a:p>
            <a:pPr eaLnBrk="1" hangingPunct="1"/>
            <a:r>
              <a:rPr lang="en-US" altLang="zh-CN" sz="4000"/>
              <a:t>Six Basic Cache Optimizations</a:t>
            </a:r>
          </a:p>
        </p:txBody>
      </p:sp>
      <p:sp>
        <p:nvSpPr>
          <p:cNvPr id="285698" name="Rectangle 3">
            <a:extLst>
              <a:ext uri="{FF2B5EF4-FFF2-40B4-BE49-F238E27FC236}">
                <a16:creationId xmlns:a16="http://schemas.microsoft.com/office/drawing/2014/main" id="{56B0C765-A30D-A242-927C-81D048862EDE}"/>
              </a:ext>
            </a:extLst>
          </p:cNvPr>
          <p:cNvSpPr>
            <a:spLocks noGrp="1" noChangeArrowheads="1"/>
          </p:cNvSpPr>
          <p:nvPr>
            <p:ph type="body" idx="1"/>
          </p:nvPr>
        </p:nvSpPr>
        <p:spPr/>
        <p:txBody>
          <a:bodyPr/>
          <a:lstStyle/>
          <a:p>
            <a:pPr eaLnBrk="1" hangingPunct="1"/>
            <a:r>
              <a:rPr lang="en-US" altLang="zh-CN" b="1" dirty="0"/>
              <a:t>6. avoiding address translation during indexing of the cache</a:t>
            </a:r>
          </a:p>
          <a:p>
            <a:pPr eaLnBrk="1" hangingPunct="1">
              <a:buFontTx/>
              <a:buNone/>
            </a:pPr>
            <a:r>
              <a:rPr lang="en-US" altLang="zh-CN" dirty="0"/>
              <a:t>	reduce hit time;</a:t>
            </a:r>
          </a:p>
          <a:p>
            <a:pPr eaLnBrk="1" hangingPunct="1">
              <a:buFontTx/>
              <a:buNone/>
            </a:pPr>
            <a:r>
              <a:rPr lang="en-US" altLang="zh-CN" dirty="0"/>
              <a:t>	use page offset to index cache;</a:t>
            </a:r>
          </a:p>
          <a:p>
            <a:pPr eaLnBrk="1" hangingPunct="1">
              <a:buFontTx/>
              <a:buNone/>
            </a:pPr>
            <a:r>
              <a:rPr lang="en-US" altLang="zh-CN" dirty="0"/>
              <a:t>	</a:t>
            </a:r>
            <a:r>
              <a:rPr lang="en-US" altLang="zh-CN" b="1" dirty="0"/>
              <a:t>virtually indexed, physically tagged</a:t>
            </a:r>
            <a:r>
              <a:rPr lang="en-US" altLang="zh-CN" dirty="0"/>
              <a:t>;</a:t>
            </a:r>
          </a:p>
          <a:p>
            <a:pPr eaLnBrk="1" hangingPunct="1">
              <a:buFontTx/>
              <a:buNone/>
            </a:pPr>
            <a:r>
              <a:rPr lang="en-US" altLang="zh-CN" b="1" dirty="0"/>
              <a:t>	</a:t>
            </a:r>
            <a:r>
              <a:rPr lang="en-US" altLang="zh-CN" dirty="0"/>
              <a:t>(indexing cache while querying TLB)</a:t>
            </a:r>
            <a:endParaRPr lang="en-US" altLang="zh-CN" b="1" dirty="0"/>
          </a:p>
        </p:txBody>
      </p:sp>
      <p:pic>
        <p:nvPicPr>
          <p:cNvPr id="285699" name="Picture 1">
            <a:extLst>
              <a:ext uri="{FF2B5EF4-FFF2-40B4-BE49-F238E27FC236}">
                <a16:creationId xmlns:a16="http://schemas.microsoft.com/office/drawing/2014/main" id="{6023C519-2B4E-7646-B248-0452487E20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5105400"/>
            <a:ext cx="6489700" cy="1308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75096082"/>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0E335-6DAB-594A-918C-44A564A8DF1A}"/>
              </a:ext>
            </a:extLst>
          </p:cNvPr>
          <p:cNvSpPr>
            <a:spLocks noGrp="1"/>
          </p:cNvSpPr>
          <p:nvPr>
            <p:ph type="title"/>
          </p:nvPr>
        </p:nvSpPr>
        <p:spPr/>
        <p:txBody>
          <a:bodyPr/>
          <a:lstStyle/>
          <a:p>
            <a:r>
              <a:rPr lang="en-CN" dirty="0"/>
              <a:t>Sequential Consistency</a:t>
            </a:r>
          </a:p>
        </p:txBody>
      </p:sp>
      <p:sp>
        <p:nvSpPr>
          <p:cNvPr id="3" name="Content Placeholder 2">
            <a:extLst>
              <a:ext uri="{FF2B5EF4-FFF2-40B4-BE49-F238E27FC236}">
                <a16:creationId xmlns:a16="http://schemas.microsoft.com/office/drawing/2014/main" id="{E0CC7398-DB71-774B-9584-3095001BBCED}"/>
              </a:ext>
            </a:extLst>
          </p:cNvPr>
          <p:cNvSpPr>
            <a:spLocks noGrp="1"/>
          </p:cNvSpPr>
          <p:nvPr>
            <p:ph idx="1"/>
          </p:nvPr>
        </p:nvSpPr>
        <p:spPr/>
        <p:txBody>
          <a:bodyPr/>
          <a:lstStyle/>
          <a:p>
            <a:r>
              <a:rPr lang="en-US" dirty="0">
                <a:solidFill>
                  <a:srgbClr val="00B0F0"/>
                </a:solidFill>
              </a:rPr>
              <a:t>Implementation example:</a:t>
            </a:r>
            <a:r>
              <a:rPr lang="en-US" dirty="0"/>
              <a:t>                                 delay the completion of any memory access until all the invalidations caused by the access are completed</a:t>
            </a:r>
          </a:p>
          <a:p>
            <a:endParaRPr lang="en-US" dirty="0"/>
          </a:p>
          <a:p>
            <a:r>
              <a:rPr lang="en-US" dirty="0">
                <a:solidFill>
                  <a:srgbClr val="FFC000"/>
                </a:solidFill>
              </a:rPr>
              <a:t>Potentially high overhead</a:t>
            </a:r>
            <a:endParaRPr lang="en-CN" dirty="0">
              <a:solidFill>
                <a:srgbClr val="FFC000"/>
              </a:solidFill>
            </a:endParaRPr>
          </a:p>
        </p:txBody>
      </p:sp>
    </p:spTree>
    <p:extLst>
      <p:ext uri="{BB962C8B-B14F-4D97-AF65-F5344CB8AC3E}">
        <p14:creationId xmlns:p14="http://schemas.microsoft.com/office/powerpoint/2010/main" val="2028942056"/>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br>
            <a:r>
              <a:rPr lang="en-US" altLang="zh-CN" dirty="0"/>
              <a:t>how</a:t>
            </a:r>
            <a:r>
              <a:rPr lang="en-US" altLang="zh-CN" sz="3600" dirty="0"/>
              <a:t> </a:t>
            </a:r>
            <a:r>
              <a:rPr lang="en-US" altLang="zh-CN" dirty="0"/>
              <a:t>to</a:t>
            </a:r>
            <a:r>
              <a:rPr lang="en-US" altLang="zh-CN" sz="3600" dirty="0"/>
              <a:t> </a:t>
            </a:r>
            <a:r>
              <a:rPr lang="en-US" altLang="zh-CN" dirty="0"/>
              <a:t>speedup</a:t>
            </a:r>
            <a:r>
              <a:rPr lang="en-US" altLang="zh-CN" sz="3200" dirty="0"/>
              <a:t> </a:t>
            </a:r>
            <a:r>
              <a:rPr lang="en-US" altLang="zh-CN" dirty="0"/>
              <a:t>consistency?</a:t>
            </a:r>
          </a:p>
        </p:txBody>
      </p:sp>
    </p:spTree>
    <p:extLst>
      <p:ext uri="{BB962C8B-B14F-4D97-AF65-F5344CB8AC3E}">
        <p14:creationId xmlns:p14="http://schemas.microsoft.com/office/powerpoint/2010/main" val="431099987"/>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0206-8574-8240-B3A6-64EDF241FBC1}"/>
              </a:ext>
            </a:extLst>
          </p:cNvPr>
          <p:cNvSpPr>
            <a:spLocks noGrp="1"/>
          </p:cNvSpPr>
          <p:nvPr>
            <p:ph type="title"/>
          </p:nvPr>
        </p:nvSpPr>
        <p:spPr/>
        <p:txBody>
          <a:bodyPr/>
          <a:lstStyle/>
          <a:p>
            <a:r>
              <a:rPr lang="en-CN" dirty="0"/>
              <a:t>Relaxed Consistency</a:t>
            </a:r>
          </a:p>
        </p:txBody>
      </p:sp>
      <p:sp>
        <p:nvSpPr>
          <p:cNvPr id="3" name="Content Placeholder 2">
            <a:extLst>
              <a:ext uri="{FF2B5EF4-FFF2-40B4-BE49-F238E27FC236}">
                <a16:creationId xmlns:a16="http://schemas.microsoft.com/office/drawing/2014/main" id="{951E5EC8-40B7-7C41-8DB4-8B761667FAD8}"/>
              </a:ext>
            </a:extLst>
          </p:cNvPr>
          <p:cNvSpPr>
            <a:spLocks noGrp="1"/>
          </p:cNvSpPr>
          <p:nvPr>
            <p:ph idx="1"/>
          </p:nvPr>
        </p:nvSpPr>
        <p:spPr/>
        <p:txBody>
          <a:bodyPr/>
          <a:lstStyle/>
          <a:p>
            <a:r>
              <a:rPr lang="en-US" dirty="0"/>
              <a:t>A</a:t>
            </a:r>
            <a:r>
              <a:rPr lang="en-CN" dirty="0"/>
              <a:t>llow reads and writes to complete out of order</a:t>
            </a:r>
          </a:p>
          <a:p>
            <a:r>
              <a:rPr lang="en-US" dirty="0"/>
              <a:t>U</a:t>
            </a:r>
            <a:r>
              <a:rPr lang="en-CN" dirty="0"/>
              <a:t>se </a:t>
            </a:r>
            <a:r>
              <a:rPr lang="en-CN" dirty="0">
                <a:solidFill>
                  <a:srgbClr val="00B0F0"/>
                </a:solidFill>
              </a:rPr>
              <a:t>sync</a:t>
            </a:r>
            <a:r>
              <a:rPr lang="en-CN" dirty="0"/>
              <a:t>hronization </a:t>
            </a:r>
            <a:r>
              <a:rPr lang="en-CN" dirty="0">
                <a:solidFill>
                  <a:srgbClr val="00B0F0"/>
                </a:solidFill>
              </a:rPr>
              <a:t>op</a:t>
            </a:r>
            <a:r>
              <a:rPr lang="en-CN" dirty="0"/>
              <a:t>erations to enforce ordering so that a synchronized program behaves as though the processor were sequentially consistent</a:t>
            </a:r>
          </a:p>
        </p:txBody>
      </p:sp>
    </p:spTree>
    <p:extLst>
      <p:ext uri="{BB962C8B-B14F-4D97-AF65-F5344CB8AC3E}">
        <p14:creationId xmlns:p14="http://schemas.microsoft.com/office/powerpoint/2010/main" val="2158953334"/>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817BB-D1A5-7D4F-A84D-C98C2FE49ED3}"/>
              </a:ext>
            </a:extLst>
          </p:cNvPr>
          <p:cNvSpPr>
            <a:spLocks noGrp="1"/>
          </p:cNvSpPr>
          <p:nvPr>
            <p:ph type="title"/>
          </p:nvPr>
        </p:nvSpPr>
        <p:spPr/>
        <p:txBody>
          <a:bodyPr/>
          <a:lstStyle/>
          <a:p>
            <a:r>
              <a:rPr lang="en-CN" dirty="0"/>
              <a:t>Orderings</a:t>
            </a:r>
          </a:p>
        </p:txBody>
      </p:sp>
      <p:sp>
        <p:nvSpPr>
          <p:cNvPr id="3" name="Content Placeholder 2">
            <a:extLst>
              <a:ext uri="{FF2B5EF4-FFF2-40B4-BE49-F238E27FC236}">
                <a16:creationId xmlns:a16="http://schemas.microsoft.com/office/drawing/2014/main" id="{5233D328-1ED8-3749-BA2B-1504C9EF2156}"/>
              </a:ext>
            </a:extLst>
          </p:cNvPr>
          <p:cNvSpPr>
            <a:spLocks noGrp="1"/>
          </p:cNvSpPr>
          <p:nvPr>
            <p:ph idx="1"/>
          </p:nvPr>
        </p:nvSpPr>
        <p:spPr/>
        <p:txBody>
          <a:bodyPr/>
          <a:lstStyle/>
          <a:p>
            <a:r>
              <a:rPr lang="en-CN" dirty="0"/>
              <a:t>X </a:t>
            </a:r>
            <a:r>
              <a:rPr lang="en-CN" dirty="0">
                <a:sym typeface="Wingdings" pitchFamily="2" charset="2"/>
              </a:rPr>
              <a:t> Y                                                operation X must complete before operation Y</a:t>
            </a:r>
          </a:p>
          <a:p>
            <a:endParaRPr lang="en-CN" dirty="0">
              <a:sym typeface="Wingdings" pitchFamily="2" charset="2"/>
            </a:endParaRPr>
          </a:p>
          <a:p>
            <a:r>
              <a:rPr lang="en-US" dirty="0">
                <a:solidFill>
                  <a:srgbClr val="00B0F0"/>
                </a:solidFill>
                <a:sym typeface="Wingdings" pitchFamily="2" charset="2"/>
              </a:rPr>
              <a:t>Ordinary orderings:</a:t>
            </a:r>
            <a:r>
              <a:rPr lang="en-US" dirty="0">
                <a:sym typeface="Wingdings" pitchFamily="2" charset="2"/>
              </a:rPr>
              <a:t>                             R  W, R  R, W  R, W  W</a:t>
            </a:r>
            <a:endParaRPr lang="en-CN" dirty="0">
              <a:sym typeface="Wingdings" pitchFamily="2" charset="2"/>
            </a:endParaRPr>
          </a:p>
          <a:p>
            <a:endParaRPr lang="en-CN" dirty="0">
              <a:sym typeface="Wingdings" pitchFamily="2" charset="2"/>
            </a:endParaRPr>
          </a:p>
          <a:p>
            <a:r>
              <a:rPr lang="en-CN" dirty="0">
                <a:solidFill>
                  <a:srgbClr val="00B0F0"/>
                </a:solidFill>
                <a:sym typeface="Wingdings" pitchFamily="2" charset="2"/>
              </a:rPr>
              <a:t>Synchronization orderings:</a:t>
            </a:r>
            <a:r>
              <a:rPr lang="en-CN" dirty="0">
                <a:sym typeface="Wingdings" pitchFamily="2" charset="2"/>
              </a:rPr>
              <a:t>                  sync ops versus R/W/syncops</a:t>
            </a:r>
            <a:endParaRPr lang="en-CN" dirty="0"/>
          </a:p>
        </p:txBody>
      </p:sp>
    </p:spTree>
    <p:extLst>
      <p:ext uri="{BB962C8B-B14F-4D97-AF65-F5344CB8AC3E}">
        <p14:creationId xmlns:p14="http://schemas.microsoft.com/office/powerpoint/2010/main" val="2171487077"/>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817BB-D1A5-7D4F-A84D-C98C2FE49ED3}"/>
              </a:ext>
            </a:extLst>
          </p:cNvPr>
          <p:cNvSpPr>
            <a:spLocks noGrp="1"/>
          </p:cNvSpPr>
          <p:nvPr>
            <p:ph type="title"/>
          </p:nvPr>
        </p:nvSpPr>
        <p:spPr/>
        <p:txBody>
          <a:bodyPr/>
          <a:lstStyle/>
          <a:p>
            <a:r>
              <a:rPr lang="en-CN" dirty="0"/>
              <a:t>Ordinary Orderings</a:t>
            </a:r>
          </a:p>
        </p:txBody>
      </p:sp>
      <p:sp>
        <p:nvSpPr>
          <p:cNvPr id="3" name="Content Placeholder 2">
            <a:extLst>
              <a:ext uri="{FF2B5EF4-FFF2-40B4-BE49-F238E27FC236}">
                <a16:creationId xmlns:a16="http://schemas.microsoft.com/office/drawing/2014/main" id="{5233D328-1ED8-3749-BA2B-1504C9EF2156}"/>
              </a:ext>
            </a:extLst>
          </p:cNvPr>
          <p:cNvSpPr>
            <a:spLocks noGrp="1"/>
          </p:cNvSpPr>
          <p:nvPr>
            <p:ph idx="1"/>
          </p:nvPr>
        </p:nvSpPr>
        <p:spPr>
          <a:xfrm>
            <a:off x="457200" y="1600200"/>
            <a:ext cx="9144000" cy="5257800"/>
          </a:xfrm>
        </p:spPr>
        <p:txBody>
          <a:bodyPr/>
          <a:lstStyle/>
          <a:p>
            <a:r>
              <a:rPr lang="en-US" dirty="0">
                <a:solidFill>
                  <a:srgbClr val="00B0F0"/>
                </a:solidFill>
                <a:sym typeface="Wingdings" pitchFamily="2" charset="2"/>
              </a:rPr>
              <a:t>Sequential consistency:</a:t>
            </a:r>
            <a:r>
              <a:rPr lang="en-US" dirty="0">
                <a:sym typeface="Wingdings" pitchFamily="2" charset="2"/>
              </a:rPr>
              <a:t>                             R  W, R  R, W  R, W  W</a:t>
            </a:r>
            <a:endParaRPr lang="en-CN" dirty="0">
              <a:sym typeface="Wingdings" pitchFamily="2" charset="2"/>
            </a:endParaRPr>
          </a:p>
          <a:p>
            <a:r>
              <a:rPr lang="en-CN" dirty="0">
                <a:solidFill>
                  <a:srgbClr val="00B0F0"/>
                </a:solidFill>
                <a:sym typeface="Wingdings" pitchFamily="2" charset="2"/>
              </a:rPr>
              <a:t>Total store ordering </a:t>
            </a:r>
            <a:r>
              <a:rPr lang="en-CN" sz="2400" dirty="0">
                <a:solidFill>
                  <a:srgbClr val="00B0F0"/>
                </a:solidFill>
                <a:sym typeface="Wingdings" pitchFamily="2" charset="2"/>
              </a:rPr>
              <a:t>(processor consistency)</a:t>
            </a:r>
            <a:r>
              <a:rPr lang="en-CN" dirty="0">
                <a:solidFill>
                  <a:srgbClr val="00B0F0"/>
                </a:solidFill>
                <a:sym typeface="Wingdings" pitchFamily="2" charset="2"/>
              </a:rPr>
              <a:t>:</a:t>
            </a:r>
            <a:r>
              <a:rPr lang="en-CN" dirty="0">
                <a:sym typeface="Wingdings" pitchFamily="2" charset="2"/>
              </a:rPr>
              <a:t>                  relax W</a:t>
            </a:r>
            <a:r>
              <a:rPr lang="zh-CN" altLang="en-US" dirty="0">
                <a:sym typeface="Wingdings" pitchFamily="2" charset="2"/>
              </a:rPr>
              <a:t> </a:t>
            </a:r>
            <a:r>
              <a:rPr lang="en-CN" dirty="0">
                <a:sym typeface="Wingdings" pitchFamily="2" charset="2"/>
              </a:rPr>
              <a:t> R</a:t>
            </a:r>
          </a:p>
          <a:p>
            <a:r>
              <a:rPr lang="en-CN" dirty="0">
                <a:solidFill>
                  <a:srgbClr val="00B0F0"/>
                </a:solidFill>
                <a:sym typeface="Wingdings" pitchFamily="2" charset="2"/>
              </a:rPr>
              <a:t>Partial store ordering: </a:t>
            </a:r>
            <a:r>
              <a:rPr lang="en-CN" dirty="0">
                <a:sym typeface="Wingdings" pitchFamily="2" charset="2"/>
              </a:rPr>
              <a:t>                      relax both W  R and W  W</a:t>
            </a:r>
          </a:p>
          <a:p>
            <a:r>
              <a:rPr lang="en-CN" dirty="0">
                <a:solidFill>
                  <a:srgbClr val="00B0F0"/>
                </a:solidFill>
                <a:sym typeface="Wingdings" pitchFamily="2" charset="2"/>
              </a:rPr>
              <a:t>Weak ordering</a:t>
            </a:r>
            <a:r>
              <a:rPr lang="zh-CN" altLang="en-US" dirty="0">
                <a:solidFill>
                  <a:srgbClr val="00B0F0"/>
                </a:solidFill>
                <a:sym typeface="Wingdings" pitchFamily="2" charset="2"/>
              </a:rPr>
              <a:t> </a:t>
            </a:r>
            <a:r>
              <a:rPr lang="en-US" altLang="zh-CN" dirty="0">
                <a:solidFill>
                  <a:srgbClr val="00B0F0"/>
                </a:solidFill>
                <a:sym typeface="Wingdings" pitchFamily="2" charset="2"/>
              </a:rPr>
              <a:t>(</a:t>
            </a:r>
            <a:r>
              <a:rPr lang="en-CN" dirty="0">
                <a:solidFill>
                  <a:srgbClr val="00B0F0"/>
                </a:solidFill>
                <a:sym typeface="Wingdings" pitchFamily="2" charset="2"/>
              </a:rPr>
              <a:t>PowerPC consistency), release</a:t>
            </a:r>
            <a:r>
              <a:rPr lang="en-CN" sz="2000" dirty="0">
                <a:solidFill>
                  <a:srgbClr val="00B0F0"/>
                </a:solidFill>
                <a:sym typeface="Wingdings" pitchFamily="2" charset="2"/>
              </a:rPr>
              <a:t> </a:t>
            </a:r>
            <a:r>
              <a:rPr lang="en-CN" dirty="0">
                <a:solidFill>
                  <a:srgbClr val="00B0F0"/>
                </a:solidFill>
                <a:sym typeface="Wingdings" pitchFamily="2" charset="2"/>
              </a:rPr>
              <a:t>consistency</a:t>
            </a:r>
            <a:r>
              <a:rPr lang="en-CN" sz="2000" dirty="0">
                <a:solidFill>
                  <a:srgbClr val="00B0F0"/>
                </a:solidFill>
                <a:sym typeface="Wingdings" pitchFamily="2" charset="2"/>
              </a:rPr>
              <a:t> </a:t>
            </a:r>
            <a:r>
              <a:rPr lang="en-CN" dirty="0">
                <a:solidFill>
                  <a:srgbClr val="00B0F0"/>
                </a:solidFill>
                <a:sym typeface="Wingdings" pitchFamily="2" charset="2"/>
              </a:rPr>
              <a:t>(RISC-V</a:t>
            </a:r>
            <a:r>
              <a:rPr lang="en-CN" sz="2000" dirty="0">
                <a:solidFill>
                  <a:srgbClr val="00B0F0"/>
                </a:solidFill>
                <a:sym typeface="Wingdings" pitchFamily="2" charset="2"/>
              </a:rPr>
              <a:t> </a:t>
            </a:r>
            <a:r>
              <a:rPr lang="en-CN" dirty="0">
                <a:solidFill>
                  <a:srgbClr val="00B0F0"/>
                </a:solidFill>
                <a:sym typeface="Wingdings" pitchFamily="2" charset="2"/>
              </a:rPr>
              <a:t>cons</a:t>
            </a:r>
            <a:r>
              <a:rPr lang="en-CN" sz="2800" dirty="0">
                <a:solidFill>
                  <a:srgbClr val="00B0F0"/>
                </a:solidFill>
                <a:sym typeface="Wingdings" pitchFamily="2" charset="2"/>
              </a:rPr>
              <a:t>istency</a:t>
            </a:r>
            <a:r>
              <a:rPr lang="en-CN" dirty="0">
                <a:solidFill>
                  <a:srgbClr val="00B0F0"/>
                </a:solidFill>
                <a:sym typeface="Wingdings" pitchFamily="2" charset="2"/>
              </a:rPr>
              <a:t>): </a:t>
            </a:r>
            <a:r>
              <a:rPr lang="en-CN" dirty="0">
                <a:sym typeface="Wingdings" pitchFamily="2" charset="2"/>
              </a:rPr>
              <a:t>relax all four ordinary orderings</a:t>
            </a:r>
            <a:endParaRPr lang="en-CN" dirty="0"/>
          </a:p>
        </p:txBody>
      </p:sp>
    </p:spTree>
    <p:extLst>
      <p:ext uri="{BB962C8B-B14F-4D97-AF65-F5344CB8AC3E}">
        <p14:creationId xmlns:p14="http://schemas.microsoft.com/office/powerpoint/2010/main" val="2033688161"/>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817BB-D1A5-7D4F-A84D-C98C2FE49ED3}"/>
              </a:ext>
            </a:extLst>
          </p:cNvPr>
          <p:cNvSpPr>
            <a:spLocks noGrp="1"/>
          </p:cNvSpPr>
          <p:nvPr>
            <p:ph type="title"/>
          </p:nvPr>
        </p:nvSpPr>
        <p:spPr/>
        <p:txBody>
          <a:bodyPr/>
          <a:lstStyle/>
          <a:p>
            <a:r>
              <a:rPr lang="en-CN" dirty="0"/>
              <a:t>Ordinary Orderings</a:t>
            </a:r>
          </a:p>
        </p:txBody>
      </p:sp>
      <p:sp>
        <p:nvSpPr>
          <p:cNvPr id="3" name="Content Placeholder 2">
            <a:extLst>
              <a:ext uri="{FF2B5EF4-FFF2-40B4-BE49-F238E27FC236}">
                <a16:creationId xmlns:a16="http://schemas.microsoft.com/office/drawing/2014/main" id="{5233D328-1ED8-3749-BA2B-1504C9EF2156}"/>
              </a:ext>
            </a:extLst>
          </p:cNvPr>
          <p:cNvSpPr>
            <a:spLocks noGrp="1"/>
          </p:cNvSpPr>
          <p:nvPr>
            <p:ph idx="1"/>
          </p:nvPr>
        </p:nvSpPr>
        <p:spPr>
          <a:xfrm>
            <a:off x="457200" y="1600200"/>
            <a:ext cx="8991600" cy="5257800"/>
          </a:xfrm>
        </p:spPr>
        <p:txBody>
          <a:bodyPr/>
          <a:lstStyle/>
          <a:p>
            <a:r>
              <a:rPr lang="en-US" dirty="0">
                <a:solidFill>
                  <a:srgbClr val="00B0F0"/>
                </a:solidFill>
                <a:sym typeface="Wingdings" pitchFamily="2" charset="2"/>
              </a:rPr>
              <a:t>Sequential consistency:</a:t>
            </a:r>
            <a:r>
              <a:rPr lang="en-US" dirty="0">
                <a:sym typeface="Wingdings" pitchFamily="2" charset="2"/>
              </a:rPr>
              <a:t>                             R  W, R  R, W  R, W  W</a:t>
            </a:r>
            <a:endParaRPr lang="en-CN" dirty="0">
              <a:sym typeface="Wingdings" pitchFamily="2" charset="2"/>
            </a:endParaRPr>
          </a:p>
          <a:p>
            <a:r>
              <a:rPr lang="en-CN" dirty="0">
                <a:solidFill>
                  <a:srgbClr val="00B0F0"/>
                </a:solidFill>
                <a:sym typeface="Wingdings" pitchFamily="2" charset="2"/>
              </a:rPr>
              <a:t>Total store ordering </a:t>
            </a:r>
            <a:r>
              <a:rPr lang="en-CN" sz="2400" dirty="0">
                <a:solidFill>
                  <a:srgbClr val="00B0F0"/>
                </a:solidFill>
                <a:sym typeface="Wingdings" pitchFamily="2" charset="2"/>
              </a:rPr>
              <a:t>(processor consistency)</a:t>
            </a:r>
            <a:r>
              <a:rPr lang="en-CN" dirty="0">
                <a:solidFill>
                  <a:srgbClr val="00B0F0"/>
                </a:solidFill>
                <a:sym typeface="Wingdings" pitchFamily="2" charset="2"/>
              </a:rPr>
              <a:t>:</a:t>
            </a:r>
            <a:r>
              <a:rPr lang="en-CN" dirty="0">
                <a:sym typeface="Wingdings" pitchFamily="2" charset="2"/>
              </a:rPr>
              <a:t>                  relax W</a:t>
            </a:r>
            <a:r>
              <a:rPr lang="zh-CN" altLang="en-US" dirty="0">
                <a:sym typeface="Wingdings" pitchFamily="2" charset="2"/>
              </a:rPr>
              <a:t> </a:t>
            </a:r>
            <a:r>
              <a:rPr lang="en-CN" dirty="0">
                <a:sym typeface="Wingdings" pitchFamily="2" charset="2"/>
              </a:rPr>
              <a:t> R</a:t>
            </a:r>
          </a:p>
          <a:p>
            <a:r>
              <a:rPr lang="en-CN" dirty="0">
                <a:solidFill>
                  <a:srgbClr val="00B0F0"/>
                </a:solidFill>
                <a:sym typeface="Wingdings" pitchFamily="2" charset="2"/>
              </a:rPr>
              <a:t>Partial store ordering: </a:t>
            </a:r>
            <a:r>
              <a:rPr lang="en-CN" dirty="0">
                <a:sym typeface="Wingdings" pitchFamily="2" charset="2"/>
              </a:rPr>
              <a:t>                      relax both W  R and W  W</a:t>
            </a:r>
          </a:p>
          <a:p>
            <a:r>
              <a:rPr lang="en-CN" dirty="0">
                <a:solidFill>
                  <a:srgbClr val="00B0F0"/>
                </a:solidFill>
                <a:sym typeface="Wingdings" pitchFamily="2" charset="2"/>
              </a:rPr>
              <a:t>Weak ordering</a:t>
            </a:r>
            <a:r>
              <a:rPr lang="zh-CN" altLang="en-US" dirty="0">
                <a:solidFill>
                  <a:srgbClr val="00B0F0"/>
                </a:solidFill>
                <a:sym typeface="Wingdings" pitchFamily="2" charset="2"/>
              </a:rPr>
              <a:t> </a:t>
            </a:r>
            <a:r>
              <a:rPr lang="en-US" altLang="zh-CN" dirty="0">
                <a:solidFill>
                  <a:srgbClr val="00B0F0"/>
                </a:solidFill>
                <a:sym typeface="Wingdings" pitchFamily="2" charset="2"/>
              </a:rPr>
              <a:t>(</a:t>
            </a:r>
            <a:r>
              <a:rPr lang="en-CN" dirty="0">
                <a:solidFill>
                  <a:srgbClr val="00B0F0"/>
                </a:solidFill>
                <a:sym typeface="Wingdings" pitchFamily="2" charset="2"/>
              </a:rPr>
              <a:t>PowerPC consistency), release</a:t>
            </a:r>
            <a:r>
              <a:rPr lang="en-CN" sz="2000" dirty="0">
                <a:solidFill>
                  <a:srgbClr val="00B0F0"/>
                </a:solidFill>
                <a:sym typeface="Wingdings" pitchFamily="2" charset="2"/>
              </a:rPr>
              <a:t> </a:t>
            </a:r>
            <a:r>
              <a:rPr lang="en-CN" dirty="0">
                <a:solidFill>
                  <a:srgbClr val="00B0F0"/>
                </a:solidFill>
                <a:sym typeface="Wingdings" pitchFamily="2" charset="2"/>
              </a:rPr>
              <a:t>consistency</a:t>
            </a:r>
            <a:r>
              <a:rPr lang="en-CN" sz="2000" dirty="0">
                <a:solidFill>
                  <a:srgbClr val="00B0F0"/>
                </a:solidFill>
                <a:sym typeface="Wingdings" pitchFamily="2" charset="2"/>
              </a:rPr>
              <a:t> </a:t>
            </a:r>
            <a:r>
              <a:rPr lang="en-CN" dirty="0">
                <a:solidFill>
                  <a:srgbClr val="00B0F0"/>
                </a:solidFill>
                <a:sym typeface="Wingdings" pitchFamily="2" charset="2"/>
              </a:rPr>
              <a:t>(RISC-V</a:t>
            </a:r>
            <a:r>
              <a:rPr lang="en-CN" sz="2000" dirty="0">
                <a:solidFill>
                  <a:srgbClr val="00B0F0"/>
                </a:solidFill>
                <a:sym typeface="Wingdings" pitchFamily="2" charset="2"/>
              </a:rPr>
              <a:t> </a:t>
            </a:r>
            <a:r>
              <a:rPr lang="en-CN" dirty="0">
                <a:solidFill>
                  <a:srgbClr val="00B0F0"/>
                </a:solidFill>
                <a:sym typeface="Wingdings" pitchFamily="2" charset="2"/>
              </a:rPr>
              <a:t>cons</a:t>
            </a:r>
            <a:r>
              <a:rPr lang="en-CN" sz="2800" dirty="0">
                <a:solidFill>
                  <a:srgbClr val="00B0F0"/>
                </a:solidFill>
                <a:sym typeface="Wingdings" pitchFamily="2" charset="2"/>
              </a:rPr>
              <a:t>istency</a:t>
            </a:r>
            <a:r>
              <a:rPr lang="en-CN" dirty="0">
                <a:solidFill>
                  <a:srgbClr val="00B0F0"/>
                </a:solidFill>
                <a:sym typeface="Wingdings" pitchFamily="2" charset="2"/>
              </a:rPr>
              <a:t>): </a:t>
            </a:r>
            <a:r>
              <a:rPr lang="en-CN" dirty="0">
                <a:sym typeface="Wingdings" pitchFamily="2" charset="2"/>
              </a:rPr>
              <a:t>relax all four ordinary orderings</a:t>
            </a:r>
            <a:endParaRPr lang="en-CN" dirty="0"/>
          </a:p>
        </p:txBody>
      </p:sp>
      <p:sp>
        <p:nvSpPr>
          <p:cNvPr id="4" name="Content Placeholder 2">
            <a:extLst>
              <a:ext uri="{FF2B5EF4-FFF2-40B4-BE49-F238E27FC236}">
                <a16:creationId xmlns:a16="http://schemas.microsoft.com/office/drawing/2014/main" id="{CA166D8C-270D-404F-86E2-04BBB6A1D838}"/>
              </a:ext>
            </a:extLst>
          </p:cNvPr>
          <p:cNvSpPr txBox="1">
            <a:spLocks/>
          </p:cNvSpPr>
          <p:nvPr/>
        </p:nvSpPr>
        <p:spPr bwMode="auto">
          <a:xfrm>
            <a:off x="1512000" y="1066800"/>
            <a:ext cx="7558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3200" b="1" i="0" u="none" strike="noStrike" kern="0" cap="none" spc="0" normalizeH="0" baseline="0" noProof="0" dirty="0">
                <a:ln>
                  <a:noFill/>
                </a:ln>
                <a:solidFill>
                  <a:srgbClr val="92D050"/>
                </a:solidFill>
                <a:effectLst/>
                <a:uLnTx/>
                <a:uFillTx/>
                <a:latin typeface="Verdana"/>
                <a:ea typeface="宋体"/>
                <a:cs typeface="+mn-cs"/>
              </a:rPr>
              <a:t>unshared</a:t>
            </a:r>
            <a:r>
              <a:rPr kumimoji="0" lang="zh-CN" altLang="en-US" sz="3200" b="1" i="0" u="none" strike="noStrike" kern="0" cap="none" spc="0" normalizeH="0" baseline="0" noProof="0" dirty="0">
                <a:ln>
                  <a:noFill/>
                </a:ln>
                <a:solidFill>
                  <a:srgbClr val="92D050"/>
                </a:solidFill>
                <a:effectLst/>
                <a:uLnTx/>
                <a:uFillTx/>
                <a:latin typeface="Verdana"/>
                <a:ea typeface="宋体"/>
                <a:cs typeface="+mn-cs"/>
              </a:rPr>
              <a:t> </a:t>
            </a:r>
            <a:r>
              <a:rPr kumimoji="0" lang="en-US" altLang="zh-CN" sz="3200" b="1" i="0" u="none" strike="noStrike" kern="0" cap="none" spc="0" normalizeH="0" baseline="0" noProof="0" dirty="0">
                <a:ln>
                  <a:noFill/>
                </a:ln>
                <a:solidFill>
                  <a:srgbClr val="92D050"/>
                </a:solidFill>
                <a:effectLst/>
                <a:uLnTx/>
                <a:uFillTx/>
                <a:latin typeface="Verdana"/>
                <a:ea typeface="宋体"/>
                <a:cs typeface="+mn-cs"/>
              </a:rPr>
              <a:t>data</a:t>
            </a:r>
            <a:endParaRPr kumimoji="0" lang="en-US" altLang="zh-CN" sz="3200" b="0" i="0" u="none" strike="noStrike" kern="0" cap="none" spc="0" normalizeH="0" baseline="0" noProof="0" dirty="0">
              <a:ln>
                <a:noFill/>
              </a:ln>
              <a:solidFill>
                <a:srgbClr val="92D050"/>
              </a:solidFill>
              <a:effectLst/>
              <a:uLnTx/>
              <a:uFillTx/>
              <a:latin typeface="Verdana"/>
              <a:ea typeface="宋体"/>
              <a:cs typeface="+mn-cs"/>
            </a:endParaRPr>
          </a:p>
        </p:txBody>
      </p:sp>
    </p:spTree>
    <p:extLst>
      <p:ext uri="{BB962C8B-B14F-4D97-AF65-F5344CB8AC3E}">
        <p14:creationId xmlns:p14="http://schemas.microsoft.com/office/powerpoint/2010/main" val="1112315460"/>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B58E-C8B0-B948-9D63-E13C2AAC69C8}"/>
              </a:ext>
            </a:extLst>
          </p:cNvPr>
          <p:cNvSpPr>
            <a:spLocks noGrp="1"/>
          </p:cNvSpPr>
          <p:nvPr>
            <p:ph type="title"/>
          </p:nvPr>
        </p:nvSpPr>
        <p:spPr/>
        <p:txBody>
          <a:bodyPr/>
          <a:lstStyle/>
          <a:p>
            <a:r>
              <a:rPr lang="en-CN" dirty="0"/>
              <a:t>Synchronization Orderings</a:t>
            </a:r>
          </a:p>
        </p:txBody>
      </p:sp>
      <p:sp>
        <p:nvSpPr>
          <p:cNvPr id="3" name="Content Placeholder 2">
            <a:extLst>
              <a:ext uri="{FF2B5EF4-FFF2-40B4-BE49-F238E27FC236}">
                <a16:creationId xmlns:a16="http://schemas.microsoft.com/office/drawing/2014/main" id="{51945347-0403-9943-974E-088A8A31EFF9}"/>
              </a:ext>
            </a:extLst>
          </p:cNvPr>
          <p:cNvSpPr>
            <a:spLocks noGrp="1"/>
          </p:cNvSpPr>
          <p:nvPr>
            <p:ph idx="1"/>
          </p:nvPr>
        </p:nvSpPr>
        <p:spPr/>
        <p:txBody>
          <a:bodyPr/>
          <a:lstStyle/>
          <a:p>
            <a:r>
              <a:rPr lang="en-US" dirty="0">
                <a:solidFill>
                  <a:srgbClr val="00B0F0"/>
                </a:solidFill>
              </a:rPr>
              <a:t>S</a:t>
            </a:r>
            <a:r>
              <a:rPr lang="en-CN" dirty="0">
                <a:solidFill>
                  <a:srgbClr val="00B0F0"/>
                </a:solidFill>
              </a:rPr>
              <a:t>equential consistency, total store ordering, partial store ordering, weak ordering:</a:t>
            </a:r>
            <a:r>
              <a:rPr lang="en-CN" dirty="0"/>
              <a:t>                                          S </a:t>
            </a:r>
            <a:r>
              <a:rPr lang="en-CN" dirty="0">
                <a:sym typeface="Wingdings" pitchFamily="2" charset="2"/>
              </a:rPr>
              <a:t> W, S  R, R  S, W  S, S  S  where S represents sync operations</a:t>
            </a:r>
          </a:p>
          <a:p>
            <a:endParaRPr lang="en-CN" dirty="0"/>
          </a:p>
        </p:txBody>
      </p:sp>
    </p:spTree>
    <p:extLst>
      <p:ext uri="{BB962C8B-B14F-4D97-AF65-F5344CB8AC3E}">
        <p14:creationId xmlns:p14="http://schemas.microsoft.com/office/powerpoint/2010/main" val="732012496"/>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B58E-C8B0-B948-9D63-E13C2AAC69C8}"/>
              </a:ext>
            </a:extLst>
          </p:cNvPr>
          <p:cNvSpPr>
            <a:spLocks noGrp="1"/>
          </p:cNvSpPr>
          <p:nvPr>
            <p:ph type="title"/>
          </p:nvPr>
        </p:nvSpPr>
        <p:spPr/>
        <p:txBody>
          <a:bodyPr/>
          <a:lstStyle/>
          <a:p>
            <a:r>
              <a:rPr lang="en-CN" dirty="0"/>
              <a:t>Synchronization Orderings</a:t>
            </a:r>
          </a:p>
        </p:txBody>
      </p:sp>
      <p:sp>
        <p:nvSpPr>
          <p:cNvPr id="3" name="Content Placeholder 2">
            <a:extLst>
              <a:ext uri="{FF2B5EF4-FFF2-40B4-BE49-F238E27FC236}">
                <a16:creationId xmlns:a16="http://schemas.microsoft.com/office/drawing/2014/main" id="{51945347-0403-9943-974E-088A8A31EFF9}"/>
              </a:ext>
            </a:extLst>
          </p:cNvPr>
          <p:cNvSpPr>
            <a:spLocks noGrp="1"/>
          </p:cNvSpPr>
          <p:nvPr>
            <p:ph idx="1"/>
          </p:nvPr>
        </p:nvSpPr>
        <p:spPr/>
        <p:txBody>
          <a:bodyPr/>
          <a:lstStyle/>
          <a:p>
            <a:r>
              <a:rPr lang="en-US" dirty="0">
                <a:solidFill>
                  <a:srgbClr val="00B0F0"/>
                </a:solidFill>
              </a:rPr>
              <a:t>Release consistency</a:t>
            </a:r>
            <a:r>
              <a:rPr lang="en-CN" dirty="0">
                <a:solidFill>
                  <a:srgbClr val="00B0F0"/>
                </a:solidFill>
              </a:rPr>
              <a:t>:</a:t>
            </a:r>
            <a:r>
              <a:rPr lang="en-CN" dirty="0"/>
              <a:t>                                          distinguish between sync operations     </a:t>
            </a:r>
            <a:r>
              <a:rPr lang="en-CN" dirty="0">
                <a:solidFill>
                  <a:srgbClr val="00B0F0"/>
                </a:solidFill>
              </a:rPr>
              <a:t>S</a:t>
            </a:r>
            <a:r>
              <a:rPr lang="en-CN" baseline="-25000" dirty="0">
                <a:solidFill>
                  <a:srgbClr val="00B0F0"/>
                </a:solidFill>
              </a:rPr>
              <a:t>A</a:t>
            </a:r>
            <a:r>
              <a:rPr lang="en-CN" dirty="0"/>
              <a:t>: acquire access to a </a:t>
            </a:r>
            <a:r>
              <a:rPr lang="en-CN" dirty="0">
                <a:solidFill>
                  <a:srgbClr val="00B0F0"/>
                </a:solidFill>
              </a:rPr>
              <a:t>shared variable S</a:t>
            </a:r>
            <a:r>
              <a:rPr lang="en-CN" baseline="-25000" dirty="0">
                <a:solidFill>
                  <a:srgbClr val="00B0F0"/>
                </a:solidFill>
              </a:rPr>
              <a:t>R</a:t>
            </a:r>
            <a:r>
              <a:rPr lang="en-CN" dirty="0"/>
              <a:t>: release an object to allow another processor to aquire access</a:t>
            </a:r>
          </a:p>
          <a:p>
            <a:pPr marL="0" indent="0">
              <a:buNone/>
            </a:pPr>
            <a:endParaRPr lang="en-CN" dirty="0"/>
          </a:p>
        </p:txBody>
      </p:sp>
      <p:sp>
        <p:nvSpPr>
          <p:cNvPr id="6" name="Content Placeholder 2">
            <a:extLst>
              <a:ext uri="{FF2B5EF4-FFF2-40B4-BE49-F238E27FC236}">
                <a16:creationId xmlns:a16="http://schemas.microsoft.com/office/drawing/2014/main" id="{E1F5C5A6-0DFD-F87D-4D35-72925105003F}"/>
              </a:ext>
            </a:extLst>
          </p:cNvPr>
          <p:cNvSpPr txBox="1">
            <a:spLocks/>
          </p:cNvSpPr>
          <p:nvPr/>
        </p:nvSpPr>
        <p:spPr bwMode="auto">
          <a:xfrm>
            <a:off x="457200" y="4614672"/>
            <a:ext cx="86868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0" fontAlgn="base" latinLnBrk="0" hangingPunct="0">
              <a:lnSpc>
                <a:spcPct val="100000"/>
              </a:lnSpc>
              <a:spcBef>
                <a:spcPct val="20000"/>
              </a:spcBef>
              <a:spcAft>
                <a:spcPct val="0"/>
              </a:spcAft>
              <a:buClrTx/>
              <a:buSzTx/>
              <a:buFontTx/>
              <a:buChar char="•"/>
              <a:tabLst/>
              <a:defRPr/>
            </a:pPr>
            <a:r>
              <a:rPr kumimoji="0" lang="en-US" sz="3200" b="0" i="0" u="none" strike="noStrike" kern="0" cap="none" spc="0" normalizeH="0" baseline="0" noProof="0" dirty="0">
                <a:ln>
                  <a:noFill/>
                </a:ln>
                <a:solidFill>
                  <a:srgbClr val="92D050"/>
                </a:solidFill>
                <a:effectLst/>
                <a:uLnTx/>
                <a:uFillTx/>
                <a:latin typeface="Verdana"/>
                <a:ea typeface="宋体"/>
                <a:cs typeface="+mn-cs"/>
              </a:rPr>
              <a:t>A</a:t>
            </a:r>
            <a:r>
              <a:rPr kumimoji="0" lang="en-CN" sz="3200" b="0" i="0" u="none" strike="noStrike" kern="0" cap="none" spc="0" normalizeH="0" baseline="0" noProof="0" dirty="0">
                <a:ln>
                  <a:noFill/>
                </a:ln>
                <a:solidFill>
                  <a:srgbClr val="92D050"/>
                </a:solidFill>
                <a:effectLst/>
                <a:uLnTx/>
                <a:uFillTx/>
                <a:latin typeface="Verdana"/>
                <a:ea typeface="宋体"/>
                <a:cs typeface="+mn-cs"/>
              </a:rPr>
              <a:t>ccess before acquire need not complete before the acquire</a:t>
            </a:r>
          </a:p>
          <a:p>
            <a:pPr marL="342900" marR="0" lvl="0" indent="-342900" algn="l" defTabSz="914400" rtl="0" eaLnBrk="0" fontAlgn="base" latinLnBrk="0" hangingPunct="0">
              <a:lnSpc>
                <a:spcPct val="100000"/>
              </a:lnSpc>
              <a:spcBef>
                <a:spcPct val="20000"/>
              </a:spcBef>
              <a:spcAft>
                <a:spcPct val="0"/>
              </a:spcAft>
              <a:buClrTx/>
              <a:buSzTx/>
              <a:buFontTx/>
              <a:buChar char="•"/>
              <a:tabLst/>
              <a:defRPr/>
            </a:pPr>
            <a:r>
              <a:rPr kumimoji="0" lang="en-US" sz="3200" b="0" i="0" u="none" strike="noStrike" kern="0" cap="none" spc="0" normalizeH="0" baseline="0" noProof="0" dirty="0">
                <a:ln>
                  <a:noFill/>
                </a:ln>
                <a:solidFill>
                  <a:srgbClr val="92D050"/>
                </a:solidFill>
                <a:effectLst/>
                <a:uLnTx/>
                <a:uFillTx/>
                <a:latin typeface="Verdana"/>
                <a:ea typeface="宋体"/>
                <a:cs typeface="+mn-cs"/>
              </a:rPr>
              <a:t>A</a:t>
            </a:r>
            <a:r>
              <a:rPr kumimoji="0" lang="en-CN" sz="3200" b="0" i="0" u="none" strike="noStrike" kern="0" cap="none" spc="0" normalizeH="0" baseline="0" noProof="0" dirty="0">
                <a:ln>
                  <a:noFill/>
                </a:ln>
                <a:solidFill>
                  <a:srgbClr val="92D050"/>
                </a:solidFill>
                <a:effectLst/>
                <a:uLnTx/>
                <a:uFillTx/>
                <a:latin typeface="Verdana"/>
                <a:ea typeface="宋体"/>
                <a:cs typeface="+mn-cs"/>
              </a:rPr>
              <a:t>ccess after release need not wait for the release                                       </a:t>
            </a:r>
            <a:endParaRPr kumimoji="0" lang="en-CN" sz="3200" b="0" i="0" u="none" strike="noStrike" kern="0" cap="none" spc="0" normalizeH="0" baseline="0" noProof="0" dirty="0">
              <a:ln>
                <a:noFill/>
              </a:ln>
              <a:solidFill>
                <a:srgbClr val="92D050"/>
              </a:solidFill>
              <a:effectLst/>
              <a:uLnTx/>
              <a:uFillTx/>
              <a:latin typeface="Verdana"/>
              <a:ea typeface="宋体"/>
              <a:cs typeface="+mn-cs"/>
              <a:sym typeface="Wingdings" pitchFamily="2" charset="2"/>
            </a:endParaRPr>
          </a:p>
          <a:p>
            <a:pPr marL="342900" marR="0" lvl="0" indent="-342900" algn="l" defTabSz="914400" rtl="0" eaLnBrk="0" fontAlgn="base" latinLnBrk="0" hangingPunct="0">
              <a:lnSpc>
                <a:spcPct val="100000"/>
              </a:lnSpc>
              <a:spcBef>
                <a:spcPct val="20000"/>
              </a:spcBef>
              <a:spcAft>
                <a:spcPct val="0"/>
              </a:spcAft>
              <a:buClrTx/>
              <a:buSzTx/>
              <a:buFontTx/>
              <a:buChar char="•"/>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Tree>
    <p:extLst>
      <p:ext uri="{BB962C8B-B14F-4D97-AF65-F5344CB8AC3E}">
        <p14:creationId xmlns:p14="http://schemas.microsoft.com/office/powerpoint/2010/main" val="2085821623"/>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pic>
        <p:nvPicPr>
          <p:cNvPr id="4" name="Picture 3">
            <a:extLst>
              <a:ext uri="{FF2B5EF4-FFF2-40B4-BE49-F238E27FC236}">
                <a16:creationId xmlns:a16="http://schemas.microsoft.com/office/drawing/2014/main" id="{5C1CA9BC-0FFA-5641-BC2B-11272A3E4FCB}"/>
              </a:ext>
            </a:extLst>
          </p:cNvPr>
          <p:cNvPicPr>
            <a:picLocks noChangeAspect="1"/>
          </p:cNvPicPr>
          <p:nvPr/>
        </p:nvPicPr>
        <p:blipFill>
          <a:blip r:embed="rId3"/>
          <a:stretch>
            <a:fillRect/>
          </a:stretch>
        </p:blipFill>
        <p:spPr>
          <a:xfrm>
            <a:off x="0" y="1581615"/>
            <a:ext cx="9144000" cy="2806180"/>
          </a:xfrm>
          <a:prstGeom prst="rect">
            <a:avLst/>
          </a:prstGeom>
        </p:spPr>
      </p:pic>
      <p:sp>
        <p:nvSpPr>
          <p:cNvPr id="7" name="Content Placeholder 2">
            <a:extLst>
              <a:ext uri="{FF2B5EF4-FFF2-40B4-BE49-F238E27FC236}">
                <a16:creationId xmlns:a16="http://schemas.microsoft.com/office/drawing/2014/main" id="{F2EC4D37-D0B2-3B7D-5D8D-D3263788AF02}"/>
              </a:ext>
            </a:extLst>
          </p:cNvPr>
          <p:cNvSpPr txBox="1">
            <a:spLocks/>
          </p:cNvSpPr>
          <p:nvPr/>
        </p:nvSpPr>
        <p:spPr bwMode="auto">
          <a:xfrm>
            <a:off x="457200" y="4614672"/>
            <a:ext cx="86868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0" fontAlgn="base" latinLnBrk="0" hangingPunct="0">
              <a:lnSpc>
                <a:spcPct val="100000"/>
              </a:lnSpc>
              <a:spcBef>
                <a:spcPct val="20000"/>
              </a:spcBef>
              <a:spcAft>
                <a:spcPct val="0"/>
              </a:spcAft>
              <a:buClrTx/>
              <a:buSzTx/>
              <a:buFontTx/>
              <a:buChar char="•"/>
              <a:tabLst/>
              <a:defRPr/>
            </a:pPr>
            <a:r>
              <a:rPr kumimoji="0" lang="en-US" sz="3200" b="0" i="0" u="none" strike="noStrike" kern="0" cap="none" spc="0" normalizeH="0" baseline="0" noProof="0" dirty="0">
                <a:ln>
                  <a:noFill/>
                </a:ln>
                <a:solidFill>
                  <a:srgbClr val="92D050"/>
                </a:solidFill>
                <a:effectLst/>
                <a:uLnTx/>
                <a:uFillTx/>
                <a:latin typeface="Verdana"/>
                <a:ea typeface="宋体"/>
                <a:cs typeface="+mn-cs"/>
              </a:rPr>
              <a:t>A</a:t>
            </a:r>
            <a:r>
              <a:rPr kumimoji="0" lang="en-CN" sz="3200" b="0" i="0" u="none" strike="noStrike" kern="0" cap="none" spc="0" normalizeH="0" baseline="0" noProof="0" dirty="0">
                <a:ln>
                  <a:noFill/>
                </a:ln>
                <a:solidFill>
                  <a:srgbClr val="92D050"/>
                </a:solidFill>
                <a:effectLst/>
                <a:uLnTx/>
                <a:uFillTx/>
                <a:latin typeface="Verdana"/>
                <a:ea typeface="宋体"/>
                <a:cs typeface="+mn-cs"/>
              </a:rPr>
              <a:t>ccess before acquire need not complete before the acquire</a:t>
            </a:r>
          </a:p>
          <a:p>
            <a:pPr marL="342900" marR="0" lvl="0" indent="-342900" algn="l" defTabSz="914400" rtl="0" eaLnBrk="0" fontAlgn="base" latinLnBrk="0" hangingPunct="0">
              <a:lnSpc>
                <a:spcPct val="100000"/>
              </a:lnSpc>
              <a:spcBef>
                <a:spcPct val="20000"/>
              </a:spcBef>
              <a:spcAft>
                <a:spcPct val="0"/>
              </a:spcAft>
              <a:buClrTx/>
              <a:buSzTx/>
              <a:buFontTx/>
              <a:buChar char="•"/>
              <a:tabLst/>
              <a:defRPr/>
            </a:pPr>
            <a:r>
              <a:rPr kumimoji="0" lang="en-US" sz="3200" b="0" i="0" u="none" strike="noStrike" kern="0" cap="none" spc="0" normalizeH="0" baseline="0" noProof="0" dirty="0">
                <a:ln>
                  <a:noFill/>
                </a:ln>
                <a:solidFill>
                  <a:srgbClr val="92D050"/>
                </a:solidFill>
                <a:effectLst/>
                <a:uLnTx/>
                <a:uFillTx/>
                <a:latin typeface="Verdana"/>
                <a:ea typeface="宋体"/>
                <a:cs typeface="+mn-cs"/>
              </a:rPr>
              <a:t>A</a:t>
            </a:r>
            <a:r>
              <a:rPr kumimoji="0" lang="en-CN" sz="3200" b="0" i="0" u="none" strike="noStrike" kern="0" cap="none" spc="0" normalizeH="0" baseline="0" noProof="0" dirty="0">
                <a:ln>
                  <a:noFill/>
                </a:ln>
                <a:solidFill>
                  <a:srgbClr val="92D050"/>
                </a:solidFill>
                <a:effectLst/>
                <a:uLnTx/>
                <a:uFillTx/>
                <a:latin typeface="Verdana"/>
                <a:ea typeface="宋体"/>
                <a:cs typeface="+mn-cs"/>
              </a:rPr>
              <a:t>ccess after release need not wait for the release                                       </a:t>
            </a:r>
            <a:endParaRPr kumimoji="0" lang="en-CN" sz="3200" b="0" i="0" u="none" strike="noStrike" kern="0" cap="none" spc="0" normalizeH="0" baseline="0" noProof="0" dirty="0">
              <a:ln>
                <a:noFill/>
              </a:ln>
              <a:solidFill>
                <a:srgbClr val="92D050"/>
              </a:solidFill>
              <a:effectLst/>
              <a:uLnTx/>
              <a:uFillTx/>
              <a:latin typeface="Verdana"/>
              <a:ea typeface="宋体"/>
              <a:cs typeface="+mn-cs"/>
              <a:sym typeface="Wingdings" pitchFamily="2" charset="2"/>
            </a:endParaRPr>
          </a:p>
          <a:p>
            <a:pPr marL="342900" marR="0" lvl="0" indent="-342900" algn="l" defTabSz="914400" rtl="0" eaLnBrk="0" fontAlgn="base" latinLnBrk="0" hangingPunct="0">
              <a:lnSpc>
                <a:spcPct val="100000"/>
              </a:lnSpc>
              <a:spcBef>
                <a:spcPct val="20000"/>
              </a:spcBef>
              <a:spcAft>
                <a:spcPct val="0"/>
              </a:spcAft>
              <a:buClrTx/>
              <a:buSzTx/>
              <a:buFontTx/>
              <a:buChar char="•"/>
              <a:tabLst/>
              <a:defRPr/>
            </a:pPr>
            <a:endParaRPr kumimoji="0" lang="en-CN" sz="3200" b="0" i="0" u="none" strike="noStrike" kern="0" cap="none" spc="0" normalizeH="0" baseline="0" noProof="0" dirty="0">
              <a:ln>
                <a:noFill/>
              </a:ln>
              <a:solidFill>
                <a:srgbClr val="000000"/>
              </a:solidFill>
              <a:effectLst/>
              <a:uLnTx/>
              <a:uFillTx/>
              <a:latin typeface="Verdana"/>
              <a:ea typeface="宋体"/>
              <a:cs typeface="+mn-cs"/>
            </a:endParaRPr>
          </a:p>
        </p:txBody>
      </p:sp>
      <p:sp>
        <p:nvSpPr>
          <p:cNvPr id="8" name="AutoShape 5">
            <a:extLst>
              <a:ext uri="{FF2B5EF4-FFF2-40B4-BE49-F238E27FC236}">
                <a16:creationId xmlns:a16="http://schemas.microsoft.com/office/drawing/2014/main" id="{976C1242-38D2-7AFD-820F-5F999263820C}"/>
              </a:ext>
            </a:extLst>
          </p:cNvPr>
          <p:cNvSpPr>
            <a:spLocks noChangeArrowheads="1"/>
          </p:cNvSpPr>
          <p:nvPr/>
        </p:nvSpPr>
        <p:spPr bwMode="auto">
          <a:xfrm>
            <a:off x="0" y="3810000"/>
            <a:ext cx="9144000" cy="522000"/>
          </a:xfrm>
          <a:prstGeom prst="roundRect">
            <a:avLst>
              <a:gd name="adj" fmla="val 16667"/>
            </a:avLst>
          </a:prstGeom>
          <a:noFill/>
          <a:ln w="5715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610238996"/>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Tree>
    <p:extLst>
      <p:ext uri="{BB962C8B-B14F-4D97-AF65-F5344CB8AC3E}">
        <p14:creationId xmlns:p14="http://schemas.microsoft.com/office/powerpoint/2010/main" val="36075648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a:extLst>
              <a:ext uri="{FF2B5EF4-FFF2-40B4-BE49-F238E27FC236}">
                <a16:creationId xmlns:a16="http://schemas.microsoft.com/office/drawing/2014/main" id="{BAAF366E-E2E9-9E40-A6D1-BE5B46135964}"/>
              </a:ext>
            </a:extLst>
          </p:cNvPr>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How virtual memory works?</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Four Questions</a:t>
            </a:r>
          </a:p>
        </p:txBody>
      </p:sp>
    </p:spTree>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4" name="Content Placeholder 2">
            <a:extLst>
              <a:ext uri="{FF2B5EF4-FFF2-40B4-BE49-F238E27FC236}">
                <a16:creationId xmlns:a16="http://schemas.microsoft.com/office/drawing/2014/main" id="{ABB7D1B3-24D9-3743-95F2-736C43EFE146}"/>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Read</a:t>
            </a:r>
          </a:p>
        </p:txBody>
      </p:sp>
      <p:sp>
        <p:nvSpPr>
          <p:cNvPr id="5" name="Content Placeholder 2">
            <a:extLst>
              <a:ext uri="{FF2B5EF4-FFF2-40B4-BE49-F238E27FC236}">
                <a16:creationId xmlns:a16="http://schemas.microsoft.com/office/drawing/2014/main" id="{951ACCEC-2052-9D45-A777-D12DBE48E80A}"/>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Write =</a:t>
            </a:r>
          </a:p>
        </p:txBody>
      </p:sp>
      <p:sp>
        <p:nvSpPr>
          <p:cNvPr id="6" name="Content Placeholder 2">
            <a:extLst>
              <a:ext uri="{FF2B5EF4-FFF2-40B4-BE49-F238E27FC236}">
                <a16:creationId xmlns:a16="http://schemas.microsoft.com/office/drawing/2014/main" id="{8E688CAE-3947-2846-4C6D-D113566ECBE6}"/>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S</a:t>
            </a:r>
          </a:p>
        </p:txBody>
      </p:sp>
      <p:sp>
        <p:nvSpPr>
          <p:cNvPr id="7" name="Content Placeholder 2">
            <a:extLst>
              <a:ext uri="{FF2B5EF4-FFF2-40B4-BE49-F238E27FC236}">
                <a16:creationId xmlns:a16="http://schemas.microsoft.com/office/drawing/2014/main" id="{8117EB24-2F72-29E0-5CA9-09FEE0039FD9}"/>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
        <p:nvSpPr>
          <p:cNvPr id="8" name="Content Placeholder 2">
            <a:extLst>
              <a:ext uri="{FF2B5EF4-FFF2-40B4-BE49-F238E27FC236}">
                <a16:creationId xmlns:a16="http://schemas.microsoft.com/office/drawing/2014/main" id="{7B7A39A8-495D-794B-31BB-91E272691E54}"/>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R</a:t>
            </a:r>
          </a:p>
        </p:txBody>
      </p:sp>
      <p:sp>
        <p:nvSpPr>
          <p:cNvPr id="9" name="Content Placeholder 2">
            <a:extLst>
              <a:ext uri="{FF2B5EF4-FFF2-40B4-BE49-F238E27FC236}">
                <a16:creationId xmlns:a16="http://schemas.microsoft.com/office/drawing/2014/main" id="{2D42EADD-17D7-6495-EB46-1ACEA66CACD5}"/>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S</a:t>
            </a:r>
          </a:p>
        </p:txBody>
      </p:sp>
      <p:sp>
        <p:nvSpPr>
          <p:cNvPr id="10" name="Content Placeholder 2">
            <a:extLst>
              <a:ext uri="{FF2B5EF4-FFF2-40B4-BE49-F238E27FC236}">
                <a16:creationId xmlns:a16="http://schemas.microsoft.com/office/drawing/2014/main" id="{7BA245CD-8D16-9DD5-0DA8-0AA48BE3EB05}"/>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
        <p:nvSpPr>
          <p:cNvPr id="11" name="Content Placeholder 2">
            <a:extLst>
              <a:ext uri="{FF2B5EF4-FFF2-40B4-BE49-F238E27FC236}">
                <a16:creationId xmlns:a16="http://schemas.microsoft.com/office/drawing/2014/main" id="{E997CD61-F67C-9A20-7595-02324E7C786C}"/>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Tree>
    <p:extLst>
      <p:ext uri="{BB962C8B-B14F-4D97-AF65-F5344CB8AC3E}">
        <p14:creationId xmlns:p14="http://schemas.microsoft.com/office/powerpoint/2010/main" val="937060240"/>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0" y="1585332"/>
            <a:ext cx="10668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enforce all ordinary and synchronization orderings</a:t>
            </a:r>
            <a:endParaRPr kumimoji="0" lang="en-US" altLang="zh-CN" sz="2400" b="0" i="0" u="none" strike="noStrike" kern="0" cap="none" spc="0" normalizeH="0" baseline="0" noProof="0" dirty="0">
              <a:ln>
                <a:noFill/>
              </a:ln>
              <a:solidFill>
                <a:srgbClr val="00B0F0"/>
              </a:solidFill>
              <a:effectLst/>
              <a:uLnTx/>
              <a:uFillTx/>
              <a:latin typeface="Verdana"/>
              <a:ea typeface="宋体"/>
              <a:cs typeface="+mn-cs"/>
            </a:endParaRPr>
          </a:p>
        </p:txBody>
      </p:sp>
      <p:sp>
        <p:nvSpPr>
          <p:cNvPr id="4" name="Content Placeholder 2">
            <a:extLst>
              <a:ext uri="{FF2B5EF4-FFF2-40B4-BE49-F238E27FC236}">
                <a16:creationId xmlns:a16="http://schemas.microsoft.com/office/drawing/2014/main" id="{1F8594FF-B0DD-DAF6-A2FB-DA8F249379A1}"/>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Read</a:t>
            </a:r>
          </a:p>
        </p:txBody>
      </p:sp>
      <p:sp>
        <p:nvSpPr>
          <p:cNvPr id="5" name="Content Placeholder 2">
            <a:extLst>
              <a:ext uri="{FF2B5EF4-FFF2-40B4-BE49-F238E27FC236}">
                <a16:creationId xmlns:a16="http://schemas.microsoft.com/office/drawing/2014/main" id="{10F9A42F-C37F-53EC-5BB1-638FCBCD7CB3}"/>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Write =</a:t>
            </a:r>
          </a:p>
        </p:txBody>
      </p:sp>
      <p:sp>
        <p:nvSpPr>
          <p:cNvPr id="6" name="Content Placeholder 2">
            <a:extLst>
              <a:ext uri="{FF2B5EF4-FFF2-40B4-BE49-F238E27FC236}">
                <a16:creationId xmlns:a16="http://schemas.microsoft.com/office/drawing/2014/main" id="{FC19EF37-2DC1-D573-BAEE-4C0F82194B18}"/>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S</a:t>
            </a:r>
          </a:p>
        </p:txBody>
      </p:sp>
      <p:sp>
        <p:nvSpPr>
          <p:cNvPr id="9" name="Content Placeholder 2">
            <a:extLst>
              <a:ext uri="{FF2B5EF4-FFF2-40B4-BE49-F238E27FC236}">
                <a16:creationId xmlns:a16="http://schemas.microsoft.com/office/drawing/2014/main" id="{56932D3D-B56D-98F1-D4E8-32F49C18A60F}"/>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
        <p:nvSpPr>
          <p:cNvPr id="10" name="Content Placeholder 2">
            <a:extLst>
              <a:ext uri="{FF2B5EF4-FFF2-40B4-BE49-F238E27FC236}">
                <a16:creationId xmlns:a16="http://schemas.microsoft.com/office/drawing/2014/main" id="{300C4F44-28D0-C662-1756-A820B94638AB}"/>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R</a:t>
            </a:r>
          </a:p>
        </p:txBody>
      </p:sp>
      <p:sp>
        <p:nvSpPr>
          <p:cNvPr id="11" name="Content Placeholder 2">
            <a:extLst>
              <a:ext uri="{FF2B5EF4-FFF2-40B4-BE49-F238E27FC236}">
                <a16:creationId xmlns:a16="http://schemas.microsoft.com/office/drawing/2014/main" id="{74B7E76D-026A-123C-EF1C-44C9E99886F8}"/>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S</a:t>
            </a:r>
          </a:p>
        </p:txBody>
      </p:sp>
      <p:sp>
        <p:nvSpPr>
          <p:cNvPr id="12" name="Content Placeholder 2">
            <a:extLst>
              <a:ext uri="{FF2B5EF4-FFF2-40B4-BE49-F238E27FC236}">
                <a16:creationId xmlns:a16="http://schemas.microsoft.com/office/drawing/2014/main" id="{E9101EDD-92DE-F376-5C5F-E1D8CCA1BE3E}"/>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
        <p:nvSpPr>
          <p:cNvPr id="13" name="Content Placeholder 2">
            <a:extLst>
              <a:ext uri="{FF2B5EF4-FFF2-40B4-BE49-F238E27FC236}">
                <a16:creationId xmlns:a16="http://schemas.microsoft.com/office/drawing/2014/main" id="{0EA318CA-0094-74D7-406C-B4C4B1C7129E}"/>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Tree>
    <p:extLst>
      <p:ext uri="{BB962C8B-B14F-4D97-AF65-F5344CB8AC3E}">
        <p14:creationId xmlns:p14="http://schemas.microsoft.com/office/powerpoint/2010/main" val="3459704449"/>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1752600" y="1585332"/>
            <a:ext cx="13716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relax W </a:t>
            </a:r>
            <a:r>
              <a:rPr kumimoji="0" lang="en-US" altLang="zh-CN" sz="2400" b="1" i="0" u="none" strike="noStrike" kern="0" cap="none" spc="0" normalizeH="0" baseline="0" noProof="0" dirty="0">
                <a:ln>
                  <a:noFill/>
                </a:ln>
                <a:solidFill>
                  <a:srgbClr val="00B0F0"/>
                </a:solidFill>
                <a:effectLst/>
                <a:uLnTx/>
                <a:uFillTx/>
                <a:latin typeface="Verdana"/>
                <a:ea typeface="宋体"/>
                <a:cs typeface="+mn-cs"/>
                <a:sym typeface="Wingdings" pitchFamily="2" charset="2"/>
              </a:rPr>
              <a:t> R</a:t>
            </a:r>
            <a:endParaRPr kumimoji="0" lang="en-US" altLang="zh-CN" sz="2400" b="0" i="0" u="none" strike="noStrike" kern="0" cap="none" spc="0" normalizeH="0" baseline="0" noProof="0" dirty="0">
              <a:ln>
                <a:noFill/>
              </a:ln>
              <a:solidFill>
                <a:srgbClr val="00B0F0"/>
              </a:solidFill>
              <a:effectLst/>
              <a:uLnTx/>
              <a:uFillTx/>
              <a:latin typeface="Verdana"/>
              <a:ea typeface="宋体"/>
              <a:cs typeface="+mn-cs"/>
            </a:endParaRPr>
          </a:p>
        </p:txBody>
      </p:sp>
      <p:sp>
        <p:nvSpPr>
          <p:cNvPr id="6" name="Oval 5">
            <a:extLst>
              <a:ext uri="{FF2B5EF4-FFF2-40B4-BE49-F238E27FC236}">
                <a16:creationId xmlns:a16="http://schemas.microsoft.com/office/drawing/2014/main" id="{9B687E1F-75D0-9D47-AAE3-ABFB4C62A88F}"/>
              </a:ext>
            </a:extLst>
          </p:cNvPr>
          <p:cNvSpPr/>
          <p:nvPr/>
        </p:nvSpPr>
        <p:spPr>
          <a:xfrm>
            <a:off x="2057400" y="3963440"/>
            <a:ext cx="914400" cy="8640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9" name="Oval 8">
            <a:extLst>
              <a:ext uri="{FF2B5EF4-FFF2-40B4-BE49-F238E27FC236}">
                <a16:creationId xmlns:a16="http://schemas.microsoft.com/office/drawing/2014/main" id="{F8FB3E13-B655-DB4A-BD3F-D1026BC889DC}"/>
              </a:ext>
            </a:extLst>
          </p:cNvPr>
          <p:cNvSpPr/>
          <p:nvPr/>
        </p:nvSpPr>
        <p:spPr>
          <a:xfrm>
            <a:off x="2057400" y="3963440"/>
            <a:ext cx="914400" cy="8640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4" name="Content Placeholder 2">
            <a:extLst>
              <a:ext uri="{FF2B5EF4-FFF2-40B4-BE49-F238E27FC236}">
                <a16:creationId xmlns:a16="http://schemas.microsoft.com/office/drawing/2014/main" id="{A8EBCE01-B7C6-F10E-80C5-27CA53628861}"/>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Read</a:t>
            </a:r>
          </a:p>
        </p:txBody>
      </p:sp>
      <p:sp>
        <p:nvSpPr>
          <p:cNvPr id="5" name="Content Placeholder 2">
            <a:extLst>
              <a:ext uri="{FF2B5EF4-FFF2-40B4-BE49-F238E27FC236}">
                <a16:creationId xmlns:a16="http://schemas.microsoft.com/office/drawing/2014/main" id="{E809F421-FDCB-86E4-A738-137A221E9CD6}"/>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Write =</a:t>
            </a:r>
          </a:p>
        </p:txBody>
      </p:sp>
      <p:sp>
        <p:nvSpPr>
          <p:cNvPr id="10" name="Content Placeholder 2">
            <a:extLst>
              <a:ext uri="{FF2B5EF4-FFF2-40B4-BE49-F238E27FC236}">
                <a16:creationId xmlns:a16="http://schemas.microsoft.com/office/drawing/2014/main" id="{ED2A3F45-D3CC-A5F7-42BD-6D7ED0C1353D}"/>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S</a:t>
            </a:r>
          </a:p>
        </p:txBody>
      </p:sp>
      <p:sp>
        <p:nvSpPr>
          <p:cNvPr id="11" name="Content Placeholder 2">
            <a:extLst>
              <a:ext uri="{FF2B5EF4-FFF2-40B4-BE49-F238E27FC236}">
                <a16:creationId xmlns:a16="http://schemas.microsoft.com/office/drawing/2014/main" id="{22266CE0-E66B-B594-4BC4-941F6F39D8BD}"/>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FFC000"/>
                </a:solidFill>
                <a:effectLst/>
                <a:uLnTx/>
                <a:uFillTx/>
                <a:latin typeface="Verdana"/>
                <a:ea typeface="宋体"/>
                <a:cs typeface="+mn-cs"/>
              </a:rPr>
              <a:t>W</a:t>
            </a:r>
          </a:p>
        </p:txBody>
      </p:sp>
      <p:sp>
        <p:nvSpPr>
          <p:cNvPr id="12" name="Content Placeholder 2">
            <a:extLst>
              <a:ext uri="{FF2B5EF4-FFF2-40B4-BE49-F238E27FC236}">
                <a16:creationId xmlns:a16="http://schemas.microsoft.com/office/drawing/2014/main" id="{82871D99-08B5-F98D-2B20-3C3FC40C891E}"/>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FFC000"/>
                </a:solidFill>
                <a:effectLst/>
                <a:uLnTx/>
                <a:uFillTx/>
                <a:latin typeface="Verdana"/>
                <a:ea typeface="宋体"/>
                <a:cs typeface="+mn-cs"/>
              </a:rPr>
              <a:t>R</a:t>
            </a:r>
          </a:p>
        </p:txBody>
      </p:sp>
      <p:sp>
        <p:nvSpPr>
          <p:cNvPr id="13" name="Content Placeholder 2">
            <a:extLst>
              <a:ext uri="{FF2B5EF4-FFF2-40B4-BE49-F238E27FC236}">
                <a16:creationId xmlns:a16="http://schemas.microsoft.com/office/drawing/2014/main" id="{75655AFC-9CD2-3103-1174-0F37C5750DDC}"/>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S</a:t>
            </a:r>
          </a:p>
        </p:txBody>
      </p:sp>
      <p:sp>
        <p:nvSpPr>
          <p:cNvPr id="14" name="Content Placeholder 2">
            <a:extLst>
              <a:ext uri="{FF2B5EF4-FFF2-40B4-BE49-F238E27FC236}">
                <a16:creationId xmlns:a16="http://schemas.microsoft.com/office/drawing/2014/main" id="{E9617074-E8C6-AADC-D701-0DB80C9CE501}"/>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
        <p:nvSpPr>
          <p:cNvPr id="15" name="Content Placeholder 2">
            <a:extLst>
              <a:ext uri="{FF2B5EF4-FFF2-40B4-BE49-F238E27FC236}">
                <a16:creationId xmlns:a16="http://schemas.microsoft.com/office/drawing/2014/main" id="{4F3E5724-C524-5E28-21E9-B15BEB8C864E}"/>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Tree>
    <p:extLst>
      <p:ext uri="{BB962C8B-B14F-4D97-AF65-F5344CB8AC3E}">
        <p14:creationId xmlns:p14="http://schemas.microsoft.com/office/powerpoint/2010/main" val="34223892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3733800" y="1585332"/>
            <a:ext cx="13716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relax W </a:t>
            </a:r>
            <a:r>
              <a:rPr kumimoji="0" lang="en-US" altLang="zh-CN" sz="2400" b="1" i="0" u="none" strike="noStrike" kern="0" cap="none" spc="0" normalizeH="0" baseline="0" noProof="0" dirty="0">
                <a:ln>
                  <a:noFill/>
                </a:ln>
                <a:solidFill>
                  <a:srgbClr val="00B0F0"/>
                </a:solidFill>
                <a:effectLst/>
                <a:uLnTx/>
                <a:uFillTx/>
                <a:latin typeface="Verdana"/>
                <a:ea typeface="宋体"/>
                <a:cs typeface="+mn-cs"/>
                <a:sym typeface="Wingdings" pitchFamily="2" charset="2"/>
              </a:rPr>
              <a:t> R and W  W</a:t>
            </a:r>
            <a:endParaRPr kumimoji="0" lang="en-US" altLang="zh-CN" sz="2400" b="0" i="0" u="none" strike="noStrike" kern="0" cap="none" spc="0" normalizeH="0" baseline="0" noProof="0" dirty="0">
              <a:ln>
                <a:noFill/>
              </a:ln>
              <a:solidFill>
                <a:srgbClr val="00B0F0"/>
              </a:solidFill>
              <a:effectLst/>
              <a:uLnTx/>
              <a:uFillTx/>
              <a:latin typeface="Verdana"/>
              <a:ea typeface="宋体"/>
              <a:cs typeface="+mn-cs"/>
            </a:endParaRPr>
          </a:p>
        </p:txBody>
      </p:sp>
      <p:sp>
        <p:nvSpPr>
          <p:cNvPr id="6" name="Oval 5">
            <a:extLst>
              <a:ext uri="{FF2B5EF4-FFF2-40B4-BE49-F238E27FC236}">
                <a16:creationId xmlns:a16="http://schemas.microsoft.com/office/drawing/2014/main" id="{9B687E1F-75D0-9D47-AAE3-ABFB4C62A88F}"/>
              </a:ext>
            </a:extLst>
          </p:cNvPr>
          <p:cNvSpPr/>
          <p:nvPr/>
        </p:nvSpPr>
        <p:spPr>
          <a:xfrm>
            <a:off x="4114800" y="3963440"/>
            <a:ext cx="914400" cy="8640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9" name="Oval 8">
            <a:extLst>
              <a:ext uri="{FF2B5EF4-FFF2-40B4-BE49-F238E27FC236}">
                <a16:creationId xmlns:a16="http://schemas.microsoft.com/office/drawing/2014/main" id="{CC07D3FF-808B-624A-A32B-E4B6AACDC228}"/>
              </a:ext>
            </a:extLst>
          </p:cNvPr>
          <p:cNvSpPr/>
          <p:nvPr/>
        </p:nvSpPr>
        <p:spPr>
          <a:xfrm>
            <a:off x="3962400" y="5359200"/>
            <a:ext cx="914400" cy="8640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4" name="Content Placeholder 2">
            <a:extLst>
              <a:ext uri="{FF2B5EF4-FFF2-40B4-BE49-F238E27FC236}">
                <a16:creationId xmlns:a16="http://schemas.microsoft.com/office/drawing/2014/main" id="{830C0CF9-680F-B958-81FE-B94997B00F27}"/>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Read</a:t>
            </a:r>
          </a:p>
        </p:txBody>
      </p:sp>
      <p:sp>
        <p:nvSpPr>
          <p:cNvPr id="5" name="Content Placeholder 2">
            <a:extLst>
              <a:ext uri="{FF2B5EF4-FFF2-40B4-BE49-F238E27FC236}">
                <a16:creationId xmlns:a16="http://schemas.microsoft.com/office/drawing/2014/main" id="{7DCEA67F-6614-0037-9065-85AFFC686C68}"/>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Write =</a:t>
            </a:r>
          </a:p>
        </p:txBody>
      </p:sp>
      <p:sp>
        <p:nvSpPr>
          <p:cNvPr id="10" name="Content Placeholder 2">
            <a:extLst>
              <a:ext uri="{FF2B5EF4-FFF2-40B4-BE49-F238E27FC236}">
                <a16:creationId xmlns:a16="http://schemas.microsoft.com/office/drawing/2014/main" id="{BC9C6863-4C6F-BC23-8DBA-6297D3B13FC1}"/>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S</a:t>
            </a:r>
          </a:p>
        </p:txBody>
      </p:sp>
      <p:sp>
        <p:nvSpPr>
          <p:cNvPr id="11" name="Content Placeholder 2">
            <a:extLst>
              <a:ext uri="{FF2B5EF4-FFF2-40B4-BE49-F238E27FC236}">
                <a16:creationId xmlns:a16="http://schemas.microsoft.com/office/drawing/2014/main" id="{DF2C03D4-C32B-A16C-155B-1171AD96AAEE}"/>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FFC000"/>
                </a:solidFill>
                <a:effectLst/>
                <a:uLnTx/>
                <a:uFillTx/>
                <a:latin typeface="Verdana"/>
                <a:ea typeface="宋体"/>
                <a:cs typeface="+mn-cs"/>
              </a:rPr>
              <a:t>W</a:t>
            </a:r>
          </a:p>
        </p:txBody>
      </p:sp>
      <p:sp>
        <p:nvSpPr>
          <p:cNvPr id="12" name="Content Placeholder 2">
            <a:extLst>
              <a:ext uri="{FF2B5EF4-FFF2-40B4-BE49-F238E27FC236}">
                <a16:creationId xmlns:a16="http://schemas.microsoft.com/office/drawing/2014/main" id="{016B8B3E-AFBA-DD3E-4CF6-ED003043E307}"/>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FFC000"/>
                </a:solidFill>
                <a:effectLst/>
                <a:uLnTx/>
                <a:uFillTx/>
                <a:latin typeface="Verdana"/>
                <a:ea typeface="宋体"/>
                <a:cs typeface="+mn-cs"/>
              </a:rPr>
              <a:t>R</a:t>
            </a:r>
          </a:p>
        </p:txBody>
      </p:sp>
      <p:sp>
        <p:nvSpPr>
          <p:cNvPr id="13" name="Content Placeholder 2">
            <a:extLst>
              <a:ext uri="{FF2B5EF4-FFF2-40B4-BE49-F238E27FC236}">
                <a16:creationId xmlns:a16="http://schemas.microsoft.com/office/drawing/2014/main" id="{744F32DA-0D93-A801-BE35-EF87FA67F4FF}"/>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S</a:t>
            </a:r>
          </a:p>
        </p:txBody>
      </p:sp>
      <p:sp>
        <p:nvSpPr>
          <p:cNvPr id="14" name="Content Placeholder 2">
            <a:extLst>
              <a:ext uri="{FF2B5EF4-FFF2-40B4-BE49-F238E27FC236}">
                <a16:creationId xmlns:a16="http://schemas.microsoft.com/office/drawing/2014/main" id="{8049B46D-7DAC-A819-9613-C0D001DDCF6B}"/>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FFC000"/>
                </a:solidFill>
                <a:effectLst/>
                <a:uLnTx/>
                <a:uFillTx/>
                <a:latin typeface="Verdana"/>
                <a:ea typeface="宋体"/>
                <a:cs typeface="+mn-cs"/>
              </a:rPr>
              <a:t>W</a:t>
            </a:r>
          </a:p>
        </p:txBody>
      </p:sp>
      <p:sp>
        <p:nvSpPr>
          <p:cNvPr id="15" name="Content Placeholder 2">
            <a:extLst>
              <a:ext uri="{FF2B5EF4-FFF2-40B4-BE49-F238E27FC236}">
                <a16:creationId xmlns:a16="http://schemas.microsoft.com/office/drawing/2014/main" id="{CE87FFC7-BE7F-0E9E-E158-35445D002B22}"/>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FFC000"/>
                </a:solidFill>
                <a:effectLst/>
                <a:uLnTx/>
                <a:uFillTx/>
                <a:latin typeface="Verdana"/>
                <a:ea typeface="宋体"/>
                <a:cs typeface="+mn-cs"/>
              </a:rPr>
              <a:t>W</a:t>
            </a:r>
          </a:p>
        </p:txBody>
      </p:sp>
    </p:spTree>
    <p:extLst>
      <p:ext uri="{BB962C8B-B14F-4D97-AF65-F5344CB8AC3E}">
        <p14:creationId xmlns:p14="http://schemas.microsoft.com/office/powerpoint/2010/main" val="31428802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5791200" y="1585332"/>
            <a:ext cx="13716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enforce</a:t>
            </a:r>
            <a:r>
              <a:rPr kumimoji="0" lang="zh-CN" altLang="en-US" sz="2400" b="1" i="0" u="none" strike="noStrike" kern="0" cap="none" spc="0" normalizeH="0" baseline="0" noProof="0" dirty="0">
                <a:ln>
                  <a:noFill/>
                </a:ln>
                <a:solidFill>
                  <a:srgbClr val="00B0F0"/>
                </a:solidFill>
                <a:effectLst/>
                <a:uLnTx/>
                <a:uFillTx/>
                <a:latin typeface="Verdana"/>
                <a:ea typeface="宋体"/>
                <a:cs typeface="+mn-cs"/>
              </a:rPr>
              <a:t> </a:t>
            </a: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only synchronization orderings</a:t>
            </a:r>
            <a:endParaRPr kumimoji="0" lang="en-US" altLang="zh-CN" sz="2400" b="0" i="0" u="none" strike="noStrike" kern="0" cap="none" spc="0" normalizeH="0" baseline="0" noProof="0" dirty="0">
              <a:ln>
                <a:noFill/>
              </a:ln>
              <a:solidFill>
                <a:srgbClr val="00B0F0"/>
              </a:solidFill>
              <a:effectLst/>
              <a:uLnTx/>
              <a:uFillTx/>
              <a:latin typeface="Verdana"/>
              <a:ea typeface="宋体"/>
              <a:cs typeface="+mn-cs"/>
            </a:endParaRPr>
          </a:p>
        </p:txBody>
      </p:sp>
      <p:sp>
        <p:nvSpPr>
          <p:cNvPr id="6" name="Oval 5">
            <a:extLst>
              <a:ext uri="{FF2B5EF4-FFF2-40B4-BE49-F238E27FC236}">
                <a16:creationId xmlns:a16="http://schemas.microsoft.com/office/drawing/2014/main" id="{9B687E1F-75D0-9D47-AAE3-ABFB4C62A88F}"/>
              </a:ext>
            </a:extLst>
          </p:cNvPr>
          <p:cNvSpPr/>
          <p:nvPr/>
        </p:nvSpPr>
        <p:spPr>
          <a:xfrm>
            <a:off x="6019800" y="3136022"/>
            <a:ext cx="1144800" cy="8640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9" name="Oval 8">
            <a:extLst>
              <a:ext uri="{FF2B5EF4-FFF2-40B4-BE49-F238E27FC236}">
                <a16:creationId xmlns:a16="http://schemas.microsoft.com/office/drawing/2014/main" id="{CC07D3FF-808B-624A-A32B-E4B6AACDC228}"/>
              </a:ext>
            </a:extLst>
          </p:cNvPr>
          <p:cNvSpPr/>
          <p:nvPr/>
        </p:nvSpPr>
        <p:spPr>
          <a:xfrm>
            <a:off x="6019800" y="4711627"/>
            <a:ext cx="1143000" cy="8640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4" name="Content Placeholder 2">
            <a:extLst>
              <a:ext uri="{FF2B5EF4-FFF2-40B4-BE49-F238E27FC236}">
                <a16:creationId xmlns:a16="http://schemas.microsoft.com/office/drawing/2014/main" id="{8F68A71D-2E94-24C2-62BB-E61D6886B006}"/>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Read</a:t>
            </a:r>
          </a:p>
        </p:txBody>
      </p:sp>
      <p:sp>
        <p:nvSpPr>
          <p:cNvPr id="5" name="Content Placeholder 2">
            <a:extLst>
              <a:ext uri="{FF2B5EF4-FFF2-40B4-BE49-F238E27FC236}">
                <a16:creationId xmlns:a16="http://schemas.microsoft.com/office/drawing/2014/main" id="{27F8D2A2-8013-BE8C-A4A9-F91104B668DB}"/>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Write =</a:t>
            </a:r>
          </a:p>
        </p:txBody>
      </p:sp>
      <p:sp>
        <p:nvSpPr>
          <p:cNvPr id="10" name="Content Placeholder 2">
            <a:extLst>
              <a:ext uri="{FF2B5EF4-FFF2-40B4-BE49-F238E27FC236}">
                <a16:creationId xmlns:a16="http://schemas.microsoft.com/office/drawing/2014/main" id="{2D880D0B-477A-22C6-BEE2-53C79F4AF07B}"/>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92D050"/>
                </a:solidFill>
                <a:effectLst/>
                <a:uLnTx/>
                <a:uFillTx/>
                <a:latin typeface="Verdana"/>
                <a:ea typeface="宋体"/>
                <a:cs typeface="+mn-cs"/>
              </a:rPr>
              <a:t>S</a:t>
            </a:r>
          </a:p>
        </p:txBody>
      </p:sp>
      <p:sp>
        <p:nvSpPr>
          <p:cNvPr id="11" name="Content Placeholder 2">
            <a:extLst>
              <a:ext uri="{FF2B5EF4-FFF2-40B4-BE49-F238E27FC236}">
                <a16:creationId xmlns:a16="http://schemas.microsoft.com/office/drawing/2014/main" id="{583B34FF-0781-04CE-4419-85B92887F641}"/>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
        <p:nvSpPr>
          <p:cNvPr id="12" name="Content Placeholder 2">
            <a:extLst>
              <a:ext uri="{FF2B5EF4-FFF2-40B4-BE49-F238E27FC236}">
                <a16:creationId xmlns:a16="http://schemas.microsoft.com/office/drawing/2014/main" id="{DF29CA3B-7634-D3C4-92D2-7E5B9B6F4A9B}"/>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R</a:t>
            </a:r>
          </a:p>
        </p:txBody>
      </p:sp>
      <p:sp>
        <p:nvSpPr>
          <p:cNvPr id="13" name="Content Placeholder 2">
            <a:extLst>
              <a:ext uri="{FF2B5EF4-FFF2-40B4-BE49-F238E27FC236}">
                <a16:creationId xmlns:a16="http://schemas.microsoft.com/office/drawing/2014/main" id="{2D7F4167-43F5-C5A4-A6B9-8F8FB43A73DD}"/>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92D050"/>
                </a:solidFill>
                <a:effectLst/>
                <a:uLnTx/>
                <a:uFillTx/>
                <a:latin typeface="Verdana"/>
                <a:ea typeface="宋体"/>
                <a:cs typeface="+mn-cs"/>
              </a:rPr>
              <a:t>S</a:t>
            </a:r>
          </a:p>
        </p:txBody>
      </p:sp>
      <p:sp>
        <p:nvSpPr>
          <p:cNvPr id="14" name="Content Placeholder 2">
            <a:extLst>
              <a:ext uri="{FF2B5EF4-FFF2-40B4-BE49-F238E27FC236}">
                <a16:creationId xmlns:a16="http://schemas.microsoft.com/office/drawing/2014/main" id="{33F3F16C-1678-00FC-6CD7-800504F1854A}"/>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
        <p:nvSpPr>
          <p:cNvPr id="15" name="Content Placeholder 2">
            <a:extLst>
              <a:ext uri="{FF2B5EF4-FFF2-40B4-BE49-F238E27FC236}">
                <a16:creationId xmlns:a16="http://schemas.microsoft.com/office/drawing/2014/main" id="{5ED32637-5545-7409-34D0-A47C2D232CFA}"/>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Tree>
    <p:extLst>
      <p:ext uri="{BB962C8B-B14F-4D97-AF65-F5344CB8AC3E}">
        <p14:creationId xmlns:p14="http://schemas.microsoft.com/office/powerpoint/2010/main" val="32782417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a:t>
            </a:r>
            <a:r>
              <a:rPr lang="en-US" altLang="zh-CN" dirty="0">
                <a:solidFill>
                  <a:schemeClr val="bg1"/>
                </a:solidFill>
              </a:rPr>
              <a:t>Consistency</a:t>
            </a:r>
            <a:endParaRPr lang="en-CN" dirty="0">
              <a:solidFill>
                <a:schemeClr val="bg1"/>
              </a:solidFill>
            </a:endParaRPr>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7753815" y="1584000"/>
            <a:ext cx="13716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enforce</a:t>
            </a:r>
            <a:r>
              <a:rPr kumimoji="0" lang="zh-CN" altLang="en-US" sz="2400" b="1" i="0" u="none" strike="noStrike" kern="0" cap="none" spc="0" normalizeH="0" baseline="0" noProof="0" dirty="0">
                <a:ln>
                  <a:noFill/>
                </a:ln>
                <a:solidFill>
                  <a:srgbClr val="00B0F0"/>
                </a:solidFill>
                <a:effectLst/>
                <a:uLnTx/>
                <a:uFillTx/>
                <a:latin typeface="Verdana"/>
                <a:ea typeface="宋体"/>
                <a:cs typeface="+mn-cs"/>
              </a:rPr>
              <a:t> </a:t>
            </a: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only S</a:t>
            </a:r>
            <a:r>
              <a:rPr kumimoji="0" lang="en-US" altLang="zh-CN" sz="2400" b="1" i="0" u="none" strike="noStrike" kern="0" cap="none" spc="0" normalizeH="0" baseline="-25000" noProof="0" dirty="0">
                <a:ln>
                  <a:noFill/>
                </a:ln>
                <a:solidFill>
                  <a:srgbClr val="00B0F0"/>
                </a:solidFill>
                <a:effectLst/>
                <a:uLnTx/>
                <a:uFillTx/>
                <a:latin typeface="Verdana"/>
                <a:ea typeface="宋体"/>
                <a:cs typeface="+mn-cs"/>
              </a:rPr>
              <a:t>A</a:t>
            </a:r>
            <a:r>
              <a:rPr kumimoji="0" lang="en-US" altLang="zh-CN" sz="2400" b="1" i="0" u="none" strike="noStrike" kern="0" cap="none" spc="0" normalizeH="0" baseline="0" noProof="0" dirty="0">
                <a:ln>
                  <a:noFill/>
                </a:ln>
                <a:solidFill>
                  <a:srgbClr val="00B0F0"/>
                </a:solidFill>
                <a:effectLst/>
                <a:uLnTx/>
                <a:uFillTx/>
                <a:latin typeface="Verdana"/>
                <a:ea typeface="宋体"/>
                <a:cs typeface="+mn-cs"/>
              </a:rPr>
              <a:t> </a:t>
            </a:r>
            <a:r>
              <a:rPr kumimoji="0" lang="en-US" altLang="zh-CN" sz="2400" b="1" i="0" u="none" strike="noStrike" kern="0" cap="none" spc="0" normalizeH="0" baseline="0" noProof="0" dirty="0">
                <a:ln>
                  <a:noFill/>
                </a:ln>
                <a:solidFill>
                  <a:srgbClr val="00B0F0"/>
                </a:solidFill>
                <a:effectLst/>
                <a:uLnTx/>
                <a:uFillTx/>
                <a:latin typeface="Verdana"/>
                <a:ea typeface="宋体"/>
                <a:cs typeface="+mn-cs"/>
                <a:sym typeface="Wingdings" pitchFamily="2" charset="2"/>
              </a:rPr>
              <a:t> all and all  S</a:t>
            </a:r>
            <a:r>
              <a:rPr kumimoji="0" lang="en-US" altLang="zh-CN" sz="2400" b="1" i="0" u="none" strike="noStrike" kern="0" cap="none" spc="0" normalizeH="0" baseline="-25000" noProof="0" dirty="0">
                <a:ln>
                  <a:noFill/>
                </a:ln>
                <a:solidFill>
                  <a:srgbClr val="00B0F0"/>
                </a:solidFill>
                <a:effectLst/>
                <a:uLnTx/>
                <a:uFillTx/>
                <a:latin typeface="Verdana"/>
                <a:ea typeface="宋体"/>
                <a:cs typeface="+mn-cs"/>
                <a:sym typeface="Wingdings" pitchFamily="2" charset="2"/>
              </a:rPr>
              <a:t>R</a:t>
            </a:r>
            <a:endParaRPr kumimoji="0" lang="en-US" altLang="zh-CN" sz="2400" b="0" i="0" u="none" strike="noStrike" kern="0" cap="none" spc="0" normalizeH="0" baseline="-25000" noProof="0" dirty="0">
              <a:ln>
                <a:noFill/>
              </a:ln>
              <a:solidFill>
                <a:srgbClr val="00B0F0"/>
              </a:solidFill>
              <a:effectLst/>
              <a:uLnTx/>
              <a:uFillTx/>
              <a:latin typeface="Verdana"/>
              <a:ea typeface="宋体"/>
              <a:cs typeface="+mn-cs"/>
            </a:endParaRPr>
          </a:p>
        </p:txBody>
      </p:sp>
      <p:sp>
        <p:nvSpPr>
          <p:cNvPr id="6" name="Oval 5">
            <a:extLst>
              <a:ext uri="{FF2B5EF4-FFF2-40B4-BE49-F238E27FC236}">
                <a16:creationId xmlns:a16="http://schemas.microsoft.com/office/drawing/2014/main" id="{9B687E1F-75D0-9D47-AAE3-ABFB4C62A88F}"/>
              </a:ext>
            </a:extLst>
          </p:cNvPr>
          <p:cNvSpPr/>
          <p:nvPr/>
        </p:nvSpPr>
        <p:spPr>
          <a:xfrm>
            <a:off x="7941117" y="3235932"/>
            <a:ext cx="1144800" cy="7272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9" name="Oval 8">
            <a:extLst>
              <a:ext uri="{FF2B5EF4-FFF2-40B4-BE49-F238E27FC236}">
                <a16:creationId xmlns:a16="http://schemas.microsoft.com/office/drawing/2014/main" id="{CC07D3FF-808B-624A-A32B-E4B6AACDC228}"/>
              </a:ext>
            </a:extLst>
          </p:cNvPr>
          <p:cNvSpPr/>
          <p:nvPr/>
        </p:nvSpPr>
        <p:spPr>
          <a:xfrm>
            <a:off x="7942017" y="4683000"/>
            <a:ext cx="1143000" cy="7272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0" name="Title 1">
            <a:extLst>
              <a:ext uri="{FF2B5EF4-FFF2-40B4-BE49-F238E27FC236}">
                <a16:creationId xmlns:a16="http://schemas.microsoft.com/office/drawing/2014/main" id="{54562F35-660A-5C47-9ABC-2BB79A420830}"/>
              </a:ext>
            </a:extLst>
          </p:cNvPr>
          <p:cNvSpPr txBox="1">
            <a:spLocks/>
          </p:cNvSpPr>
          <p:nvPr/>
        </p:nvSpPr>
        <p:spPr bwMode="auto">
          <a:xfrm>
            <a:off x="4680000" y="273600"/>
            <a:ext cx="396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zh-CN" sz="4400" b="1" i="0" u="none" strike="noStrike" kern="0" cap="none" spc="0" normalizeH="0" baseline="0" noProof="0" dirty="0">
                <a:ln>
                  <a:noFill/>
                </a:ln>
                <a:solidFill>
                  <a:srgbClr val="000000"/>
                </a:solidFill>
                <a:effectLst/>
                <a:uLnTx/>
                <a:uFillTx/>
                <a:latin typeface="Verdana"/>
                <a:ea typeface="宋体"/>
                <a:cs typeface="+mj-cs"/>
              </a:rPr>
              <a:t>Consistency</a:t>
            </a:r>
            <a:endParaRPr kumimoji="0" lang="en-CN" sz="4400" b="1" i="0" u="none" strike="noStrike" kern="0" cap="none" spc="0" normalizeH="0" baseline="0" noProof="0" dirty="0">
              <a:ln>
                <a:noFill/>
              </a:ln>
              <a:solidFill>
                <a:srgbClr val="000000"/>
              </a:solidFill>
              <a:effectLst/>
              <a:uLnTx/>
              <a:uFillTx/>
              <a:latin typeface="Verdana"/>
              <a:ea typeface="宋体"/>
              <a:cs typeface="+mj-cs"/>
            </a:endParaRPr>
          </a:p>
        </p:txBody>
      </p:sp>
      <p:sp>
        <p:nvSpPr>
          <p:cNvPr id="16" name="Content Placeholder 2">
            <a:extLst>
              <a:ext uri="{FF2B5EF4-FFF2-40B4-BE49-F238E27FC236}">
                <a16:creationId xmlns:a16="http://schemas.microsoft.com/office/drawing/2014/main" id="{4D2668FE-43B4-1EEB-2F1C-67777843ECBF}"/>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 Read</a:t>
            </a:r>
          </a:p>
        </p:txBody>
      </p:sp>
      <p:sp>
        <p:nvSpPr>
          <p:cNvPr id="17" name="Content Placeholder 2">
            <a:extLst>
              <a:ext uri="{FF2B5EF4-FFF2-40B4-BE49-F238E27FC236}">
                <a16:creationId xmlns:a16="http://schemas.microsoft.com/office/drawing/2014/main" id="{B533234A-1654-B03F-F8EC-389F90F94437}"/>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Write =</a:t>
            </a:r>
          </a:p>
        </p:txBody>
      </p:sp>
      <p:sp>
        <p:nvSpPr>
          <p:cNvPr id="18" name="Content Placeholder 2">
            <a:extLst>
              <a:ext uri="{FF2B5EF4-FFF2-40B4-BE49-F238E27FC236}">
                <a16:creationId xmlns:a16="http://schemas.microsoft.com/office/drawing/2014/main" id="{A5C63B9B-CC3D-C0CE-15C2-12F70E087AF7}"/>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92D050"/>
                </a:solidFill>
                <a:effectLst/>
                <a:uLnTx/>
                <a:uFillTx/>
                <a:latin typeface="Verdana"/>
                <a:ea typeface="宋体"/>
                <a:cs typeface="+mn-cs"/>
              </a:rPr>
              <a:t>S</a:t>
            </a:r>
            <a:r>
              <a:rPr kumimoji="0" lang="en-US" altLang="zh-CN" sz="2400" b="0" i="0" u="none" strike="noStrike" kern="0" cap="none" spc="0" normalizeH="0" baseline="-25000" noProof="0" dirty="0">
                <a:ln>
                  <a:noFill/>
                </a:ln>
                <a:solidFill>
                  <a:srgbClr val="92D050"/>
                </a:solidFill>
                <a:effectLst/>
                <a:uLnTx/>
                <a:uFillTx/>
                <a:latin typeface="Verdana"/>
                <a:ea typeface="宋体"/>
                <a:cs typeface="+mn-cs"/>
              </a:rPr>
              <a:t>A</a:t>
            </a:r>
          </a:p>
        </p:txBody>
      </p:sp>
      <p:sp>
        <p:nvSpPr>
          <p:cNvPr id="19" name="Content Placeholder 2">
            <a:extLst>
              <a:ext uri="{FF2B5EF4-FFF2-40B4-BE49-F238E27FC236}">
                <a16:creationId xmlns:a16="http://schemas.microsoft.com/office/drawing/2014/main" id="{187140D8-2D60-3FD6-9448-86954CD45514}"/>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
        <p:nvSpPr>
          <p:cNvPr id="20" name="Content Placeholder 2">
            <a:extLst>
              <a:ext uri="{FF2B5EF4-FFF2-40B4-BE49-F238E27FC236}">
                <a16:creationId xmlns:a16="http://schemas.microsoft.com/office/drawing/2014/main" id="{E23F5F2B-25DA-C62B-8066-21DC7AB223E0}"/>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R</a:t>
            </a:r>
          </a:p>
        </p:txBody>
      </p:sp>
      <p:sp>
        <p:nvSpPr>
          <p:cNvPr id="21" name="Content Placeholder 2">
            <a:extLst>
              <a:ext uri="{FF2B5EF4-FFF2-40B4-BE49-F238E27FC236}">
                <a16:creationId xmlns:a16="http://schemas.microsoft.com/office/drawing/2014/main" id="{1A366E44-9BC0-82AA-5148-E22EAB92C096}"/>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92D050"/>
                </a:solidFill>
                <a:effectLst/>
                <a:uLnTx/>
                <a:uFillTx/>
                <a:latin typeface="Verdana"/>
                <a:ea typeface="宋体"/>
                <a:cs typeface="+mn-cs"/>
              </a:rPr>
              <a:t>S</a:t>
            </a:r>
            <a:r>
              <a:rPr kumimoji="0" lang="en-US" altLang="zh-CN" sz="2400" b="0" i="0" u="none" strike="noStrike" kern="0" cap="none" spc="0" normalizeH="0" baseline="-25000" noProof="0" dirty="0">
                <a:ln>
                  <a:noFill/>
                </a:ln>
                <a:solidFill>
                  <a:srgbClr val="92D050"/>
                </a:solidFill>
                <a:effectLst/>
                <a:uLnTx/>
                <a:uFillTx/>
                <a:latin typeface="Verdana"/>
                <a:ea typeface="宋体"/>
                <a:cs typeface="+mn-cs"/>
              </a:rPr>
              <a:t>R</a:t>
            </a:r>
          </a:p>
        </p:txBody>
      </p:sp>
      <p:sp>
        <p:nvSpPr>
          <p:cNvPr id="22" name="Content Placeholder 2">
            <a:extLst>
              <a:ext uri="{FF2B5EF4-FFF2-40B4-BE49-F238E27FC236}">
                <a16:creationId xmlns:a16="http://schemas.microsoft.com/office/drawing/2014/main" id="{BC7ACE89-C033-F355-7662-80A31ACD27B0}"/>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
        <p:nvSpPr>
          <p:cNvPr id="23" name="Content Placeholder 2">
            <a:extLst>
              <a:ext uri="{FF2B5EF4-FFF2-40B4-BE49-F238E27FC236}">
                <a16:creationId xmlns:a16="http://schemas.microsoft.com/office/drawing/2014/main" id="{5995047C-0F9C-E4FA-F148-CAAAA4A0BCE3}"/>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altLang="zh-CN" sz="2400" b="0" i="0" u="none" strike="noStrike" kern="0" cap="none" spc="0" normalizeH="0" baseline="0" noProof="0" dirty="0">
                <a:ln>
                  <a:noFill/>
                </a:ln>
                <a:solidFill>
                  <a:srgbClr val="00B0F0"/>
                </a:solidFill>
                <a:effectLst/>
                <a:uLnTx/>
                <a:uFillTx/>
                <a:latin typeface="Verdana"/>
                <a:ea typeface="宋体"/>
                <a:cs typeface="+mn-cs"/>
              </a:rPr>
              <a:t>W</a:t>
            </a:r>
          </a:p>
        </p:txBody>
      </p:sp>
    </p:spTree>
    <p:extLst>
      <p:ext uri="{BB962C8B-B14F-4D97-AF65-F5344CB8AC3E}">
        <p14:creationId xmlns:p14="http://schemas.microsoft.com/office/powerpoint/2010/main" val="36317070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7779521"/>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7" name="标题 1">
            <a:extLst>
              <a:ext uri="{FF2B5EF4-FFF2-40B4-BE49-F238E27FC236}">
                <a16:creationId xmlns:a16="http://schemas.microsoft.com/office/drawing/2014/main" id="{74994B37-4C57-F04A-9C66-DEE8334C67CA}"/>
              </a:ext>
            </a:extLst>
          </p:cNvPr>
          <p:cNvSpPr>
            <a:spLocks noGrp="1" noChangeArrowheads="1"/>
          </p:cNvSpPr>
          <p:nvPr>
            <p:ph type="title"/>
          </p:nvPr>
        </p:nvSpPr>
        <p:spPr/>
        <p:txBody>
          <a:bodyPr/>
          <a:lstStyle/>
          <a:p>
            <a:r>
              <a:rPr lang="en-US" altLang="zh-CN"/>
              <a:t>#What’s More</a:t>
            </a:r>
            <a:endParaRPr lang="zh-CN" altLang="en-US"/>
          </a:p>
        </p:txBody>
      </p:sp>
      <p:sp>
        <p:nvSpPr>
          <p:cNvPr id="470018" name="内容占位符 2">
            <a:extLst>
              <a:ext uri="{FF2B5EF4-FFF2-40B4-BE49-F238E27FC236}">
                <a16:creationId xmlns:a16="http://schemas.microsoft.com/office/drawing/2014/main" id="{7D837462-608E-4149-AF38-57DF0B497D69}"/>
              </a:ext>
            </a:extLst>
          </p:cNvPr>
          <p:cNvSpPr>
            <a:spLocks noGrp="1" noChangeArrowheads="1"/>
          </p:cNvSpPr>
          <p:nvPr>
            <p:ph idx="1"/>
          </p:nvPr>
        </p:nvSpPr>
        <p:spPr/>
        <p:txBody>
          <a:bodyPr/>
          <a:lstStyle/>
          <a:p>
            <a:r>
              <a:rPr lang="en-US" altLang="zh-CN" dirty="0"/>
              <a:t>Labs, assignments, quizzes</a:t>
            </a:r>
          </a:p>
          <a:p>
            <a:r>
              <a:rPr lang="en-US" altLang="zh-CN" dirty="0"/>
              <a:t>Previous assignments, quizzes</a:t>
            </a:r>
          </a:p>
          <a:p>
            <a:r>
              <a:rPr lang="en-US" altLang="zh-CN" dirty="0"/>
              <a:t>Other classes’ assignments, quizzes </a:t>
            </a:r>
            <a:r>
              <a:rPr lang="en-US" dirty="0">
                <a:hlinkClick r:id="rId2"/>
              </a:rPr>
              <a:t>https://courses.engr.illinois.edu/cs433/fa2021/assignments.html</a:t>
            </a:r>
            <a:endParaRPr lang="en-US" altLang="zh-CN" dirty="0"/>
          </a:p>
          <a:p>
            <a:r>
              <a:rPr lang="en-US" altLang="zh-CN" dirty="0"/>
              <a:t>Sample references shared by </a:t>
            </a:r>
            <a:r>
              <a:rPr lang="en-US" altLang="zh-CN" dirty="0" err="1"/>
              <a:t>xzxj</a:t>
            </a:r>
            <a:r>
              <a:rPr lang="en-US" altLang="zh-CN" dirty="0"/>
              <a:t> &amp; dl</a:t>
            </a:r>
            <a:endParaRPr lang="zh-CN" altLang="en-US" dirty="0"/>
          </a:p>
        </p:txBody>
      </p:sp>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41" name="Rectangle 2">
            <a:extLst>
              <a:ext uri="{FF2B5EF4-FFF2-40B4-BE49-F238E27FC236}">
                <a16:creationId xmlns:a16="http://schemas.microsoft.com/office/drawing/2014/main" id="{FF18D99F-C7D1-BA4D-8002-0EC832F43737}"/>
              </a:ext>
            </a:extLst>
          </p:cNvPr>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9600" b="1"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a:t>
            </a:r>
          </a:p>
        </p:txBody>
      </p:sp>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065" name="标题 1">
            <a:extLst>
              <a:ext uri="{FF2B5EF4-FFF2-40B4-BE49-F238E27FC236}">
                <a16:creationId xmlns:a16="http://schemas.microsoft.com/office/drawing/2014/main" id="{53198A59-3956-1F43-9431-2847EC0E3E87}"/>
              </a:ext>
            </a:extLst>
          </p:cNvPr>
          <p:cNvSpPr>
            <a:spLocks noGrp="1" noChangeArrowheads="1"/>
          </p:cNvSpPr>
          <p:nvPr>
            <p:ph type="title"/>
          </p:nvPr>
        </p:nvSpPr>
        <p:spPr/>
        <p:txBody>
          <a:bodyPr/>
          <a:lstStyle/>
          <a:p>
            <a:r>
              <a:rPr lang="en-US" altLang="zh-CN"/>
              <a:t>Reminder</a:t>
            </a:r>
            <a:endParaRPr lang="zh-CN" altLang="en-US"/>
          </a:p>
        </p:txBody>
      </p:sp>
      <p:sp>
        <p:nvSpPr>
          <p:cNvPr id="472066" name="内容占位符 2">
            <a:extLst>
              <a:ext uri="{FF2B5EF4-FFF2-40B4-BE49-F238E27FC236}">
                <a16:creationId xmlns:a16="http://schemas.microsoft.com/office/drawing/2014/main" id="{1B8EC2C8-5EA0-2D42-B1E4-D511B1891F66}"/>
              </a:ext>
            </a:extLst>
          </p:cNvPr>
          <p:cNvSpPr>
            <a:spLocks noGrp="1" noChangeArrowheads="1"/>
          </p:cNvSpPr>
          <p:nvPr>
            <p:ph idx="1"/>
          </p:nvPr>
        </p:nvSpPr>
        <p:spPr/>
        <p:txBody>
          <a:bodyPr/>
          <a:lstStyle/>
          <a:p>
            <a:r>
              <a:rPr lang="en-US" altLang="zh-CN" dirty="0"/>
              <a:t>Exam</a:t>
            </a:r>
          </a:p>
          <a:p>
            <a:pPr>
              <a:buFontTx/>
              <a:buNone/>
            </a:pPr>
            <a:r>
              <a:rPr lang="en-US" altLang="zh-CN" dirty="0"/>
              <a:t>	Online, 10:30 – 12:30</a:t>
            </a:r>
          </a:p>
          <a:p>
            <a:pPr>
              <a:buFontTx/>
              <a:buNone/>
            </a:pPr>
            <a:r>
              <a:rPr lang="en-US" altLang="zh-CN" dirty="0"/>
              <a:t>	January 03, 2023</a:t>
            </a:r>
          </a:p>
          <a:p>
            <a:pPr>
              <a:buFontTx/>
              <a:buNone/>
            </a:pPr>
            <a:r>
              <a:rPr lang="en-US" altLang="zh-CN" dirty="0"/>
              <a:t>	one A4 handwritten memo</a:t>
            </a:r>
          </a:p>
          <a:p>
            <a:endParaRPr lang="en-US" altLang="zh-CN" dirty="0"/>
          </a:p>
          <a:p>
            <a:pPr>
              <a:buFontTx/>
              <a:buNone/>
            </a:pPr>
            <a:r>
              <a:rPr lang="en-US" altLang="zh-CN" dirty="0"/>
              <a:t>	</a:t>
            </a:r>
            <a:r>
              <a:rPr lang="en-US" altLang="zh-CN" sz="2600" dirty="0">
                <a:hlinkClick r:id="rId3"/>
              </a:rPr>
              <a:t>#The 3 Secrets of Highly Successful Graduates</a:t>
            </a:r>
            <a:endParaRPr lang="en-US" altLang="zh-CN" sz="2600" dirty="0"/>
          </a:p>
          <a:p>
            <a:endParaRPr lang="zh-CN" alt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a:extLst>
              <a:ext uri="{FF2B5EF4-FFF2-40B4-BE49-F238E27FC236}">
                <a16:creationId xmlns:a16="http://schemas.microsoft.com/office/drawing/2014/main" id="{60BBB160-327A-E74D-B365-3D244B796B6E}"/>
              </a:ext>
            </a:extLst>
          </p:cNvPr>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How virtual memory works?</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Four Questions</a:t>
            </a:r>
          </a:p>
        </p:txBody>
      </p:sp>
    </p:spTree>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4113" name="Picture 3">
            <a:extLst>
              <a:ext uri="{FF2B5EF4-FFF2-40B4-BE49-F238E27FC236}">
                <a16:creationId xmlns:a16="http://schemas.microsoft.com/office/drawing/2014/main" id="{EE7A2314-96FD-6543-8F99-934E392BAF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7900" y="2597150"/>
            <a:ext cx="2108200" cy="166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5137" name="Picture 3">
            <a:extLst>
              <a:ext uri="{FF2B5EF4-FFF2-40B4-BE49-F238E27FC236}">
                <a16:creationId xmlns:a16="http://schemas.microsoft.com/office/drawing/2014/main" id="{77216E05-F8CB-FC48-BAE4-268A109CBD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7900" y="2597150"/>
            <a:ext cx="2108200" cy="166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5138" name="Picture 4">
            <a:extLst>
              <a:ext uri="{FF2B5EF4-FFF2-40B4-BE49-F238E27FC236}">
                <a16:creationId xmlns:a16="http://schemas.microsoft.com/office/drawing/2014/main" id="{2A473D7E-CD49-5F41-B226-10E06DB662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1400" y="4572000"/>
            <a:ext cx="21590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9E0A3F32-C004-E94F-9F28-7EE49EFC9158}"/>
              </a:ext>
            </a:extLst>
          </p:cNvPr>
          <p:cNvSpPr txBox="1">
            <a:spLocks noChangeArrowheads="1"/>
          </p:cNvSpPr>
          <p:nvPr/>
        </p:nvSpPr>
        <p:spPr bwMode="auto">
          <a:xfrm>
            <a:off x="0" y="2590800"/>
            <a:ext cx="9144000" cy="11430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92D050"/>
                </a:solidFill>
                <a:effectLst/>
                <a:uLnTx/>
                <a:uFillTx/>
                <a:latin typeface="Verdana"/>
                <a:ea typeface="宋体"/>
                <a:cs typeface="+mn-cs"/>
              </a:rPr>
              <a:t>Thank You</a:t>
            </a:r>
          </a:p>
        </p:txBody>
      </p:sp>
      <p:pic>
        <p:nvPicPr>
          <p:cNvPr id="480263" name="Picture 66">
            <a:extLst>
              <a:ext uri="{FF2B5EF4-FFF2-40B4-BE49-F238E27FC236}">
                <a16:creationId xmlns:a16="http://schemas.microsoft.com/office/drawing/2014/main" id="{C6FBB61D-0A19-154C-A2A3-B69CB4D05A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05200"/>
            <a:ext cx="3095625" cy="18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0264" name="Picture 28">
            <a:extLst>
              <a:ext uri="{FF2B5EF4-FFF2-40B4-BE49-F238E27FC236}">
                <a16:creationId xmlns:a16="http://schemas.microsoft.com/office/drawing/2014/main" id="{FBB4314C-58BC-334D-878F-FDB9D1CB4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62700"/>
            <a:ext cx="514350" cy="49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15225517-94B9-4345-B8A7-8F51E300A203}"/>
              </a:ext>
            </a:extLst>
          </p:cNvPr>
          <p:cNvSpPr txBox="1">
            <a:spLocks noChangeArrowheads="1"/>
          </p:cNvSpPr>
          <p:nvPr/>
        </p:nvSpPr>
        <p:spPr bwMode="auto">
          <a:xfrm>
            <a:off x="0" y="3581400"/>
            <a:ext cx="9144000" cy="9906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92D050"/>
                </a:solidFill>
                <a:effectLst/>
                <a:uLnTx/>
                <a:uFillTx/>
                <a:latin typeface="微软雅黑" pitchFamily="34" charset="-122"/>
                <a:ea typeface="微软雅黑" pitchFamily="34" charset="-122"/>
                <a:cs typeface="+mn-cs"/>
              </a:rPr>
              <a:t>hope you enjoyed</a:t>
            </a:r>
          </a:p>
        </p:txBody>
      </p:sp>
      <p:sp>
        <p:nvSpPr>
          <p:cNvPr id="480300" name="TextBox 47">
            <a:extLst>
              <a:ext uri="{FF2B5EF4-FFF2-40B4-BE49-F238E27FC236}">
                <a16:creationId xmlns:a16="http://schemas.microsoft.com/office/drawing/2014/main" id="{181C2D5A-7986-A942-AAE2-DAAA2D74F6DD}"/>
              </a:ext>
            </a:extLst>
          </p:cNvPr>
          <p:cNvSpPr txBox="1">
            <a:spLocks noChangeArrowheads="1"/>
          </p:cNvSpPr>
          <p:nvPr/>
        </p:nvSpPr>
        <p:spPr bwMode="auto">
          <a:xfrm>
            <a:off x="10223500" y="3492500"/>
            <a:ext cx="18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alt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3329" name="Picture 3">
            <a:extLst>
              <a:ext uri="{FF2B5EF4-FFF2-40B4-BE49-F238E27FC236}">
                <a16:creationId xmlns:a16="http://schemas.microsoft.com/office/drawing/2014/main" id="{5F1D9765-C7A0-1147-AB43-78C3DFDA77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5800" y="2138363"/>
            <a:ext cx="19558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0" name="Picture 4">
            <a:extLst>
              <a:ext uri="{FF2B5EF4-FFF2-40B4-BE49-F238E27FC236}">
                <a16:creationId xmlns:a16="http://schemas.microsoft.com/office/drawing/2014/main" id="{DB185160-D3B5-3D42-BB0A-D73BC5C312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44850" y="3335338"/>
            <a:ext cx="19939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1" name="Picture 7">
            <a:extLst>
              <a:ext uri="{FF2B5EF4-FFF2-40B4-BE49-F238E27FC236}">
                <a16:creationId xmlns:a16="http://schemas.microsoft.com/office/drawing/2014/main" id="{B8F15D86-B0F3-A742-8A82-97EEFDB6311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29200" y="541338"/>
            <a:ext cx="15875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2" name="Picture 8">
            <a:extLst>
              <a:ext uri="{FF2B5EF4-FFF2-40B4-BE49-F238E27FC236}">
                <a16:creationId xmlns:a16="http://schemas.microsoft.com/office/drawing/2014/main" id="{CFC7D2C0-229E-B141-8249-76137299192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438" y="2181225"/>
            <a:ext cx="15621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3" name="Picture 10">
            <a:extLst>
              <a:ext uri="{FF2B5EF4-FFF2-40B4-BE49-F238E27FC236}">
                <a16:creationId xmlns:a16="http://schemas.microsoft.com/office/drawing/2014/main" id="{6AFCA990-D4CC-8C4F-AB9E-3AFBF5C8961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4600" y="1089025"/>
            <a:ext cx="2209800"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4" name="Picture 11">
            <a:extLst>
              <a:ext uri="{FF2B5EF4-FFF2-40B4-BE49-F238E27FC236}">
                <a16:creationId xmlns:a16="http://schemas.microsoft.com/office/drawing/2014/main" id="{F0ED0A17-3EEF-AE42-AB53-59EEED2A39C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743200" y="3836988"/>
            <a:ext cx="14478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5" name="Picture 12">
            <a:extLst>
              <a:ext uri="{FF2B5EF4-FFF2-40B4-BE49-F238E27FC236}">
                <a16:creationId xmlns:a16="http://schemas.microsoft.com/office/drawing/2014/main" id="{7B2FE80D-8C13-1743-B11F-26483C8D1AB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12725" y="2743200"/>
            <a:ext cx="16002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6" name="Picture 13">
            <a:extLst>
              <a:ext uri="{FF2B5EF4-FFF2-40B4-BE49-F238E27FC236}">
                <a16:creationId xmlns:a16="http://schemas.microsoft.com/office/drawing/2014/main" id="{5C4E3923-6784-0B49-8D16-3494195D586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3988" y="1643063"/>
            <a:ext cx="17653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7" name="Picture 14">
            <a:extLst>
              <a:ext uri="{FF2B5EF4-FFF2-40B4-BE49-F238E27FC236}">
                <a16:creationId xmlns:a16="http://schemas.microsoft.com/office/drawing/2014/main" id="{771656B2-29FE-714F-B8D4-4FC8F5059B3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515100" y="528638"/>
            <a:ext cx="1714500"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8" name="Picture 15">
            <a:extLst>
              <a:ext uri="{FF2B5EF4-FFF2-40B4-BE49-F238E27FC236}">
                <a16:creationId xmlns:a16="http://schemas.microsoft.com/office/drawing/2014/main" id="{E572C1A0-A98B-BE42-B6B3-61AB3DF1CC8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029200" y="2171700"/>
            <a:ext cx="28067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39" name="Picture 16">
            <a:extLst>
              <a:ext uri="{FF2B5EF4-FFF2-40B4-BE49-F238E27FC236}">
                <a16:creationId xmlns:a16="http://schemas.microsoft.com/office/drawing/2014/main" id="{1B883E87-8BD7-D140-AE79-C6DCC2E4D81B}"/>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011738" y="1622425"/>
            <a:ext cx="194310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0" name="Picture 17">
            <a:extLst>
              <a:ext uri="{FF2B5EF4-FFF2-40B4-BE49-F238E27FC236}">
                <a16:creationId xmlns:a16="http://schemas.microsoft.com/office/drawing/2014/main" id="{15392AD9-102A-F04D-82EB-79D81E888384}"/>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57200" y="5561013"/>
            <a:ext cx="281940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1" name="Picture 18">
            <a:extLst>
              <a:ext uri="{FF2B5EF4-FFF2-40B4-BE49-F238E27FC236}">
                <a16:creationId xmlns:a16="http://schemas.microsoft.com/office/drawing/2014/main" id="{1B224868-27A6-E144-91BB-01AB300DC12F}"/>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5057775" y="5561013"/>
            <a:ext cx="31242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2" name="Picture 19">
            <a:extLst>
              <a:ext uri="{FF2B5EF4-FFF2-40B4-BE49-F238E27FC236}">
                <a16:creationId xmlns:a16="http://schemas.microsoft.com/office/drawing/2014/main" id="{9E4521F0-77AF-D24E-8741-DAA4CCC6497B}"/>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558800" y="3341688"/>
            <a:ext cx="2692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3" name="Picture 20">
            <a:extLst>
              <a:ext uri="{FF2B5EF4-FFF2-40B4-BE49-F238E27FC236}">
                <a16:creationId xmlns:a16="http://schemas.microsoft.com/office/drawing/2014/main" id="{FDA7ED7E-B2EB-8A42-8DA3-DB714413ED64}"/>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153400" y="577850"/>
            <a:ext cx="180340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4" name="Picture 21">
            <a:extLst>
              <a:ext uri="{FF2B5EF4-FFF2-40B4-BE49-F238E27FC236}">
                <a16:creationId xmlns:a16="http://schemas.microsoft.com/office/drawing/2014/main" id="{9FD9DD00-C573-C84B-BBCB-F75FB04BA079}"/>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574800" y="577850"/>
            <a:ext cx="1600200"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5" name="Picture 22">
            <a:extLst>
              <a:ext uri="{FF2B5EF4-FFF2-40B4-BE49-F238E27FC236}">
                <a16:creationId xmlns:a16="http://schemas.microsoft.com/office/drawing/2014/main" id="{B6E02F4E-D152-F443-822F-5EB640D8A8E8}"/>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286000" y="4465638"/>
            <a:ext cx="19939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6" name="Picture 23">
            <a:extLst>
              <a:ext uri="{FF2B5EF4-FFF2-40B4-BE49-F238E27FC236}">
                <a16:creationId xmlns:a16="http://schemas.microsoft.com/office/drawing/2014/main" id="{F5E07595-567D-EF4F-93A0-E4BE17EB45D8}"/>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676400" y="5030788"/>
            <a:ext cx="1879600"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7" name="Picture 24">
            <a:extLst>
              <a:ext uri="{FF2B5EF4-FFF2-40B4-BE49-F238E27FC236}">
                <a16:creationId xmlns:a16="http://schemas.microsoft.com/office/drawing/2014/main" id="{1FA466F1-3264-3448-91C4-92BE1F76C0D4}"/>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133475" y="3835400"/>
            <a:ext cx="153670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8" name="Picture 26">
            <a:extLst>
              <a:ext uri="{FF2B5EF4-FFF2-40B4-BE49-F238E27FC236}">
                <a16:creationId xmlns:a16="http://schemas.microsoft.com/office/drawing/2014/main" id="{AFB2D06A-FE3F-814B-AC41-EE5D8E05D605}"/>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838200" y="1154113"/>
            <a:ext cx="14605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49" name="Picture 27">
            <a:extLst>
              <a:ext uri="{FF2B5EF4-FFF2-40B4-BE49-F238E27FC236}">
                <a16:creationId xmlns:a16="http://schemas.microsoft.com/office/drawing/2014/main" id="{82564925-2014-5B47-BD51-32A0E25095CB}"/>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3352800" y="2763838"/>
            <a:ext cx="16002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50" name="Picture 28">
            <a:extLst>
              <a:ext uri="{FF2B5EF4-FFF2-40B4-BE49-F238E27FC236}">
                <a16:creationId xmlns:a16="http://schemas.microsoft.com/office/drawing/2014/main" id="{ADCA29B7-7CF5-5C42-9CD1-1FCF28F7E4A3}"/>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3022600" y="1654175"/>
            <a:ext cx="16256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51" name="Picture 30">
            <a:extLst>
              <a:ext uri="{FF2B5EF4-FFF2-40B4-BE49-F238E27FC236}">
                <a16:creationId xmlns:a16="http://schemas.microsoft.com/office/drawing/2014/main" id="{E990B6BB-56EC-4F4F-BF46-A6CC9869FC1D}"/>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5029200" y="1120775"/>
            <a:ext cx="1765300" cy="49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52" name="Picture 33">
            <a:extLst>
              <a:ext uri="{FF2B5EF4-FFF2-40B4-BE49-F238E27FC236}">
                <a16:creationId xmlns:a16="http://schemas.microsoft.com/office/drawing/2014/main" id="{C2DA55C6-5751-4041-A844-F7567FCF45A0}"/>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8153400" y="3886200"/>
            <a:ext cx="106680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53" name="Picture 34">
            <a:extLst>
              <a:ext uri="{FF2B5EF4-FFF2-40B4-BE49-F238E27FC236}">
                <a16:creationId xmlns:a16="http://schemas.microsoft.com/office/drawing/2014/main" id="{75A931E6-A3CB-3641-A567-230AC48AE358}"/>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7848600" y="3352800"/>
            <a:ext cx="9652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54" name="Picture 35">
            <a:extLst>
              <a:ext uri="{FF2B5EF4-FFF2-40B4-BE49-F238E27FC236}">
                <a16:creationId xmlns:a16="http://schemas.microsoft.com/office/drawing/2014/main" id="{5684DF19-22D7-A34A-B4E9-54D7063BF9DF}"/>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5102225" y="2768600"/>
            <a:ext cx="15367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55" name="Picture 37">
            <a:extLst>
              <a:ext uri="{FF2B5EF4-FFF2-40B4-BE49-F238E27FC236}">
                <a16:creationId xmlns:a16="http://schemas.microsoft.com/office/drawing/2014/main" id="{F4232D60-1081-4346-B773-F10ABB781AE9}"/>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6324600" y="2755900"/>
            <a:ext cx="1041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56" name="Picture 38">
            <a:extLst>
              <a:ext uri="{FF2B5EF4-FFF2-40B4-BE49-F238E27FC236}">
                <a16:creationId xmlns:a16="http://schemas.microsoft.com/office/drawing/2014/main" id="{14908580-F40E-4045-B456-F31300255D17}"/>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7391400" y="2781300"/>
            <a:ext cx="1422400" cy="49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57" name="Picture 40">
            <a:extLst>
              <a:ext uri="{FF2B5EF4-FFF2-40B4-BE49-F238E27FC236}">
                <a16:creationId xmlns:a16="http://schemas.microsoft.com/office/drawing/2014/main" id="{57D18A25-27B3-B547-A3B2-20411DDCF71B}"/>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7734300" y="4457700"/>
            <a:ext cx="10795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3358" name="Picture 41">
            <a:extLst>
              <a:ext uri="{FF2B5EF4-FFF2-40B4-BE49-F238E27FC236}">
                <a16:creationId xmlns:a16="http://schemas.microsoft.com/office/drawing/2014/main" id="{5085EDAA-D80D-5149-A42B-3DCC591FF2E5}"/>
              </a:ext>
            </a:extLst>
          </p:cNvPr>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7367588" y="4994275"/>
            <a:ext cx="17399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A67A2B06-1DCE-A242-89FB-81975CF2E0C4}"/>
              </a:ext>
            </a:extLst>
          </p:cNvPr>
          <p:cNvSpPr txBox="1">
            <a:spLocks noChangeArrowheads="1"/>
          </p:cNvSpPr>
          <p:nvPr/>
        </p:nvSpPr>
        <p:spPr bwMode="auto">
          <a:xfrm>
            <a:off x="0" y="2590800"/>
            <a:ext cx="9144000" cy="11430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00B0F0"/>
                </a:solidFill>
                <a:effectLst/>
                <a:uLnTx/>
                <a:uFillTx/>
                <a:latin typeface="Verdana"/>
                <a:ea typeface="宋体"/>
                <a:cs typeface="+mn-cs"/>
                <a:hlinkClick r:id="rId3"/>
              </a:rPr>
              <a:t>See You</a:t>
            </a:r>
            <a:endParaRPr kumimoji="0" lang="en-US" altLang="zh-CN" sz="6600" b="1" i="0" u="none" strike="noStrike" kern="0" cap="none" spc="0" normalizeH="0" baseline="0" noProof="0" dirty="0">
              <a:ln>
                <a:noFill/>
              </a:ln>
              <a:solidFill>
                <a:srgbClr val="00B0F0"/>
              </a:solidFill>
              <a:effectLst/>
              <a:uLnTx/>
              <a:uFillTx/>
              <a:latin typeface="Verdana"/>
              <a:ea typeface="宋体"/>
              <a:cs typeface="+mn-cs"/>
            </a:endParaRPr>
          </a:p>
        </p:txBody>
      </p:sp>
      <p:sp>
        <p:nvSpPr>
          <p:cNvPr id="5" name="Content Placeholder 2">
            <a:extLst>
              <a:ext uri="{FF2B5EF4-FFF2-40B4-BE49-F238E27FC236}">
                <a16:creationId xmlns:a16="http://schemas.microsoft.com/office/drawing/2014/main" id="{9C698549-7C70-F04C-8FDA-83F2D14BB9D5}"/>
              </a:ext>
            </a:extLst>
          </p:cNvPr>
          <p:cNvSpPr>
            <a:spLocks noGrp="1" noChangeArrowheads="1"/>
          </p:cNvSpPr>
          <p:nvPr>
            <p:ph idx="1"/>
          </p:nvPr>
        </p:nvSpPr>
        <p:spPr>
          <a:xfrm>
            <a:off x="457200" y="304800"/>
            <a:ext cx="8686800" cy="5257800"/>
          </a:xfrm>
        </p:spPr>
        <p:txBody>
          <a:bodyPr/>
          <a:lstStyle/>
          <a:p>
            <a:pPr marL="0" indent="0" algn="r">
              <a:buFontTx/>
              <a:buNone/>
            </a:pPr>
            <a:r>
              <a:rPr lang="zh-CN" altLang="en-US" b="1" dirty="0">
                <a:solidFill>
                  <a:srgbClr val="92D050"/>
                </a:solidFill>
                <a:latin typeface="STKaiti" panose="02010600040101010101" pitchFamily="2" charset="-122"/>
                <a:ea typeface="STKaiti" panose="02010600040101010101" pitchFamily="2" charset="-122"/>
              </a:rPr>
              <a:t>“</a:t>
            </a:r>
            <a:r>
              <a:rPr lang="en-CN" altLang="en-CN" dirty="0">
                <a:solidFill>
                  <a:srgbClr val="92D050"/>
                </a:solidFill>
                <a:latin typeface="STKaiti" panose="02010600040101010101" pitchFamily="2" charset="-122"/>
                <a:ea typeface="STKaiti" panose="02010600040101010101" pitchFamily="2" charset="-122"/>
              </a:rPr>
              <a:t>我们在途中匆匆挥手</a:t>
            </a:r>
          </a:p>
          <a:p>
            <a:pPr marL="0" indent="0" algn="r">
              <a:buFontTx/>
              <a:buNone/>
            </a:pPr>
            <a:r>
              <a:rPr lang="en-CN" altLang="en-CN" dirty="0">
                <a:solidFill>
                  <a:srgbClr val="92D050"/>
                </a:solidFill>
                <a:latin typeface="STKaiti" panose="02010600040101010101" pitchFamily="2" charset="-122"/>
                <a:ea typeface="STKaiti" panose="02010600040101010101" pitchFamily="2" charset="-122"/>
              </a:rPr>
              <a:t>并不说告别</a:t>
            </a:r>
          </a:p>
          <a:p>
            <a:pPr marL="0" indent="0" algn="r">
              <a:buFontTx/>
              <a:buNone/>
            </a:pPr>
            <a:r>
              <a:rPr lang="en-CN" altLang="en-CN" dirty="0">
                <a:solidFill>
                  <a:srgbClr val="92D050"/>
                </a:solidFill>
                <a:latin typeface="STKaiti" panose="02010600040101010101" pitchFamily="2" charset="-122"/>
                <a:ea typeface="STKaiti" panose="02010600040101010101" pitchFamily="2" charset="-122"/>
              </a:rPr>
              <a:t>只因深知总会在轮回里</a:t>
            </a:r>
          </a:p>
          <a:p>
            <a:pPr marL="0" indent="0" algn="r">
              <a:buFontTx/>
              <a:buNone/>
            </a:pPr>
            <a:r>
              <a:rPr lang="en-CN" altLang="en-CN" dirty="0">
                <a:solidFill>
                  <a:srgbClr val="92D050"/>
                </a:solidFill>
                <a:latin typeface="STKaiti" panose="02010600040101010101" pitchFamily="2" charset="-122"/>
                <a:ea typeface="STKaiti" panose="02010600040101010101" pitchFamily="2" charset="-122"/>
              </a:rPr>
              <a:t>再次相见</a:t>
            </a:r>
          </a:p>
          <a:p>
            <a:pPr marL="0" indent="0" algn="r">
              <a:buFontTx/>
              <a:buNone/>
            </a:pPr>
            <a:r>
              <a:rPr lang="en-CN" altLang="en-CN" dirty="0">
                <a:solidFill>
                  <a:srgbClr val="92D050"/>
                </a:solidFill>
                <a:latin typeface="STKaiti" panose="02010600040101010101" pitchFamily="2" charset="-122"/>
                <a:ea typeface="STKaiti" panose="02010600040101010101" pitchFamily="2" charset="-122"/>
              </a:rPr>
              <a:t>到那天穿过陌生人海</a:t>
            </a:r>
          </a:p>
          <a:p>
            <a:pPr marL="0" indent="0" algn="r">
              <a:buFontTx/>
              <a:buNone/>
            </a:pPr>
            <a:r>
              <a:rPr lang="en-CN" altLang="en-CN" dirty="0">
                <a:solidFill>
                  <a:srgbClr val="92D050"/>
                </a:solidFill>
                <a:latin typeface="STKaiti" panose="02010600040101010101" pitchFamily="2" charset="-122"/>
                <a:ea typeface="STKaiti" panose="02010600040101010101" pitchFamily="2" charset="-122"/>
              </a:rPr>
              <a:t>在闹市中擦肩</a:t>
            </a:r>
          </a:p>
          <a:p>
            <a:pPr marL="0" indent="0" algn="r">
              <a:buFontTx/>
              <a:buNone/>
            </a:pPr>
            <a:r>
              <a:rPr lang="en-CN" altLang="en-CN" dirty="0">
                <a:solidFill>
                  <a:srgbClr val="92D050"/>
                </a:solidFill>
                <a:latin typeface="STKaiti" panose="02010600040101010101" pitchFamily="2" charset="-122"/>
                <a:ea typeface="STKaiti" panose="02010600040101010101" pitchFamily="2" charset="-122"/>
              </a:rPr>
              <a:t>平凡的梦啊</a:t>
            </a:r>
          </a:p>
          <a:p>
            <a:pPr marL="0" indent="0" algn="r">
              <a:buFontTx/>
              <a:buNone/>
            </a:pPr>
            <a:r>
              <a:rPr lang="zh-CN" altLang="en-US" dirty="0">
                <a:solidFill>
                  <a:srgbClr val="92D050"/>
                </a:solidFill>
                <a:latin typeface="STKaiti" panose="02010600040101010101" pitchFamily="2" charset="-122"/>
                <a:ea typeface="STKaiti" panose="02010600040101010101" pitchFamily="2" charset="-122"/>
              </a:rPr>
              <a:t>终会被成全</a:t>
            </a:r>
            <a:r>
              <a:rPr lang="zh-CN" altLang="en-US" b="1" dirty="0">
                <a:solidFill>
                  <a:srgbClr val="92D050"/>
                </a:solidFill>
                <a:latin typeface="STKaiti" panose="02010600040101010101" pitchFamily="2" charset="-122"/>
                <a:ea typeface="STKaiti" panose="02010600040101010101" pitchFamily="2" charset="-122"/>
              </a:rPr>
              <a:t>”</a:t>
            </a:r>
            <a:endParaRPr lang="en-US" altLang="zh-CN" b="1" dirty="0">
              <a:solidFill>
                <a:srgbClr val="92D050"/>
              </a:solidFill>
              <a:latin typeface="STKaiti" panose="02010600040101010101" pitchFamily="2" charset="-122"/>
              <a:ea typeface="STKaiti" panose="02010600040101010101" pitchFamily="2" charset="-122"/>
            </a:endParaRPr>
          </a:p>
          <a:p>
            <a:pPr marL="0" indent="0" algn="r">
              <a:buFontTx/>
              <a:buNone/>
            </a:pPr>
            <a:r>
              <a:rPr lang="en-CN" altLang="en-CN" b="1" dirty="0">
                <a:solidFill>
                  <a:srgbClr val="92D050"/>
                </a:solidFill>
                <a:latin typeface="STKaiti" panose="02010600040101010101" pitchFamily="2" charset="-122"/>
                <a:ea typeface="STKaiti" panose="02010600040101010101" pitchFamily="2" charset="-122"/>
              </a:rPr>
              <a:t>｢</a:t>
            </a:r>
            <a:r>
              <a:rPr lang="zh-CN" altLang="en-US" b="1" dirty="0">
                <a:solidFill>
                  <a:srgbClr val="92D050"/>
                </a:solidFill>
                <a:latin typeface="STKaiti" panose="02010600040101010101" pitchFamily="2" charset="-122"/>
                <a:ea typeface="STKaiti" panose="02010600040101010101" pitchFamily="2" charset="-122"/>
              </a:rPr>
              <a:t>请笃信一个梦</a:t>
            </a:r>
            <a:r>
              <a:rPr lang="en-CN" altLang="en-CN" b="1" dirty="0">
                <a:solidFill>
                  <a:srgbClr val="92D050"/>
                </a:solidFill>
                <a:latin typeface="STKaiti" panose="02010600040101010101" pitchFamily="2" charset="-122"/>
                <a:ea typeface="STKaiti" panose="02010600040101010101" pitchFamily="2" charset="-122"/>
              </a:rPr>
              <a:t>｣</a:t>
            </a:r>
            <a:r>
              <a:rPr lang="en-CN" altLang="en-CN" dirty="0"/>
              <a:t> </a:t>
            </a:r>
            <a:endParaRPr lang="en-CN" altLang="en-CN" b="1" dirty="0">
              <a:solidFill>
                <a:srgbClr val="92D050"/>
              </a:solidFill>
              <a:latin typeface="STKaiti" panose="02010600040101010101" pitchFamily="2" charset="-122"/>
              <a:ea typeface="STKaiti" panose="02010600040101010101" pitchFamily="2" charset="-122"/>
            </a:endParaRPr>
          </a:p>
        </p:txBody>
      </p:sp>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C2341364-9349-A24D-92E6-754DE66F0CA6}"/>
              </a:ext>
            </a:extLst>
          </p:cNvPr>
          <p:cNvSpPr txBox="1">
            <a:spLocks noChangeArrowheads="1"/>
          </p:cNvSpPr>
          <p:nvPr/>
        </p:nvSpPr>
        <p:spPr bwMode="auto">
          <a:xfrm>
            <a:off x="0" y="2590800"/>
            <a:ext cx="9144000" cy="11430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00B0F0"/>
                </a:solidFill>
                <a:effectLst/>
                <a:uLnTx/>
                <a:uFillTx/>
                <a:latin typeface="Verdana"/>
                <a:ea typeface="宋体"/>
                <a:cs typeface="+mn-cs"/>
                <a:hlinkClick r:id="rId3"/>
              </a:rPr>
              <a:t>Good Luck</a:t>
            </a:r>
            <a:endParaRPr kumimoji="0" lang="en-US" altLang="zh-CN" sz="6600" b="1" i="0" u="none" strike="noStrike" kern="0" cap="none" spc="0" normalizeH="0" baseline="0" noProof="0" dirty="0">
              <a:ln>
                <a:noFill/>
              </a:ln>
              <a:solidFill>
                <a:srgbClr val="00B0F0"/>
              </a:solidFill>
              <a:effectLst/>
              <a:uLnTx/>
              <a:uFillTx/>
              <a:latin typeface="Verdana"/>
              <a:ea typeface="宋体"/>
              <a:cs typeface="+mn-cs"/>
            </a:endParaRPr>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F79F750E-ECE4-6D4A-BFD0-D7FAC3FD27ED}"/>
              </a:ext>
            </a:extLst>
          </p:cNvPr>
          <p:cNvSpPr txBox="1">
            <a:spLocks noChangeArrowheads="1"/>
          </p:cNvSpPr>
          <p:nvPr/>
        </p:nvSpPr>
        <p:spPr bwMode="auto">
          <a:xfrm>
            <a:off x="0" y="2590800"/>
            <a:ext cx="9753600" cy="11430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00B0F0"/>
                </a:solidFill>
                <a:effectLst/>
                <a:uLnTx/>
                <a:uFillTx/>
                <a:latin typeface="Verdana"/>
                <a:ea typeface="宋体"/>
                <a:cs typeface="+mn-cs"/>
                <a:hlinkClick r:id="rId3"/>
              </a:rPr>
              <a:t>Light Up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00B0F0"/>
                </a:solidFill>
                <a:effectLst/>
                <a:uLnTx/>
                <a:uFillTx/>
                <a:latin typeface="Verdana"/>
                <a:ea typeface="宋体"/>
                <a:cs typeface="+mn-cs"/>
                <a:hlinkClick r:id="rId3"/>
              </a:rPr>
              <a:t>This World</a:t>
            </a:r>
            <a:endParaRPr kumimoji="0" lang="en-US" altLang="zh-CN" sz="6600" b="1" i="0" u="none" strike="noStrike" kern="0" cap="none" spc="0" normalizeH="0" baseline="0" noProof="0" dirty="0">
              <a:ln>
                <a:noFill/>
              </a:ln>
              <a:solidFill>
                <a:srgbClr val="00B0F0"/>
              </a:solidFill>
              <a:effectLst/>
              <a:uLnTx/>
              <a:uFillTx/>
              <a:latin typeface="Verdana"/>
              <a:ea typeface="宋体"/>
              <a:cs typeface="+mn-c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F9D14395-1710-7E48-ACE3-956FABDB203C}"/>
              </a:ext>
            </a:extLst>
          </p:cNvPr>
          <p:cNvSpPr>
            <a:spLocks noGrp="1" noChangeArrowheads="1"/>
          </p:cNvSpPr>
          <p:nvPr>
            <p:ph type="title"/>
          </p:nvPr>
        </p:nvSpPr>
        <p:spPr/>
        <p:txBody>
          <a:bodyPr/>
          <a:lstStyle/>
          <a:p>
            <a:pPr eaLnBrk="1" hangingPunct="1"/>
            <a:r>
              <a:rPr lang="en-US" altLang="zh-CN"/>
              <a:t>Four Mem Hierarchy Q’s</a:t>
            </a:r>
          </a:p>
        </p:txBody>
      </p:sp>
      <p:sp>
        <p:nvSpPr>
          <p:cNvPr id="76802" name="Rectangle 3">
            <a:extLst>
              <a:ext uri="{FF2B5EF4-FFF2-40B4-BE49-F238E27FC236}">
                <a16:creationId xmlns:a16="http://schemas.microsoft.com/office/drawing/2014/main" id="{7A93A5DF-2487-7248-A39F-35EB726CCCBD}"/>
              </a:ext>
            </a:extLst>
          </p:cNvPr>
          <p:cNvSpPr>
            <a:spLocks noGrp="1" noChangeArrowheads="1"/>
          </p:cNvSpPr>
          <p:nvPr>
            <p:ph type="body" idx="1"/>
          </p:nvPr>
        </p:nvSpPr>
        <p:spPr/>
        <p:txBody>
          <a:bodyPr/>
          <a:lstStyle/>
          <a:p>
            <a:pPr eaLnBrk="1" hangingPunct="1"/>
            <a:r>
              <a:rPr lang="en-US" altLang="zh-CN" b="1"/>
              <a:t>Q1. </a:t>
            </a:r>
            <a:r>
              <a:rPr lang="en-US" altLang="zh-CN" b="1" i="1"/>
              <a:t>Where to place a block?</a:t>
            </a:r>
          </a:p>
          <a:p>
            <a:pPr eaLnBrk="1" hangingPunct="1"/>
            <a:endParaRPr lang="en-US" altLang="zh-CN" b="1" i="1"/>
          </a:p>
          <a:p>
            <a:pPr eaLnBrk="1" hangingPunct="1"/>
            <a:r>
              <a:rPr lang="en-US" altLang="zh-CN">
                <a:solidFill>
                  <a:srgbClr val="00B0F0"/>
                </a:solidFill>
              </a:rPr>
              <a:t>Fully associative </a:t>
            </a:r>
            <a:r>
              <a:rPr lang="en-US" altLang="zh-CN"/>
              <a:t>strategy:</a:t>
            </a:r>
          </a:p>
          <a:p>
            <a:pPr eaLnBrk="1" hangingPunct="1">
              <a:buFontTx/>
              <a:buNone/>
            </a:pPr>
            <a:r>
              <a:rPr lang="en-US" altLang="zh-CN"/>
              <a:t>	OS allows blocks to be placed anywhere in main memory</a:t>
            </a:r>
            <a:endParaRPr lang="en-US" altLang="zh-CN" b="1" i="1"/>
          </a:p>
          <a:p>
            <a:pPr eaLnBrk="1" hangingPunct="1"/>
            <a:r>
              <a:rPr lang="en-US" altLang="zh-CN"/>
              <a:t>Because of high miss penalty by</a:t>
            </a:r>
          </a:p>
          <a:p>
            <a:pPr eaLnBrk="1" hangingPunct="1">
              <a:buFontTx/>
              <a:buNone/>
            </a:pPr>
            <a:r>
              <a:rPr lang="en-US" altLang="zh-CN"/>
              <a:t>	access to a rotating magnetic storage device upon page/address fault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3">
            <a:extLst>
              <a:ext uri="{FF2B5EF4-FFF2-40B4-BE49-F238E27FC236}">
                <a16:creationId xmlns:a16="http://schemas.microsoft.com/office/drawing/2014/main" id="{9186D877-83B3-5944-A30D-FCF566A8399F}"/>
              </a:ext>
            </a:extLst>
          </p:cNvPr>
          <p:cNvSpPr>
            <a:spLocks noGrp="1" noChangeArrowheads="1"/>
          </p:cNvSpPr>
          <p:nvPr>
            <p:ph type="body" idx="1"/>
          </p:nvPr>
        </p:nvSpPr>
        <p:spPr/>
        <p:txBody>
          <a:bodyPr/>
          <a:lstStyle/>
          <a:p>
            <a:pPr eaLnBrk="1" hangingPunct="1"/>
            <a:r>
              <a:rPr lang="en-US" altLang="zh-CN" b="1"/>
              <a:t>Q2. </a:t>
            </a:r>
            <a:r>
              <a:rPr lang="en-US" altLang="zh-CN" b="1" i="1"/>
              <a:t>How to find a block?</a:t>
            </a:r>
          </a:p>
        </p:txBody>
      </p:sp>
      <p:pic>
        <p:nvPicPr>
          <p:cNvPr id="78850" name="Picture 4" descr="pagetable">
            <a:extLst>
              <a:ext uri="{FF2B5EF4-FFF2-40B4-BE49-F238E27FC236}">
                <a16:creationId xmlns:a16="http://schemas.microsoft.com/office/drawing/2014/main" id="{7FC8C086-DCE8-A741-8719-96577027F3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743200"/>
            <a:ext cx="7808913"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8851" name="Rectangle 2">
            <a:extLst>
              <a:ext uri="{FF2B5EF4-FFF2-40B4-BE49-F238E27FC236}">
                <a16:creationId xmlns:a16="http://schemas.microsoft.com/office/drawing/2014/main" id="{E084396F-8A5C-AE41-9DAD-AA2AA3A9881C}"/>
              </a:ext>
            </a:extLst>
          </p:cNvPr>
          <p:cNvSpPr>
            <a:spLocks noGrp="1" noChangeArrowheads="1"/>
          </p:cNvSpPr>
          <p:nvPr>
            <p:ph type="title"/>
          </p:nvPr>
        </p:nvSpPr>
        <p:spPr/>
        <p:txBody>
          <a:bodyPr/>
          <a:lstStyle/>
          <a:p>
            <a:pPr eaLnBrk="1" hangingPunct="1"/>
            <a:r>
              <a:rPr lang="en-US" altLang="zh-CN"/>
              <a:t>Four Mem Hierarchy Q’s</a:t>
            </a:r>
          </a:p>
        </p:txBody>
      </p:sp>
      <p:cxnSp>
        <p:nvCxnSpPr>
          <p:cNvPr id="6" name="直接连接符 5">
            <a:extLst>
              <a:ext uri="{FF2B5EF4-FFF2-40B4-BE49-F238E27FC236}">
                <a16:creationId xmlns:a16="http://schemas.microsoft.com/office/drawing/2014/main" id="{48FC0D0C-7799-BA40-BE2E-9974F29927C9}"/>
              </a:ext>
            </a:extLst>
          </p:cNvPr>
          <p:cNvCxnSpPr/>
          <p:nvPr/>
        </p:nvCxnSpPr>
        <p:spPr>
          <a:xfrm rot="5400000">
            <a:off x="1447800" y="5638800"/>
            <a:ext cx="2135188" cy="15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2CBA697B-3ABD-3B45-B225-D87B0BEBA005}"/>
              </a:ext>
            </a:extLst>
          </p:cNvPr>
          <p:cNvCxnSpPr/>
          <p:nvPr/>
        </p:nvCxnSpPr>
        <p:spPr>
          <a:xfrm>
            <a:off x="2017713" y="4800600"/>
            <a:ext cx="1371600" cy="15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8854" name="TextBox 11">
            <a:extLst>
              <a:ext uri="{FF2B5EF4-FFF2-40B4-BE49-F238E27FC236}">
                <a16:creationId xmlns:a16="http://schemas.microsoft.com/office/drawing/2014/main" id="{6AB084DB-6BE4-C641-B690-CFA11955DC1E}"/>
              </a:ext>
            </a:extLst>
          </p:cNvPr>
          <p:cNvSpPr txBox="1">
            <a:spLocks noChangeArrowheads="1"/>
          </p:cNvSpPr>
          <p:nvPr/>
        </p:nvSpPr>
        <p:spPr bwMode="auto">
          <a:xfrm>
            <a:off x="1905000" y="4495800"/>
            <a:ext cx="16065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VPN</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a:t>
            </a:r>
            <a:r>
              <a:rPr kumimoji="0" lang="en-US" altLang="zh-CN" sz="1800" b="0" i="0" u="none" strike="noStrike" kern="1200" cap="none" spc="0" normalizeH="0" baseline="0" noProof="0">
                <a:ln>
                  <a:noFill/>
                </a:ln>
                <a:solidFill>
                  <a:srgbClr val="00B050"/>
                </a:solidFill>
                <a:effectLst/>
                <a:uLnTx/>
                <a:uFillTx/>
                <a:latin typeface="Arial" panose="020B0604020202020204" pitchFamily="34" charset="0"/>
                <a:ea typeface="宋体" panose="02010600030101010101" pitchFamily="2" charset="-122"/>
                <a:cs typeface="+mn-cs"/>
              </a:rPr>
              <a:t> PPN</a:t>
            </a:r>
            <a:endParaRPr kumimoji="0" lang="zh-CN" altLang="en-US" sz="1800" b="0" i="0" u="none" strike="noStrike" kern="1200" cap="none" spc="0" normalizeH="0" baseline="0" noProof="0">
              <a:ln>
                <a:noFill/>
              </a:ln>
              <a:solidFill>
                <a:srgbClr val="00B050"/>
              </a:solidFill>
              <a:effectLst/>
              <a:uLnTx/>
              <a:uFillTx/>
              <a:latin typeface="Arial" panose="020B0604020202020204" pitchFamily="34" charset="0"/>
              <a:ea typeface="宋体" panose="02010600030101010101" pitchFamily="2" charset="-122"/>
              <a:cs typeface="+mn-cs"/>
            </a:endParaRPr>
          </a:p>
        </p:txBody>
      </p:sp>
      <p:sp>
        <p:nvSpPr>
          <p:cNvPr id="78855" name="TextBox 13">
            <a:extLst>
              <a:ext uri="{FF2B5EF4-FFF2-40B4-BE49-F238E27FC236}">
                <a16:creationId xmlns:a16="http://schemas.microsoft.com/office/drawing/2014/main" id="{D9D7AFE7-E8CF-ED40-987E-B338600829E7}"/>
              </a:ext>
            </a:extLst>
          </p:cNvPr>
          <p:cNvSpPr txBox="1">
            <a:spLocks noChangeArrowheads="1"/>
          </p:cNvSpPr>
          <p:nvPr/>
        </p:nvSpPr>
        <p:spPr bwMode="auto">
          <a:xfrm>
            <a:off x="1371600" y="4191000"/>
            <a:ext cx="69691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table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entry</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0" name="矩形 19">
            <a:extLst>
              <a:ext uri="{FF2B5EF4-FFF2-40B4-BE49-F238E27FC236}">
                <a16:creationId xmlns:a16="http://schemas.microsoft.com/office/drawing/2014/main" id="{AD00CDF2-EFE6-2A48-8A12-21F5FF74A829}"/>
              </a:ext>
            </a:extLst>
          </p:cNvPr>
          <p:cNvSpPr/>
          <p:nvPr/>
        </p:nvSpPr>
        <p:spPr>
          <a:xfrm>
            <a:off x="3962400" y="5867400"/>
            <a:ext cx="609600" cy="2286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600" b="0" i="0" u="none" strike="noStrike" kern="1200" cap="none" spc="0" normalizeH="0" baseline="0" noProof="0" dirty="0">
                <a:ln>
                  <a:noFill/>
                </a:ln>
                <a:solidFill>
                  <a:srgbClr val="00B050"/>
                </a:solidFill>
                <a:effectLst/>
                <a:uLnTx/>
                <a:uFillTx/>
                <a:latin typeface="Arial Unicode MS" pitchFamily="34" charset="-122"/>
                <a:ea typeface="Arial Unicode MS" pitchFamily="34" charset="-122"/>
                <a:cs typeface="Arial Unicode MS" pitchFamily="34" charset="-122"/>
              </a:rPr>
              <a:t>PPN</a:t>
            </a:r>
            <a:endParaRPr kumimoji="0" lang="zh-CN" altLang="en-US" sz="1600" b="0" i="0" u="none" strike="noStrike" kern="1200" cap="none" spc="0" normalizeH="0" baseline="0" noProof="0" dirty="0">
              <a:ln>
                <a:noFill/>
              </a:ln>
              <a:solidFill>
                <a:srgbClr val="00B050"/>
              </a:solidFill>
              <a:effectLst/>
              <a:uLnTx/>
              <a:uFillTx/>
              <a:latin typeface="Arial Unicode MS" pitchFamily="34" charset="-122"/>
              <a:ea typeface="Arial Unicode MS" pitchFamily="34" charset="-122"/>
              <a:cs typeface="Arial Unicode MS" pitchFamily="34" charset="-122"/>
            </a:endParaRPr>
          </a:p>
        </p:txBody>
      </p:sp>
      <p:sp>
        <p:nvSpPr>
          <p:cNvPr id="21" name="矩形 20">
            <a:extLst>
              <a:ext uri="{FF2B5EF4-FFF2-40B4-BE49-F238E27FC236}">
                <a16:creationId xmlns:a16="http://schemas.microsoft.com/office/drawing/2014/main" id="{115B3D86-778F-4549-9E10-77FE829C420F}"/>
              </a:ext>
            </a:extLst>
          </p:cNvPr>
          <p:cNvSpPr/>
          <p:nvPr/>
        </p:nvSpPr>
        <p:spPr>
          <a:xfrm>
            <a:off x="4572000" y="5867400"/>
            <a:ext cx="762000" cy="2286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600" b="0" i="0" u="none" strike="noStrike" kern="1200" cap="none" spc="0" normalizeH="0" baseline="0" noProof="0" dirty="0">
                <a:ln>
                  <a:noFill/>
                </a:ln>
                <a:solidFill>
                  <a:srgbClr val="000000"/>
                </a:solidFill>
                <a:effectLst/>
                <a:uLnTx/>
                <a:uFillTx/>
                <a:latin typeface="Arial Unicode MS" pitchFamily="34" charset="-122"/>
                <a:ea typeface="Arial Unicode MS" pitchFamily="34" charset="-122"/>
                <a:cs typeface="Arial Unicode MS" pitchFamily="34" charset="-122"/>
              </a:rPr>
              <a:t>offset</a:t>
            </a:r>
            <a:endParaRPr kumimoji="0" lang="zh-CN" altLang="en-US" sz="1600" b="0" i="0" u="none" strike="noStrike" kern="1200" cap="none" spc="0" normalizeH="0" baseline="0" noProof="0" dirty="0">
              <a:ln>
                <a:noFill/>
              </a:ln>
              <a:solidFill>
                <a:srgbClr val="000000"/>
              </a:solidFill>
              <a:effectLst/>
              <a:uLnTx/>
              <a:uFillTx/>
              <a:latin typeface="Arial Unicode MS" pitchFamily="34" charset="-122"/>
              <a:ea typeface="Arial Unicode MS" pitchFamily="34" charset="-122"/>
              <a:cs typeface="Arial Unicode MS" pitchFamily="34"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3">
            <a:extLst>
              <a:ext uri="{FF2B5EF4-FFF2-40B4-BE49-F238E27FC236}">
                <a16:creationId xmlns:a16="http://schemas.microsoft.com/office/drawing/2014/main" id="{9186D877-83B3-5944-A30D-FCF566A8399F}"/>
              </a:ext>
            </a:extLst>
          </p:cNvPr>
          <p:cNvSpPr>
            <a:spLocks noGrp="1" noChangeArrowheads="1"/>
          </p:cNvSpPr>
          <p:nvPr>
            <p:ph type="body" idx="1"/>
          </p:nvPr>
        </p:nvSpPr>
        <p:spPr/>
        <p:txBody>
          <a:bodyPr/>
          <a:lstStyle/>
          <a:p>
            <a:pPr eaLnBrk="1" hangingPunct="1"/>
            <a:r>
              <a:rPr lang="en-US" altLang="zh-CN" b="1" dirty="0"/>
              <a:t>Q2. </a:t>
            </a:r>
            <a:r>
              <a:rPr lang="en-US" altLang="zh-CN" b="1" i="1" dirty="0"/>
              <a:t>How to find a block? </a:t>
            </a:r>
          </a:p>
          <a:p>
            <a:pPr eaLnBrk="1" hangingPunct="1"/>
            <a:r>
              <a:rPr lang="en-US" altLang="zh-CN" dirty="0"/>
              <a:t>Access memory twice:                       one for accessing PTE address            one for accessing data using </a:t>
            </a:r>
            <a:r>
              <a:rPr lang="en-US" altLang="zh-CN" dirty="0" err="1"/>
              <a:t>phy</a:t>
            </a:r>
            <a:r>
              <a:rPr lang="en-US" altLang="zh-CN" dirty="0"/>
              <a:t> </a:t>
            </a:r>
            <a:r>
              <a:rPr lang="en-US" altLang="zh-CN" dirty="0" err="1"/>
              <a:t>addr</a:t>
            </a:r>
            <a:r>
              <a:rPr lang="en-US" altLang="zh-CN" b="1" i="1" dirty="0"/>
              <a:t>              </a:t>
            </a:r>
            <a:r>
              <a:rPr lang="zh-CN" altLang="en-US" b="1" i="1" dirty="0"/>
              <a:t> </a:t>
            </a:r>
            <a:r>
              <a:rPr lang="en-US" altLang="zh-CN" b="1" i="1" dirty="0"/>
              <a:t>   </a:t>
            </a:r>
          </a:p>
        </p:txBody>
      </p:sp>
      <p:sp>
        <p:nvSpPr>
          <p:cNvPr id="78851" name="Rectangle 2">
            <a:extLst>
              <a:ext uri="{FF2B5EF4-FFF2-40B4-BE49-F238E27FC236}">
                <a16:creationId xmlns:a16="http://schemas.microsoft.com/office/drawing/2014/main" id="{E084396F-8A5C-AE41-9DAD-AA2AA3A9881C}"/>
              </a:ext>
            </a:extLst>
          </p:cNvPr>
          <p:cNvSpPr>
            <a:spLocks noGrp="1" noChangeArrowheads="1"/>
          </p:cNvSpPr>
          <p:nvPr>
            <p:ph type="title"/>
          </p:nvPr>
        </p:nvSpPr>
        <p:spPr/>
        <p:txBody>
          <a:bodyPr/>
          <a:lstStyle/>
          <a:p>
            <a:pPr eaLnBrk="1" hangingPunct="1"/>
            <a:r>
              <a:rPr lang="en-US" altLang="zh-CN"/>
              <a:t>Four Mem Hierarchy Q’s</a:t>
            </a:r>
          </a:p>
        </p:txBody>
      </p:sp>
      <p:sp>
        <p:nvSpPr>
          <p:cNvPr id="7" name="Rectangle 7">
            <a:extLst>
              <a:ext uri="{FF2B5EF4-FFF2-40B4-BE49-F238E27FC236}">
                <a16:creationId xmlns:a16="http://schemas.microsoft.com/office/drawing/2014/main" id="{56C0A56D-FF7A-69AC-ACAE-B0E50C8382EC}"/>
              </a:ext>
            </a:extLst>
          </p:cNvPr>
          <p:cNvSpPr>
            <a:spLocks noChangeArrowheads="1"/>
          </p:cNvSpPr>
          <p:nvPr/>
        </p:nvSpPr>
        <p:spPr bwMode="auto">
          <a:xfrm>
            <a:off x="3065228" y="4283126"/>
            <a:ext cx="1925317" cy="1610551"/>
          </a:xfrm>
          <a:prstGeom prst="rect">
            <a:avLst/>
          </a:prstGeom>
          <a:solidFill>
            <a:srgbClr val="D0EBFF"/>
          </a:solidFill>
          <a:ln w="9525">
            <a:solidFill>
              <a:schemeClr val="tx1">
                <a:alpha val="50000"/>
              </a:schemeClr>
            </a:solidFill>
            <a:miter lim="800000"/>
            <a:headEnd/>
            <a:tailEnd/>
          </a:ln>
        </p:spPr>
        <p:txBody>
          <a:bodyPr wrap="none" anchor="ct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MMU</a:t>
            </a:r>
          </a:p>
        </p:txBody>
      </p:sp>
      <p:sp>
        <p:nvSpPr>
          <p:cNvPr id="11" name="Rectangle 10">
            <a:extLst>
              <a:ext uri="{FF2B5EF4-FFF2-40B4-BE49-F238E27FC236}">
                <a16:creationId xmlns:a16="http://schemas.microsoft.com/office/drawing/2014/main" id="{7DD26BA8-33C4-B94E-A0CB-CA8CE1FDF4E1}"/>
              </a:ext>
            </a:extLst>
          </p:cNvPr>
          <p:cNvSpPr>
            <a:spLocks noChangeArrowheads="1"/>
          </p:cNvSpPr>
          <p:nvPr/>
        </p:nvSpPr>
        <p:spPr bwMode="auto">
          <a:xfrm>
            <a:off x="816773" y="4821702"/>
            <a:ext cx="1219200" cy="533400"/>
          </a:xfrm>
          <a:prstGeom prst="rect">
            <a:avLst/>
          </a:prstGeom>
          <a:solidFill>
            <a:srgbClr val="E7F5FF"/>
          </a:solidFill>
          <a:ln w="9525">
            <a:solidFill>
              <a:schemeClr val="tx1">
                <a:alpha val="50000"/>
              </a:schemeClr>
            </a:solidFill>
            <a:miter lim="800000"/>
            <a:headEnd/>
            <a:tailEnd/>
          </a:ln>
        </p:spPr>
        <p:txBody>
          <a:bodyPr wrap="none" anchor="ct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CPU</a:t>
            </a:r>
          </a:p>
        </p:txBody>
      </p:sp>
      <p:sp>
        <p:nvSpPr>
          <p:cNvPr id="29" name="Text Box 29">
            <a:extLst>
              <a:ext uri="{FF2B5EF4-FFF2-40B4-BE49-F238E27FC236}">
                <a16:creationId xmlns:a16="http://schemas.microsoft.com/office/drawing/2014/main" id="{8BC5B088-7001-290C-8AEA-184D3CCFF03C}"/>
              </a:ext>
            </a:extLst>
          </p:cNvPr>
          <p:cNvSpPr txBox="1">
            <a:spLocks noChangeArrowheads="1"/>
          </p:cNvSpPr>
          <p:nvPr/>
        </p:nvSpPr>
        <p:spPr bwMode="auto">
          <a:xfrm>
            <a:off x="2035973" y="4730234"/>
            <a:ext cx="10223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1. VA</a:t>
            </a:r>
          </a:p>
        </p:txBody>
      </p:sp>
      <p:sp>
        <p:nvSpPr>
          <p:cNvPr id="34" name="Line 34">
            <a:extLst>
              <a:ext uri="{FF2B5EF4-FFF2-40B4-BE49-F238E27FC236}">
                <a16:creationId xmlns:a16="http://schemas.microsoft.com/office/drawing/2014/main" id="{7A4A60CF-D140-70A3-51B0-38457F2F04A4}"/>
              </a:ext>
            </a:extLst>
          </p:cNvPr>
          <p:cNvSpPr>
            <a:spLocks noChangeShapeType="1"/>
          </p:cNvSpPr>
          <p:nvPr/>
        </p:nvSpPr>
        <p:spPr bwMode="auto">
          <a:xfrm>
            <a:off x="2036528" y="5088401"/>
            <a:ext cx="1022313"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45" name="Rectangle 7">
            <a:extLst>
              <a:ext uri="{FF2B5EF4-FFF2-40B4-BE49-F238E27FC236}">
                <a16:creationId xmlns:a16="http://schemas.microsoft.com/office/drawing/2014/main" id="{49740786-41B4-B219-E1E8-9BE67009011F}"/>
              </a:ext>
            </a:extLst>
          </p:cNvPr>
          <p:cNvSpPr>
            <a:spLocks noChangeArrowheads="1"/>
          </p:cNvSpPr>
          <p:nvPr/>
        </p:nvSpPr>
        <p:spPr bwMode="auto">
          <a:xfrm>
            <a:off x="6019800" y="3774558"/>
            <a:ext cx="2286000" cy="2627688"/>
          </a:xfrm>
          <a:prstGeom prst="rect">
            <a:avLst/>
          </a:prstGeom>
          <a:solidFill>
            <a:srgbClr val="A5D8FF"/>
          </a:solidFill>
          <a:ln w="9525">
            <a:solidFill>
              <a:schemeClr val="tx1"/>
            </a:solidFill>
            <a:miter lim="800000"/>
            <a:headEnd/>
            <a:tailEnd/>
          </a:ln>
        </p:spPr>
        <p:txBody>
          <a:bodyPr wrap="none" anchor="ct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Cache/Memory</a:t>
            </a:r>
          </a:p>
        </p:txBody>
      </p:sp>
      <p:sp>
        <p:nvSpPr>
          <p:cNvPr id="46" name="Text Box 29">
            <a:extLst>
              <a:ext uri="{FF2B5EF4-FFF2-40B4-BE49-F238E27FC236}">
                <a16:creationId xmlns:a16="http://schemas.microsoft.com/office/drawing/2014/main" id="{422D7D03-10BA-E96E-E315-7FDCD95CAF7E}"/>
              </a:ext>
            </a:extLst>
          </p:cNvPr>
          <p:cNvSpPr txBox="1">
            <a:spLocks noChangeArrowheads="1"/>
          </p:cNvSpPr>
          <p:nvPr/>
        </p:nvSpPr>
        <p:spPr bwMode="auto">
          <a:xfrm>
            <a:off x="4953000" y="4426600"/>
            <a:ext cx="1122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2. PTEA</a:t>
            </a:r>
          </a:p>
        </p:txBody>
      </p:sp>
      <p:sp>
        <p:nvSpPr>
          <p:cNvPr id="47" name="Line 34">
            <a:extLst>
              <a:ext uri="{FF2B5EF4-FFF2-40B4-BE49-F238E27FC236}">
                <a16:creationId xmlns:a16="http://schemas.microsoft.com/office/drawing/2014/main" id="{2F43E6D3-5479-C8D5-4828-F419FABE2A6C}"/>
              </a:ext>
            </a:extLst>
          </p:cNvPr>
          <p:cNvSpPr>
            <a:spLocks noChangeShapeType="1"/>
          </p:cNvSpPr>
          <p:nvPr/>
        </p:nvSpPr>
        <p:spPr bwMode="auto">
          <a:xfrm>
            <a:off x="4998042" y="4811587"/>
            <a:ext cx="1022313"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48" name="Text Box 29">
            <a:extLst>
              <a:ext uri="{FF2B5EF4-FFF2-40B4-BE49-F238E27FC236}">
                <a16:creationId xmlns:a16="http://schemas.microsoft.com/office/drawing/2014/main" id="{1C175A53-152F-02E5-B8CD-9B8006979EC6}"/>
              </a:ext>
            </a:extLst>
          </p:cNvPr>
          <p:cNvSpPr txBox="1">
            <a:spLocks noChangeArrowheads="1"/>
          </p:cNvSpPr>
          <p:nvPr/>
        </p:nvSpPr>
        <p:spPr bwMode="auto">
          <a:xfrm>
            <a:off x="4953000" y="4869485"/>
            <a:ext cx="1122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3. PTE</a:t>
            </a:r>
          </a:p>
        </p:txBody>
      </p:sp>
      <p:sp>
        <p:nvSpPr>
          <p:cNvPr id="49" name="Line 34">
            <a:extLst>
              <a:ext uri="{FF2B5EF4-FFF2-40B4-BE49-F238E27FC236}">
                <a16:creationId xmlns:a16="http://schemas.microsoft.com/office/drawing/2014/main" id="{36C6BAEC-0A66-AAA1-8B9E-413A9F26438F}"/>
              </a:ext>
            </a:extLst>
          </p:cNvPr>
          <p:cNvSpPr>
            <a:spLocks noChangeShapeType="1"/>
          </p:cNvSpPr>
          <p:nvPr/>
        </p:nvSpPr>
        <p:spPr bwMode="auto">
          <a:xfrm>
            <a:off x="5001876" y="5254472"/>
            <a:ext cx="1022313" cy="0"/>
          </a:xfrm>
          <a:prstGeom prst="line">
            <a:avLst/>
          </a:prstGeom>
          <a:noFill/>
          <a:ln w="9525">
            <a:solidFill>
              <a:schemeClr val="tx1"/>
            </a:solidFill>
            <a:round/>
            <a:headEnd type="triangle"/>
            <a:tailEnd type="non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50" name="Text Box 29">
            <a:extLst>
              <a:ext uri="{FF2B5EF4-FFF2-40B4-BE49-F238E27FC236}">
                <a16:creationId xmlns:a16="http://schemas.microsoft.com/office/drawing/2014/main" id="{3044EFF8-CB33-6060-5BE7-D767868C8EDF}"/>
              </a:ext>
            </a:extLst>
          </p:cNvPr>
          <p:cNvSpPr txBox="1">
            <a:spLocks noChangeArrowheads="1"/>
          </p:cNvSpPr>
          <p:nvPr/>
        </p:nvSpPr>
        <p:spPr bwMode="auto">
          <a:xfrm>
            <a:off x="4953000" y="5330013"/>
            <a:ext cx="1122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4. PA</a:t>
            </a:r>
          </a:p>
        </p:txBody>
      </p:sp>
      <p:sp>
        <p:nvSpPr>
          <p:cNvPr id="51" name="Line 34">
            <a:extLst>
              <a:ext uri="{FF2B5EF4-FFF2-40B4-BE49-F238E27FC236}">
                <a16:creationId xmlns:a16="http://schemas.microsoft.com/office/drawing/2014/main" id="{E78A7A51-F8D6-973B-5659-F103E2AB4871}"/>
              </a:ext>
            </a:extLst>
          </p:cNvPr>
          <p:cNvSpPr>
            <a:spLocks noChangeShapeType="1"/>
          </p:cNvSpPr>
          <p:nvPr/>
        </p:nvSpPr>
        <p:spPr bwMode="auto">
          <a:xfrm>
            <a:off x="4998042" y="5715000"/>
            <a:ext cx="1022313" cy="0"/>
          </a:xfrm>
          <a:prstGeom prst="line">
            <a:avLst/>
          </a:prstGeom>
          <a:noFill/>
          <a:ln w="9525">
            <a:solidFill>
              <a:schemeClr val="tx1"/>
            </a:solidFill>
            <a:round/>
            <a:headEnd type="triangle"/>
            <a:tailEnd type="non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52" name="Line 34">
            <a:extLst>
              <a:ext uri="{FF2B5EF4-FFF2-40B4-BE49-F238E27FC236}">
                <a16:creationId xmlns:a16="http://schemas.microsoft.com/office/drawing/2014/main" id="{027CCF55-4B27-E3EB-9D3F-F8EE5CC62B80}"/>
              </a:ext>
            </a:extLst>
          </p:cNvPr>
          <p:cNvSpPr>
            <a:spLocks noChangeShapeType="1"/>
          </p:cNvSpPr>
          <p:nvPr/>
        </p:nvSpPr>
        <p:spPr bwMode="auto">
          <a:xfrm>
            <a:off x="1415563" y="6172200"/>
            <a:ext cx="4604238" cy="0"/>
          </a:xfrm>
          <a:prstGeom prst="line">
            <a:avLst/>
          </a:prstGeom>
          <a:noFill/>
          <a:ln w="9525">
            <a:solidFill>
              <a:schemeClr val="tx1"/>
            </a:solidFill>
            <a:round/>
            <a:headEnd type="none"/>
            <a:tailEnd type="non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53" name="Line 37">
            <a:extLst>
              <a:ext uri="{FF2B5EF4-FFF2-40B4-BE49-F238E27FC236}">
                <a16:creationId xmlns:a16="http://schemas.microsoft.com/office/drawing/2014/main" id="{6F03101E-8209-9006-DC52-1F009563A5AA}"/>
              </a:ext>
            </a:extLst>
          </p:cNvPr>
          <p:cNvSpPr>
            <a:spLocks noChangeShapeType="1"/>
          </p:cNvSpPr>
          <p:nvPr/>
        </p:nvSpPr>
        <p:spPr bwMode="auto">
          <a:xfrm flipV="1">
            <a:off x="1415562" y="5355102"/>
            <a:ext cx="0" cy="817097"/>
          </a:xfrm>
          <a:prstGeom prst="line">
            <a:avLst/>
          </a:prstGeom>
          <a:noFill/>
          <a:ln w="9525">
            <a:solidFill>
              <a:schemeClr val="tx1"/>
            </a:solidFill>
            <a:round/>
            <a:headEnd type="none"/>
            <a:tailEnd type="triangle"/>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ＭＳ Ｐゴシック" charset="-128"/>
              <a:cs typeface="+mn-cs"/>
            </a:endParaRPr>
          </a:p>
        </p:txBody>
      </p:sp>
      <p:sp>
        <p:nvSpPr>
          <p:cNvPr id="54" name="Text Box 29">
            <a:extLst>
              <a:ext uri="{FF2B5EF4-FFF2-40B4-BE49-F238E27FC236}">
                <a16:creationId xmlns:a16="http://schemas.microsoft.com/office/drawing/2014/main" id="{6598683A-B8E8-F9BC-C710-8DBF603A28B5}"/>
              </a:ext>
            </a:extLst>
          </p:cNvPr>
          <p:cNvSpPr txBox="1">
            <a:spLocks noChangeArrowheads="1"/>
          </p:cNvSpPr>
          <p:nvPr/>
        </p:nvSpPr>
        <p:spPr bwMode="auto">
          <a:xfrm>
            <a:off x="3156191" y="6183868"/>
            <a:ext cx="1122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5. Data</a:t>
            </a:r>
          </a:p>
        </p:txBody>
      </p:sp>
    </p:spTree>
    <p:extLst>
      <p:ext uri="{BB962C8B-B14F-4D97-AF65-F5344CB8AC3E}">
        <p14:creationId xmlns:p14="http://schemas.microsoft.com/office/powerpoint/2010/main" val="1215396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1">
            <a:extLst>
              <a:ext uri="{FF2B5EF4-FFF2-40B4-BE49-F238E27FC236}">
                <a16:creationId xmlns:a16="http://schemas.microsoft.com/office/drawing/2014/main" id="{62BA53A5-4F90-F443-849F-77E6EF6DC1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9900" y="3054350"/>
            <a:ext cx="3124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4" name="Picture 3">
            <a:extLst>
              <a:ext uri="{FF2B5EF4-FFF2-40B4-BE49-F238E27FC236}">
                <a16:creationId xmlns:a16="http://schemas.microsoft.com/office/drawing/2014/main" id="{19A80DE2-E568-254B-9F99-47F891C488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0538" y="3962400"/>
            <a:ext cx="3136900"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3">
            <a:extLst>
              <a:ext uri="{FF2B5EF4-FFF2-40B4-BE49-F238E27FC236}">
                <a16:creationId xmlns:a16="http://schemas.microsoft.com/office/drawing/2014/main" id="{9186D877-83B3-5944-A30D-FCF566A8399F}"/>
              </a:ext>
            </a:extLst>
          </p:cNvPr>
          <p:cNvSpPr>
            <a:spLocks noGrp="1" noChangeArrowheads="1"/>
          </p:cNvSpPr>
          <p:nvPr>
            <p:ph type="body" idx="1"/>
          </p:nvPr>
        </p:nvSpPr>
        <p:spPr/>
        <p:txBody>
          <a:bodyPr/>
          <a:lstStyle/>
          <a:p>
            <a:pPr eaLnBrk="1" hangingPunct="1"/>
            <a:r>
              <a:rPr lang="en-US" altLang="zh-CN" b="1"/>
              <a:t>Q2. </a:t>
            </a:r>
            <a:r>
              <a:rPr lang="en-US" altLang="zh-CN" b="1" i="1"/>
              <a:t>How to find a block?</a:t>
            </a:r>
          </a:p>
        </p:txBody>
      </p:sp>
      <p:pic>
        <p:nvPicPr>
          <p:cNvPr id="78850" name="Picture 4" descr="pagetable">
            <a:extLst>
              <a:ext uri="{FF2B5EF4-FFF2-40B4-BE49-F238E27FC236}">
                <a16:creationId xmlns:a16="http://schemas.microsoft.com/office/drawing/2014/main" id="{7FC8C086-DCE8-A741-8719-96577027F3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743200"/>
            <a:ext cx="7808913"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8851" name="Rectangle 2">
            <a:extLst>
              <a:ext uri="{FF2B5EF4-FFF2-40B4-BE49-F238E27FC236}">
                <a16:creationId xmlns:a16="http://schemas.microsoft.com/office/drawing/2014/main" id="{E084396F-8A5C-AE41-9DAD-AA2AA3A9881C}"/>
              </a:ext>
            </a:extLst>
          </p:cNvPr>
          <p:cNvSpPr>
            <a:spLocks noGrp="1" noChangeArrowheads="1"/>
          </p:cNvSpPr>
          <p:nvPr>
            <p:ph type="title"/>
          </p:nvPr>
        </p:nvSpPr>
        <p:spPr/>
        <p:txBody>
          <a:bodyPr/>
          <a:lstStyle/>
          <a:p>
            <a:pPr eaLnBrk="1" hangingPunct="1"/>
            <a:r>
              <a:rPr lang="en-US" altLang="zh-CN"/>
              <a:t>Four Mem Hierarchy Q’s</a:t>
            </a:r>
          </a:p>
        </p:txBody>
      </p:sp>
      <p:cxnSp>
        <p:nvCxnSpPr>
          <p:cNvPr id="6" name="直接连接符 5">
            <a:extLst>
              <a:ext uri="{FF2B5EF4-FFF2-40B4-BE49-F238E27FC236}">
                <a16:creationId xmlns:a16="http://schemas.microsoft.com/office/drawing/2014/main" id="{48FC0D0C-7799-BA40-BE2E-9974F29927C9}"/>
              </a:ext>
            </a:extLst>
          </p:cNvPr>
          <p:cNvCxnSpPr/>
          <p:nvPr/>
        </p:nvCxnSpPr>
        <p:spPr>
          <a:xfrm rot="5400000">
            <a:off x="1447800" y="5638800"/>
            <a:ext cx="2135188" cy="15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2CBA697B-3ABD-3B45-B225-D87B0BEBA005}"/>
              </a:ext>
            </a:extLst>
          </p:cNvPr>
          <p:cNvCxnSpPr/>
          <p:nvPr/>
        </p:nvCxnSpPr>
        <p:spPr>
          <a:xfrm>
            <a:off x="2017713" y="4800600"/>
            <a:ext cx="1371600" cy="15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8854" name="TextBox 11">
            <a:extLst>
              <a:ext uri="{FF2B5EF4-FFF2-40B4-BE49-F238E27FC236}">
                <a16:creationId xmlns:a16="http://schemas.microsoft.com/office/drawing/2014/main" id="{6AB084DB-6BE4-C641-B690-CFA11955DC1E}"/>
              </a:ext>
            </a:extLst>
          </p:cNvPr>
          <p:cNvSpPr txBox="1">
            <a:spLocks noChangeArrowheads="1"/>
          </p:cNvSpPr>
          <p:nvPr/>
        </p:nvSpPr>
        <p:spPr bwMode="auto">
          <a:xfrm>
            <a:off x="1905000" y="4495800"/>
            <a:ext cx="16065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VPN</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a:t>
            </a:r>
            <a:r>
              <a:rPr kumimoji="0" lang="en-US" altLang="zh-CN" sz="1800" b="0" i="0" u="none" strike="noStrike" kern="1200" cap="none" spc="0" normalizeH="0" baseline="0" noProof="0">
                <a:ln>
                  <a:noFill/>
                </a:ln>
                <a:solidFill>
                  <a:srgbClr val="00B050"/>
                </a:solidFill>
                <a:effectLst/>
                <a:uLnTx/>
                <a:uFillTx/>
                <a:latin typeface="Arial" panose="020B0604020202020204" pitchFamily="34" charset="0"/>
                <a:ea typeface="宋体" panose="02010600030101010101" pitchFamily="2" charset="-122"/>
                <a:cs typeface="+mn-cs"/>
              </a:rPr>
              <a:t> PPN</a:t>
            </a:r>
            <a:endParaRPr kumimoji="0" lang="zh-CN" altLang="en-US" sz="1800" b="0" i="0" u="none" strike="noStrike" kern="1200" cap="none" spc="0" normalizeH="0" baseline="0" noProof="0">
              <a:ln>
                <a:noFill/>
              </a:ln>
              <a:solidFill>
                <a:srgbClr val="00B050"/>
              </a:solidFill>
              <a:effectLst/>
              <a:uLnTx/>
              <a:uFillTx/>
              <a:latin typeface="Arial" panose="020B0604020202020204" pitchFamily="34" charset="0"/>
              <a:ea typeface="宋体" panose="02010600030101010101" pitchFamily="2" charset="-122"/>
              <a:cs typeface="+mn-cs"/>
            </a:endParaRPr>
          </a:p>
        </p:txBody>
      </p:sp>
      <p:sp>
        <p:nvSpPr>
          <p:cNvPr id="78855" name="TextBox 13">
            <a:extLst>
              <a:ext uri="{FF2B5EF4-FFF2-40B4-BE49-F238E27FC236}">
                <a16:creationId xmlns:a16="http://schemas.microsoft.com/office/drawing/2014/main" id="{D9D7AFE7-E8CF-ED40-987E-B338600829E7}"/>
              </a:ext>
            </a:extLst>
          </p:cNvPr>
          <p:cNvSpPr txBox="1">
            <a:spLocks noChangeArrowheads="1"/>
          </p:cNvSpPr>
          <p:nvPr/>
        </p:nvSpPr>
        <p:spPr bwMode="auto">
          <a:xfrm>
            <a:off x="1371600" y="4191000"/>
            <a:ext cx="69691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table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entry</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0" name="矩形 19">
            <a:extLst>
              <a:ext uri="{FF2B5EF4-FFF2-40B4-BE49-F238E27FC236}">
                <a16:creationId xmlns:a16="http://schemas.microsoft.com/office/drawing/2014/main" id="{AD00CDF2-EFE6-2A48-8A12-21F5FF74A829}"/>
              </a:ext>
            </a:extLst>
          </p:cNvPr>
          <p:cNvSpPr/>
          <p:nvPr/>
        </p:nvSpPr>
        <p:spPr>
          <a:xfrm>
            <a:off x="3962400" y="5867400"/>
            <a:ext cx="609600" cy="2286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600" b="0" i="0" u="none" strike="noStrike" kern="1200" cap="none" spc="0" normalizeH="0" baseline="0" noProof="0" dirty="0">
                <a:ln>
                  <a:noFill/>
                </a:ln>
                <a:solidFill>
                  <a:srgbClr val="00B050"/>
                </a:solidFill>
                <a:effectLst/>
                <a:uLnTx/>
                <a:uFillTx/>
                <a:latin typeface="Arial Unicode MS" pitchFamily="34" charset="-122"/>
                <a:ea typeface="Arial Unicode MS" pitchFamily="34" charset="-122"/>
                <a:cs typeface="Arial Unicode MS" pitchFamily="34" charset="-122"/>
              </a:rPr>
              <a:t>PPN</a:t>
            </a:r>
            <a:endParaRPr kumimoji="0" lang="zh-CN" altLang="en-US" sz="1600" b="0" i="0" u="none" strike="noStrike" kern="1200" cap="none" spc="0" normalizeH="0" baseline="0" noProof="0" dirty="0">
              <a:ln>
                <a:noFill/>
              </a:ln>
              <a:solidFill>
                <a:srgbClr val="00B050"/>
              </a:solidFill>
              <a:effectLst/>
              <a:uLnTx/>
              <a:uFillTx/>
              <a:latin typeface="Arial Unicode MS" pitchFamily="34" charset="-122"/>
              <a:ea typeface="Arial Unicode MS" pitchFamily="34" charset="-122"/>
              <a:cs typeface="Arial Unicode MS" pitchFamily="34" charset="-122"/>
            </a:endParaRPr>
          </a:p>
        </p:txBody>
      </p:sp>
      <p:sp>
        <p:nvSpPr>
          <p:cNvPr id="21" name="矩形 20">
            <a:extLst>
              <a:ext uri="{FF2B5EF4-FFF2-40B4-BE49-F238E27FC236}">
                <a16:creationId xmlns:a16="http://schemas.microsoft.com/office/drawing/2014/main" id="{115B3D86-778F-4549-9E10-77FE829C420F}"/>
              </a:ext>
            </a:extLst>
          </p:cNvPr>
          <p:cNvSpPr/>
          <p:nvPr/>
        </p:nvSpPr>
        <p:spPr>
          <a:xfrm>
            <a:off x="4572000" y="5867400"/>
            <a:ext cx="762000" cy="2286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600" b="0" i="0" u="none" strike="noStrike" kern="1200" cap="none" spc="0" normalizeH="0" baseline="0" noProof="0" dirty="0">
                <a:ln>
                  <a:noFill/>
                </a:ln>
                <a:solidFill>
                  <a:srgbClr val="000000"/>
                </a:solidFill>
                <a:effectLst/>
                <a:uLnTx/>
                <a:uFillTx/>
                <a:latin typeface="Arial Unicode MS" pitchFamily="34" charset="-122"/>
                <a:ea typeface="Arial Unicode MS" pitchFamily="34" charset="-122"/>
                <a:cs typeface="Arial Unicode MS" pitchFamily="34" charset="-122"/>
              </a:rPr>
              <a:t>offset</a:t>
            </a:r>
            <a:endParaRPr kumimoji="0" lang="zh-CN" altLang="en-US" sz="1600" b="0" i="0" u="none" strike="noStrike" kern="1200" cap="none" spc="0" normalizeH="0" baseline="0" noProof="0" dirty="0">
              <a:ln>
                <a:noFill/>
              </a:ln>
              <a:solidFill>
                <a:srgbClr val="000000"/>
              </a:solidFill>
              <a:effectLst/>
              <a:uLnTx/>
              <a:uFillTx/>
              <a:latin typeface="Arial Unicode MS" pitchFamily="34" charset="-122"/>
              <a:ea typeface="Arial Unicode MS" pitchFamily="34" charset="-122"/>
              <a:cs typeface="Arial Unicode MS" pitchFamily="34" charset="-122"/>
            </a:endParaRPr>
          </a:p>
        </p:txBody>
      </p:sp>
      <p:sp>
        <p:nvSpPr>
          <p:cNvPr id="2" name="TextBox 1">
            <a:extLst>
              <a:ext uri="{FF2B5EF4-FFF2-40B4-BE49-F238E27FC236}">
                <a16:creationId xmlns:a16="http://schemas.microsoft.com/office/drawing/2014/main" id="{09A5AF56-C24E-A515-F6EA-67956FBB1460}"/>
              </a:ext>
            </a:extLst>
          </p:cNvPr>
          <p:cNvSpPr txBox="1"/>
          <p:nvPr/>
        </p:nvSpPr>
        <p:spPr>
          <a:xfrm>
            <a:off x="-45689" y="5983740"/>
            <a:ext cx="6887335" cy="92333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a:t>
            </a:r>
            <a:r>
              <a:rPr kumimoji="0" lang="en-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hat if vpn-&gt;ppn is not found (valid bit)?</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P</a:t>
            </a:r>
            <a:r>
              <a:rPr kumimoji="0" lang="en-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age fault (similar to cahe miss);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F</a:t>
            </a:r>
            <a:r>
              <a:rPr kumimoji="0" lang="en-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etch page from disk to memory, update page table, and re-query;</a:t>
            </a:r>
          </a:p>
        </p:txBody>
      </p:sp>
    </p:spTree>
    <p:extLst>
      <p:ext uri="{BB962C8B-B14F-4D97-AF65-F5344CB8AC3E}">
        <p14:creationId xmlns:p14="http://schemas.microsoft.com/office/powerpoint/2010/main" val="19354531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3">
            <a:extLst>
              <a:ext uri="{FF2B5EF4-FFF2-40B4-BE49-F238E27FC236}">
                <a16:creationId xmlns:a16="http://schemas.microsoft.com/office/drawing/2014/main" id="{9186D877-83B3-5944-A30D-FCF566A8399F}"/>
              </a:ext>
            </a:extLst>
          </p:cNvPr>
          <p:cNvSpPr>
            <a:spLocks noGrp="1" noChangeArrowheads="1"/>
          </p:cNvSpPr>
          <p:nvPr>
            <p:ph type="body" idx="1"/>
          </p:nvPr>
        </p:nvSpPr>
        <p:spPr/>
        <p:txBody>
          <a:bodyPr/>
          <a:lstStyle/>
          <a:p>
            <a:pPr eaLnBrk="1" hangingPunct="1"/>
            <a:r>
              <a:rPr lang="en-US" altLang="zh-CN" b="1" dirty="0"/>
              <a:t>Q2. </a:t>
            </a:r>
            <a:r>
              <a:rPr lang="en-US" altLang="zh-CN" b="1" i="1" dirty="0"/>
              <a:t>How to find a block? </a:t>
            </a:r>
          </a:p>
          <a:p>
            <a:pPr eaLnBrk="1" hangingPunct="1"/>
            <a:r>
              <a:rPr lang="en-US" altLang="zh-CN" dirty="0"/>
              <a:t>Processing a page fault</a:t>
            </a:r>
            <a:endParaRPr lang="en-US" altLang="zh-CN" b="1" i="1" dirty="0"/>
          </a:p>
        </p:txBody>
      </p:sp>
      <p:sp>
        <p:nvSpPr>
          <p:cNvPr id="78851" name="Rectangle 2">
            <a:extLst>
              <a:ext uri="{FF2B5EF4-FFF2-40B4-BE49-F238E27FC236}">
                <a16:creationId xmlns:a16="http://schemas.microsoft.com/office/drawing/2014/main" id="{E084396F-8A5C-AE41-9DAD-AA2AA3A9881C}"/>
              </a:ext>
            </a:extLst>
          </p:cNvPr>
          <p:cNvSpPr>
            <a:spLocks noGrp="1" noChangeArrowheads="1"/>
          </p:cNvSpPr>
          <p:nvPr>
            <p:ph type="title"/>
          </p:nvPr>
        </p:nvSpPr>
        <p:spPr/>
        <p:txBody>
          <a:bodyPr/>
          <a:lstStyle/>
          <a:p>
            <a:pPr eaLnBrk="1" hangingPunct="1"/>
            <a:r>
              <a:rPr lang="en-US" altLang="zh-CN"/>
              <a:t>Four Mem Hierarchy Q’s</a:t>
            </a:r>
          </a:p>
        </p:txBody>
      </p:sp>
      <p:sp>
        <p:nvSpPr>
          <p:cNvPr id="7" name="Rectangle 7">
            <a:extLst>
              <a:ext uri="{FF2B5EF4-FFF2-40B4-BE49-F238E27FC236}">
                <a16:creationId xmlns:a16="http://schemas.microsoft.com/office/drawing/2014/main" id="{56C0A56D-FF7A-69AC-ACAE-B0E50C8382EC}"/>
              </a:ext>
            </a:extLst>
          </p:cNvPr>
          <p:cNvSpPr>
            <a:spLocks noChangeArrowheads="1"/>
          </p:cNvSpPr>
          <p:nvPr/>
        </p:nvSpPr>
        <p:spPr bwMode="auto">
          <a:xfrm>
            <a:off x="2455628" y="4547168"/>
            <a:ext cx="1925317" cy="1610551"/>
          </a:xfrm>
          <a:prstGeom prst="rect">
            <a:avLst/>
          </a:prstGeom>
          <a:solidFill>
            <a:srgbClr val="D0EBFF"/>
          </a:solidFill>
          <a:ln w="9525">
            <a:solidFill>
              <a:schemeClr val="tx1">
                <a:alpha val="50000"/>
              </a:schemeClr>
            </a:solidFill>
            <a:miter lim="800000"/>
            <a:headEnd/>
            <a:tailEnd/>
          </a:ln>
        </p:spPr>
        <p:txBody>
          <a:bodyPr wrap="none" anchor="ct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MMU</a:t>
            </a:r>
          </a:p>
        </p:txBody>
      </p:sp>
      <p:sp>
        <p:nvSpPr>
          <p:cNvPr id="11" name="Rectangle 10">
            <a:extLst>
              <a:ext uri="{FF2B5EF4-FFF2-40B4-BE49-F238E27FC236}">
                <a16:creationId xmlns:a16="http://schemas.microsoft.com/office/drawing/2014/main" id="{7DD26BA8-33C4-B94E-A0CB-CA8CE1FDF4E1}"/>
              </a:ext>
            </a:extLst>
          </p:cNvPr>
          <p:cNvSpPr>
            <a:spLocks noChangeArrowheads="1"/>
          </p:cNvSpPr>
          <p:nvPr/>
        </p:nvSpPr>
        <p:spPr bwMode="auto">
          <a:xfrm>
            <a:off x="207173" y="5085744"/>
            <a:ext cx="1219200" cy="533400"/>
          </a:xfrm>
          <a:prstGeom prst="rect">
            <a:avLst/>
          </a:prstGeom>
          <a:solidFill>
            <a:srgbClr val="E7F5FF"/>
          </a:solidFill>
          <a:ln w="9525">
            <a:solidFill>
              <a:schemeClr val="tx1">
                <a:alpha val="50000"/>
              </a:schemeClr>
            </a:solidFill>
            <a:miter lim="800000"/>
            <a:headEnd/>
            <a:tailEnd/>
          </a:ln>
        </p:spPr>
        <p:txBody>
          <a:bodyPr wrap="none" anchor="ct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CPU</a:t>
            </a:r>
          </a:p>
        </p:txBody>
      </p:sp>
      <p:sp>
        <p:nvSpPr>
          <p:cNvPr id="29" name="Text Box 29">
            <a:extLst>
              <a:ext uri="{FF2B5EF4-FFF2-40B4-BE49-F238E27FC236}">
                <a16:creationId xmlns:a16="http://schemas.microsoft.com/office/drawing/2014/main" id="{8BC5B088-7001-290C-8AEA-184D3CCFF03C}"/>
              </a:ext>
            </a:extLst>
          </p:cNvPr>
          <p:cNvSpPr txBox="1">
            <a:spLocks noChangeArrowheads="1"/>
          </p:cNvSpPr>
          <p:nvPr/>
        </p:nvSpPr>
        <p:spPr bwMode="auto">
          <a:xfrm>
            <a:off x="1426373" y="4994276"/>
            <a:ext cx="10223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1. VA</a:t>
            </a:r>
          </a:p>
        </p:txBody>
      </p:sp>
      <p:sp>
        <p:nvSpPr>
          <p:cNvPr id="34" name="Line 34">
            <a:extLst>
              <a:ext uri="{FF2B5EF4-FFF2-40B4-BE49-F238E27FC236}">
                <a16:creationId xmlns:a16="http://schemas.microsoft.com/office/drawing/2014/main" id="{7A4A60CF-D140-70A3-51B0-38457F2F04A4}"/>
              </a:ext>
            </a:extLst>
          </p:cNvPr>
          <p:cNvSpPr>
            <a:spLocks noChangeShapeType="1"/>
          </p:cNvSpPr>
          <p:nvPr/>
        </p:nvSpPr>
        <p:spPr bwMode="auto">
          <a:xfrm>
            <a:off x="1426928" y="5352443"/>
            <a:ext cx="1022313"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45" name="Rectangle 7">
            <a:extLst>
              <a:ext uri="{FF2B5EF4-FFF2-40B4-BE49-F238E27FC236}">
                <a16:creationId xmlns:a16="http://schemas.microsoft.com/office/drawing/2014/main" id="{49740786-41B4-B219-E1E8-9BE67009011F}"/>
              </a:ext>
            </a:extLst>
          </p:cNvPr>
          <p:cNvSpPr>
            <a:spLocks noChangeArrowheads="1"/>
          </p:cNvSpPr>
          <p:nvPr/>
        </p:nvSpPr>
        <p:spPr bwMode="auto">
          <a:xfrm>
            <a:off x="5410200" y="4038600"/>
            <a:ext cx="1219193" cy="2627688"/>
          </a:xfrm>
          <a:prstGeom prst="rect">
            <a:avLst/>
          </a:prstGeom>
          <a:solidFill>
            <a:srgbClr val="A5D8FF"/>
          </a:solidFill>
          <a:ln w="9525">
            <a:solidFill>
              <a:schemeClr val="tx1"/>
            </a:solidFill>
            <a:miter lim="800000"/>
            <a:headEnd/>
            <a:tailEnd/>
          </a:ln>
        </p:spPr>
        <p:txBody>
          <a:bodyPr wrap="none" anchor="ct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Cache/</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Memory</a:t>
            </a:r>
          </a:p>
        </p:txBody>
      </p:sp>
      <p:sp>
        <p:nvSpPr>
          <p:cNvPr id="46" name="Text Box 29">
            <a:extLst>
              <a:ext uri="{FF2B5EF4-FFF2-40B4-BE49-F238E27FC236}">
                <a16:creationId xmlns:a16="http://schemas.microsoft.com/office/drawing/2014/main" id="{422D7D03-10BA-E96E-E315-7FDCD95CAF7E}"/>
              </a:ext>
            </a:extLst>
          </p:cNvPr>
          <p:cNvSpPr txBox="1">
            <a:spLocks noChangeArrowheads="1"/>
          </p:cNvSpPr>
          <p:nvPr/>
        </p:nvSpPr>
        <p:spPr bwMode="auto">
          <a:xfrm>
            <a:off x="4343400" y="4690642"/>
            <a:ext cx="1122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2. PTEA</a:t>
            </a:r>
          </a:p>
        </p:txBody>
      </p:sp>
      <p:sp>
        <p:nvSpPr>
          <p:cNvPr id="47" name="Line 34">
            <a:extLst>
              <a:ext uri="{FF2B5EF4-FFF2-40B4-BE49-F238E27FC236}">
                <a16:creationId xmlns:a16="http://schemas.microsoft.com/office/drawing/2014/main" id="{2F43E6D3-5479-C8D5-4828-F419FABE2A6C}"/>
              </a:ext>
            </a:extLst>
          </p:cNvPr>
          <p:cNvSpPr>
            <a:spLocks noChangeShapeType="1"/>
          </p:cNvSpPr>
          <p:nvPr/>
        </p:nvSpPr>
        <p:spPr bwMode="auto">
          <a:xfrm>
            <a:off x="4388442" y="5075629"/>
            <a:ext cx="1022313"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48" name="Text Box 29">
            <a:extLst>
              <a:ext uri="{FF2B5EF4-FFF2-40B4-BE49-F238E27FC236}">
                <a16:creationId xmlns:a16="http://schemas.microsoft.com/office/drawing/2014/main" id="{1C175A53-152F-02E5-B8CD-9B8006979EC6}"/>
              </a:ext>
            </a:extLst>
          </p:cNvPr>
          <p:cNvSpPr txBox="1">
            <a:spLocks noChangeArrowheads="1"/>
          </p:cNvSpPr>
          <p:nvPr/>
        </p:nvSpPr>
        <p:spPr bwMode="auto">
          <a:xfrm>
            <a:off x="4343400" y="5133527"/>
            <a:ext cx="1122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3. PTE</a:t>
            </a:r>
          </a:p>
        </p:txBody>
      </p:sp>
      <p:sp>
        <p:nvSpPr>
          <p:cNvPr id="49" name="Line 34">
            <a:extLst>
              <a:ext uri="{FF2B5EF4-FFF2-40B4-BE49-F238E27FC236}">
                <a16:creationId xmlns:a16="http://schemas.microsoft.com/office/drawing/2014/main" id="{36C6BAEC-0A66-AAA1-8B9E-413A9F26438F}"/>
              </a:ext>
            </a:extLst>
          </p:cNvPr>
          <p:cNvSpPr>
            <a:spLocks noChangeShapeType="1"/>
          </p:cNvSpPr>
          <p:nvPr/>
        </p:nvSpPr>
        <p:spPr bwMode="auto">
          <a:xfrm>
            <a:off x="4392276" y="5518514"/>
            <a:ext cx="1022313" cy="0"/>
          </a:xfrm>
          <a:prstGeom prst="line">
            <a:avLst/>
          </a:prstGeom>
          <a:noFill/>
          <a:ln w="9525">
            <a:solidFill>
              <a:schemeClr val="tx1"/>
            </a:solidFill>
            <a:round/>
            <a:headEnd type="triangle"/>
            <a:tailEnd type="non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4" name="Rectangle 7">
            <a:extLst>
              <a:ext uri="{FF2B5EF4-FFF2-40B4-BE49-F238E27FC236}">
                <a16:creationId xmlns:a16="http://schemas.microsoft.com/office/drawing/2014/main" id="{24283185-C5C8-65AF-7DA0-F108989FFFCF}"/>
              </a:ext>
            </a:extLst>
          </p:cNvPr>
          <p:cNvSpPr>
            <a:spLocks noChangeArrowheads="1"/>
          </p:cNvSpPr>
          <p:nvPr/>
        </p:nvSpPr>
        <p:spPr bwMode="auto">
          <a:xfrm>
            <a:off x="7658648" y="4049764"/>
            <a:ext cx="1219193" cy="2627688"/>
          </a:xfrm>
          <a:prstGeom prst="rect">
            <a:avLst/>
          </a:prstGeom>
          <a:solidFill>
            <a:srgbClr val="74C0FC"/>
          </a:solidFill>
          <a:ln w="9525">
            <a:solidFill>
              <a:schemeClr val="tx1"/>
            </a:solidFill>
            <a:miter lim="800000"/>
            <a:headEnd/>
            <a:tailEnd/>
          </a:ln>
        </p:spPr>
        <p:txBody>
          <a:bodyPr wrap="none" anchor="ct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Disk</a:t>
            </a:r>
          </a:p>
        </p:txBody>
      </p:sp>
      <p:sp>
        <p:nvSpPr>
          <p:cNvPr id="5" name="Text Box 29">
            <a:extLst>
              <a:ext uri="{FF2B5EF4-FFF2-40B4-BE49-F238E27FC236}">
                <a16:creationId xmlns:a16="http://schemas.microsoft.com/office/drawing/2014/main" id="{3799BF8B-A84D-0378-C095-D8B8097A8177}"/>
              </a:ext>
            </a:extLst>
          </p:cNvPr>
          <p:cNvSpPr txBox="1">
            <a:spLocks noChangeArrowheads="1"/>
          </p:cNvSpPr>
          <p:nvPr/>
        </p:nvSpPr>
        <p:spPr bwMode="auto">
          <a:xfrm>
            <a:off x="6629393" y="4136644"/>
            <a:ext cx="102925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5. Victim Page</a:t>
            </a:r>
          </a:p>
        </p:txBody>
      </p:sp>
      <p:sp>
        <p:nvSpPr>
          <p:cNvPr id="6" name="Line 34">
            <a:extLst>
              <a:ext uri="{FF2B5EF4-FFF2-40B4-BE49-F238E27FC236}">
                <a16:creationId xmlns:a16="http://schemas.microsoft.com/office/drawing/2014/main" id="{1ED0ECBC-0611-F444-972C-362E94104CB9}"/>
              </a:ext>
            </a:extLst>
          </p:cNvPr>
          <p:cNvSpPr>
            <a:spLocks noChangeShapeType="1"/>
          </p:cNvSpPr>
          <p:nvPr/>
        </p:nvSpPr>
        <p:spPr bwMode="auto">
          <a:xfrm>
            <a:off x="6629393" y="5059974"/>
            <a:ext cx="1022313"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8" name="Text Box 29">
            <a:extLst>
              <a:ext uri="{FF2B5EF4-FFF2-40B4-BE49-F238E27FC236}">
                <a16:creationId xmlns:a16="http://schemas.microsoft.com/office/drawing/2014/main" id="{ECF33701-379D-E0D0-E889-6D3F5146B3B9}"/>
              </a:ext>
            </a:extLst>
          </p:cNvPr>
          <p:cNvSpPr txBox="1">
            <a:spLocks noChangeArrowheads="1"/>
          </p:cNvSpPr>
          <p:nvPr/>
        </p:nvSpPr>
        <p:spPr bwMode="auto">
          <a:xfrm>
            <a:off x="6618063" y="5660644"/>
            <a:ext cx="92573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6. New Page</a:t>
            </a:r>
          </a:p>
        </p:txBody>
      </p:sp>
      <p:sp>
        <p:nvSpPr>
          <p:cNvPr id="9" name="Text Box 29">
            <a:extLst>
              <a:ext uri="{FF2B5EF4-FFF2-40B4-BE49-F238E27FC236}">
                <a16:creationId xmlns:a16="http://schemas.microsoft.com/office/drawing/2014/main" id="{AB451FC4-A2F0-E124-A4AD-875FD8C3B652}"/>
              </a:ext>
            </a:extLst>
          </p:cNvPr>
          <p:cNvSpPr txBox="1">
            <a:spLocks noChangeArrowheads="1"/>
          </p:cNvSpPr>
          <p:nvPr/>
        </p:nvSpPr>
        <p:spPr bwMode="auto">
          <a:xfrm>
            <a:off x="1429845" y="5343669"/>
            <a:ext cx="101445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7. VA</a:t>
            </a:r>
          </a:p>
        </p:txBody>
      </p:sp>
      <p:sp>
        <p:nvSpPr>
          <p:cNvPr id="10" name="Line 34">
            <a:extLst>
              <a:ext uri="{FF2B5EF4-FFF2-40B4-BE49-F238E27FC236}">
                <a16:creationId xmlns:a16="http://schemas.microsoft.com/office/drawing/2014/main" id="{25E8140D-70D2-E24C-1083-7D123FB7B724}"/>
              </a:ext>
            </a:extLst>
          </p:cNvPr>
          <p:cNvSpPr>
            <a:spLocks noChangeShapeType="1"/>
          </p:cNvSpPr>
          <p:nvPr/>
        </p:nvSpPr>
        <p:spPr bwMode="auto">
          <a:xfrm>
            <a:off x="6636335" y="5637981"/>
            <a:ext cx="1022313" cy="0"/>
          </a:xfrm>
          <a:prstGeom prst="line">
            <a:avLst/>
          </a:prstGeom>
          <a:noFill/>
          <a:ln w="9525">
            <a:solidFill>
              <a:schemeClr val="tx1"/>
            </a:solidFill>
            <a:round/>
            <a:headEnd type="triangle"/>
            <a:tailEnd type="non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12" name="Rectangle 11">
            <a:extLst>
              <a:ext uri="{FF2B5EF4-FFF2-40B4-BE49-F238E27FC236}">
                <a16:creationId xmlns:a16="http://schemas.microsoft.com/office/drawing/2014/main" id="{D32F33A9-15B8-3451-BDE8-2F02507789EC}"/>
              </a:ext>
            </a:extLst>
          </p:cNvPr>
          <p:cNvSpPr>
            <a:spLocks noChangeArrowheads="1"/>
          </p:cNvSpPr>
          <p:nvPr/>
        </p:nvSpPr>
        <p:spPr bwMode="auto">
          <a:xfrm>
            <a:off x="5417134" y="2895600"/>
            <a:ext cx="3460707" cy="533400"/>
          </a:xfrm>
          <a:prstGeom prst="rect">
            <a:avLst/>
          </a:prstGeom>
          <a:solidFill>
            <a:srgbClr val="FFA94D"/>
          </a:solidFill>
          <a:ln w="9525">
            <a:solidFill>
              <a:schemeClr val="tx1">
                <a:alpha val="50000"/>
              </a:schemeClr>
            </a:solidFill>
            <a:miter lim="800000"/>
            <a:headEnd/>
            <a:tailEnd/>
          </a:ln>
        </p:spPr>
        <p:txBody>
          <a:bodyPr wrap="none" anchor="ct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Page Fault Handler</a:t>
            </a:r>
          </a:p>
        </p:txBody>
      </p:sp>
      <p:sp>
        <p:nvSpPr>
          <p:cNvPr id="13" name="Line 37">
            <a:extLst>
              <a:ext uri="{FF2B5EF4-FFF2-40B4-BE49-F238E27FC236}">
                <a16:creationId xmlns:a16="http://schemas.microsoft.com/office/drawing/2014/main" id="{F37E591B-D606-35AE-F9F7-B45B0D3A12D6}"/>
              </a:ext>
            </a:extLst>
          </p:cNvPr>
          <p:cNvSpPr>
            <a:spLocks noChangeShapeType="1"/>
          </p:cNvSpPr>
          <p:nvPr/>
        </p:nvSpPr>
        <p:spPr bwMode="auto">
          <a:xfrm flipV="1">
            <a:off x="3418286" y="3162300"/>
            <a:ext cx="0" cy="1382892"/>
          </a:xfrm>
          <a:prstGeom prst="line">
            <a:avLst/>
          </a:prstGeom>
          <a:noFill/>
          <a:ln w="9525">
            <a:solidFill>
              <a:schemeClr val="tx1"/>
            </a:solidFill>
            <a:round/>
            <a:headEnd type="none"/>
            <a:tailEnd type="none"/>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ＭＳ Ｐゴシック" charset="-128"/>
              <a:cs typeface="+mn-cs"/>
            </a:endParaRPr>
          </a:p>
        </p:txBody>
      </p:sp>
      <p:sp>
        <p:nvSpPr>
          <p:cNvPr id="14" name="Line 34">
            <a:extLst>
              <a:ext uri="{FF2B5EF4-FFF2-40B4-BE49-F238E27FC236}">
                <a16:creationId xmlns:a16="http://schemas.microsoft.com/office/drawing/2014/main" id="{67C40273-BCC7-DB7F-0B72-2D8EAA7FD93C}"/>
              </a:ext>
            </a:extLst>
          </p:cNvPr>
          <p:cNvSpPr>
            <a:spLocks noChangeShapeType="1"/>
          </p:cNvSpPr>
          <p:nvPr/>
        </p:nvSpPr>
        <p:spPr bwMode="auto">
          <a:xfrm>
            <a:off x="3418286" y="3162300"/>
            <a:ext cx="1991914"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ＭＳ Ｐゴシック" charset="-128"/>
              <a:cs typeface="+mn-cs"/>
            </a:endParaRPr>
          </a:p>
        </p:txBody>
      </p:sp>
      <p:sp>
        <p:nvSpPr>
          <p:cNvPr id="18" name="Text Box 29">
            <a:extLst>
              <a:ext uri="{FF2B5EF4-FFF2-40B4-BE49-F238E27FC236}">
                <a16:creationId xmlns:a16="http://schemas.microsoft.com/office/drawing/2014/main" id="{0C54660B-AF70-AD34-8D33-54CDE6DE8491}"/>
              </a:ext>
            </a:extLst>
          </p:cNvPr>
          <p:cNvSpPr txBox="1">
            <a:spLocks noChangeArrowheads="1"/>
          </p:cNvSpPr>
          <p:nvPr/>
        </p:nvSpPr>
        <p:spPr bwMode="auto">
          <a:xfrm>
            <a:off x="3418284" y="3141365"/>
            <a:ext cx="199191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Verdana"/>
                <a:ea typeface="ＭＳ Ｐゴシック" charset="-128"/>
                <a:cs typeface="+mn-cs"/>
              </a:rPr>
              <a:t>4. Exception</a:t>
            </a:r>
          </a:p>
        </p:txBody>
      </p:sp>
      <p:sp>
        <p:nvSpPr>
          <p:cNvPr id="19" name="Line 37">
            <a:extLst>
              <a:ext uri="{FF2B5EF4-FFF2-40B4-BE49-F238E27FC236}">
                <a16:creationId xmlns:a16="http://schemas.microsoft.com/office/drawing/2014/main" id="{CF50C26A-9929-35A6-4F2C-C5940063B580}"/>
              </a:ext>
            </a:extLst>
          </p:cNvPr>
          <p:cNvSpPr>
            <a:spLocks noChangeShapeType="1"/>
          </p:cNvSpPr>
          <p:nvPr/>
        </p:nvSpPr>
        <p:spPr bwMode="auto">
          <a:xfrm flipV="1">
            <a:off x="7162800" y="3429000"/>
            <a:ext cx="0" cy="609600"/>
          </a:xfrm>
          <a:prstGeom prst="line">
            <a:avLst/>
          </a:prstGeom>
          <a:noFill/>
          <a:ln w="9525">
            <a:solidFill>
              <a:schemeClr val="tx1"/>
            </a:solidFill>
            <a:round/>
            <a:headEnd type="triangle"/>
            <a:tailEnd type="none"/>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ＭＳ Ｐゴシック" charset="-128"/>
              <a:cs typeface="+mn-cs"/>
            </a:endParaRPr>
          </a:p>
        </p:txBody>
      </p:sp>
    </p:spTree>
    <p:extLst>
      <p:ext uri="{BB962C8B-B14F-4D97-AF65-F5344CB8AC3E}">
        <p14:creationId xmlns:p14="http://schemas.microsoft.com/office/powerpoint/2010/main" val="34536737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3">
            <a:extLst>
              <a:ext uri="{FF2B5EF4-FFF2-40B4-BE49-F238E27FC236}">
                <a16:creationId xmlns:a16="http://schemas.microsoft.com/office/drawing/2014/main" id="{BD353361-711C-5F4F-BF37-626DFCB8143D}"/>
              </a:ext>
            </a:extLst>
          </p:cNvPr>
          <p:cNvSpPr>
            <a:spLocks noGrp="1" noChangeArrowheads="1"/>
          </p:cNvSpPr>
          <p:nvPr>
            <p:ph type="title"/>
          </p:nvPr>
        </p:nvSpPr>
        <p:spPr/>
        <p:txBody>
          <a:bodyPr/>
          <a:lstStyle/>
          <a:p>
            <a:pPr eaLnBrk="1" hangingPunct="1"/>
            <a:r>
              <a:rPr lang="en-US" altLang="zh-CN"/>
              <a:t>Four Memory Hierarchy Q’s</a:t>
            </a:r>
          </a:p>
        </p:txBody>
      </p:sp>
      <p:sp>
        <p:nvSpPr>
          <p:cNvPr id="80898" name="Rectangle 4">
            <a:extLst>
              <a:ext uri="{FF2B5EF4-FFF2-40B4-BE49-F238E27FC236}">
                <a16:creationId xmlns:a16="http://schemas.microsoft.com/office/drawing/2014/main" id="{B9CF3A33-9F7F-2044-B38D-CFE07EE5DD94}"/>
              </a:ext>
            </a:extLst>
          </p:cNvPr>
          <p:cNvSpPr>
            <a:spLocks noGrp="1" noChangeArrowheads="1"/>
          </p:cNvSpPr>
          <p:nvPr>
            <p:ph type="body" idx="1"/>
          </p:nvPr>
        </p:nvSpPr>
        <p:spPr/>
        <p:txBody>
          <a:bodyPr/>
          <a:lstStyle/>
          <a:p>
            <a:pPr eaLnBrk="1" hangingPunct="1">
              <a:lnSpc>
                <a:spcPct val="90000"/>
              </a:lnSpc>
            </a:pPr>
            <a:r>
              <a:rPr lang="en-US" altLang="zh-CN" b="1" dirty="0"/>
              <a:t>Q3. </a:t>
            </a:r>
            <a:r>
              <a:rPr lang="en-US" altLang="zh-CN" b="1" i="1" dirty="0"/>
              <a:t>Which block to replace upon a virtual memory miss?</a:t>
            </a:r>
          </a:p>
          <a:p>
            <a:pPr eaLnBrk="1" hangingPunct="1">
              <a:lnSpc>
                <a:spcPct val="90000"/>
              </a:lnSpc>
            </a:pPr>
            <a:r>
              <a:rPr lang="en-US" altLang="zh-CN" dirty="0"/>
              <a:t>Least recently used (</a:t>
            </a:r>
            <a:r>
              <a:rPr lang="en-US" altLang="zh-CN" dirty="0">
                <a:solidFill>
                  <a:srgbClr val="00B0F0"/>
                </a:solidFill>
              </a:rPr>
              <a:t>LRU</a:t>
            </a:r>
            <a:r>
              <a:rPr lang="en-US" altLang="zh-CN" dirty="0"/>
              <a:t>) block</a:t>
            </a:r>
          </a:p>
          <a:p>
            <a:pPr eaLnBrk="1" hangingPunct="1">
              <a:lnSpc>
                <a:spcPct val="90000"/>
              </a:lnSpc>
            </a:pPr>
            <a:endParaRPr lang="en-US" altLang="zh-CN" dirty="0"/>
          </a:p>
          <a:p>
            <a:pPr eaLnBrk="1" hangingPunct="1">
              <a:lnSpc>
                <a:spcPct val="90000"/>
              </a:lnSpc>
            </a:pPr>
            <a:r>
              <a:rPr lang="en-US" altLang="zh-CN" dirty="0"/>
              <a:t>use/reference bit</a:t>
            </a:r>
          </a:p>
          <a:p>
            <a:pPr eaLnBrk="1" hangingPunct="1">
              <a:lnSpc>
                <a:spcPct val="90000"/>
              </a:lnSpc>
              <a:buFontTx/>
              <a:buNone/>
            </a:pPr>
            <a:r>
              <a:rPr lang="en-US" altLang="zh-CN" dirty="0"/>
              <a:t>	--logically set whenever a page is accessed;</a:t>
            </a:r>
          </a:p>
          <a:p>
            <a:pPr eaLnBrk="1" hangingPunct="1">
              <a:lnSpc>
                <a:spcPct val="90000"/>
              </a:lnSpc>
              <a:buFontTx/>
              <a:buNone/>
            </a:pPr>
            <a:r>
              <a:rPr lang="en-US" altLang="zh-CN" dirty="0"/>
              <a:t>	--OS periodically clears use bits and later records them to track the least recently referenced pages;</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a:extLst>
              <a:ext uri="{FF2B5EF4-FFF2-40B4-BE49-F238E27FC236}">
                <a16:creationId xmlns:a16="http://schemas.microsoft.com/office/drawing/2014/main" id="{92BA4419-73C1-5B4C-8803-30F7845435EC}"/>
              </a:ext>
            </a:extLst>
          </p:cNvPr>
          <p:cNvSpPr>
            <a:spLocks noGrp="1" noChangeArrowheads="1"/>
          </p:cNvSpPr>
          <p:nvPr>
            <p:ph type="title"/>
          </p:nvPr>
        </p:nvSpPr>
        <p:spPr/>
        <p:txBody>
          <a:bodyPr/>
          <a:lstStyle/>
          <a:p>
            <a:pPr eaLnBrk="1" hangingPunct="1"/>
            <a:r>
              <a:rPr lang="en-US" altLang="zh-CN"/>
              <a:t>Four Mem Hierarchy Q’s</a:t>
            </a:r>
          </a:p>
        </p:txBody>
      </p:sp>
      <p:sp>
        <p:nvSpPr>
          <p:cNvPr id="82946" name="Rectangle 3">
            <a:extLst>
              <a:ext uri="{FF2B5EF4-FFF2-40B4-BE49-F238E27FC236}">
                <a16:creationId xmlns:a16="http://schemas.microsoft.com/office/drawing/2014/main" id="{F0A588B7-20A0-8843-B26D-4339F0278496}"/>
              </a:ext>
            </a:extLst>
          </p:cNvPr>
          <p:cNvSpPr>
            <a:spLocks noGrp="1" noChangeArrowheads="1"/>
          </p:cNvSpPr>
          <p:nvPr>
            <p:ph type="body" idx="1"/>
          </p:nvPr>
        </p:nvSpPr>
        <p:spPr/>
        <p:txBody>
          <a:bodyPr/>
          <a:lstStyle/>
          <a:p>
            <a:pPr eaLnBrk="1" hangingPunct="1"/>
            <a:r>
              <a:rPr lang="en-US" altLang="zh-CN" b="1"/>
              <a:t>Q4. </a:t>
            </a:r>
            <a:r>
              <a:rPr lang="en-US" altLang="zh-CN" b="1" i="1"/>
              <a:t>What happens on a write?</a:t>
            </a:r>
          </a:p>
          <a:p>
            <a:pPr eaLnBrk="1" hangingPunct="1"/>
            <a:r>
              <a:rPr lang="en-US" altLang="zh-CN"/>
              <a:t>Write-back strategy</a:t>
            </a:r>
          </a:p>
          <a:p>
            <a:pPr eaLnBrk="1" hangingPunct="1">
              <a:buFontTx/>
              <a:buNone/>
            </a:pPr>
            <a:r>
              <a:rPr lang="en-US" altLang="zh-CN"/>
              <a:t>	as accessing rotating magnetic disk takes millions of clock cycles;</a:t>
            </a:r>
          </a:p>
          <a:p>
            <a:pPr eaLnBrk="1" hangingPunct="1"/>
            <a:r>
              <a:rPr lang="en-US" altLang="zh-CN"/>
              <a:t>Dirty bit</a:t>
            </a:r>
          </a:p>
          <a:p>
            <a:pPr eaLnBrk="1" hangingPunct="1">
              <a:buFontTx/>
              <a:buNone/>
            </a:pPr>
            <a:r>
              <a:rPr lang="en-US" altLang="zh-CN"/>
              <a:t>	write a block to disk only if it has been altered since being read from the disk;</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a:extLst>
              <a:ext uri="{FF2B5EF4-FFF2-40B4-BE49-F238E27FC236}">
                <a16:creationId xmlns:a16="http://schemas.microsoft.com/office/drawing/2014/main" id="{D857D47F-6E50-E549-ACF8-6EEA532DA7EE}"/>
              </a:ext>
            </a:extLst>
          </p:cNvPr>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well…tell me more</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Address Translation</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a:extLst>
              <a:ext uri="{FF2B5EF4-FFF2-40B4-BE49-F238E27FC236}">
                <a16:creationId xmlns:a16="http://schemas.microsoft.com/office/drawing/2014/main" id="{E2106E12-D113-EA48-8E38-D5706B0A8169}"/>
              </a:ext>
            </a:extLst>
          </p:cNvPr>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well…tell me more </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Address Translation</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标题 1">
            <a:extLst>
              <a:ext uri="{FF2B5EF4-FFF2-40B4-BE49-F238E27FC236}">
                <a16:creationId xmlns:a16="http://schemas.microsoft.com/office/drawing/2014/main" id="{C8DF5CC6-E21A-DF4B-B2E8-97AA2B21FFF0}"/>
              </a:ext>
            </a:extLst>
          </p:cNvPr>
          <p:cNvSpPr>
            <a:spLocks noGrp="1" noChangeArrowheads="1"/>
          </p:cNvSpPr>
          <p:nvPr>
            <p:ph type="title"/>
          </p:nvPr>
        </p:nvSpPr>
        <p:spPr/>
        <p:txBody>
          <a:bodyPr/>
          <a:lstStyle/>
          <a:p>
            <a:r>
              <a:rPr lang="en-US" altLang="zh-CN"/>
              <a:t>Page Table </a:t>
            </a:r>
            <a:r>
              <a:rPr lang="en-US" altLang="zh-CN">
                <a:solidFill>
                  <a:schemeClr val="bg1"/>
                </a:solidFill>
              </a:rPr>
              <a:t>?</a:t>
            </a:r>
            <a:endParaRPr lang="zh-CN" altLang="en-US">
              <a:solidFill>
                <a:schemeClr val="bg1"/>
              </a:solidFill>
            </a:endParaRPr>
          </a:p>
        </p:txBody>
      </p:sp>
      <p:pic>
        <p:nvPicPr>
          <p:cNvPr id="89090" name="Picture 4" descr="pagetable">
            <a:extLst>
              <a:ext uri="{FF2B5EF4-FFF2-40B4-BE49-F238E27FC236}">
                <a16:creationId xmlns:a16="http://schemas.microsoft.com/office/drawing/2014/main" id="{E153993D-504A-AB44-937E-714852F0F8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8400" y="3324225"/>
            <a:ext cx="6705600" cy="353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BB951F0E-3D9B-B344-AC4E-0437E164E90B}"/>
              </a:ext>
            </a:extLst>
          </p:cNvPr>
          <p:cNvSpPr txBox="1"/>
          <p:nvPr/>
        </p:nvSpPr>
        <p:spPr>
          <a:xfrm>
            <a:off x="296863" y="2362200"/>
            <a:ext cx="8847137" cy="461963"/>
          </a:xfrm>
          <a:prstGeom prst="rect">
            <a:avLst/>
          </a:prstGeom>
          <a:noFill/>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400" b="0" i="0" u="none" strike="noStrike" kern="1200" cap="none" spc="0" normalizeH="0" baseline="0" noProof="0" dirty="0">
                <a:ln>
                  <a:noFill/>
                </a:ln>
                <a:solidFill>
                  <a:srgbClr val="00B0F0"/>
                </a:solidFill>
                <a:effectLst/>
                <a:uLnTx/>
                <a:uFillTx/>
                <a:latin typeface="Verdana"/>
                <a:ea typeface="宋体" charset="-122"/>
                <a:cs typeface="+mn-cs"/>
              </a:rPr>
              <a:t>physical page number </a:t>
            </a:r>
            <a:r>
              <a:rPr kumimoji="0" lang="en-US" altLang="zh-CN" sz="2400" b="0" i="0" u="none" strike="noStrike" kern="1200" cap="none" spc="0" normalizeH="0" baseline="0" noProof="0" dirty="0">
                <a:ln>
                  <a:noFill/>
                </a:ln>
                <a:solidFill>
                  <a:srgbClr val="000000"/>
                </a:solidFill>
                <a:effectLst/>
                <a:uLnTx/>
                <a:uFillTx/>
                <a:latin typeface="Verdana"/>
                <a:ea typeface="宋体" charset="-122"/>
                <a:cs typeface="+mn-cs"/>
              </a:rPr>
              <a:t>|| </a:t>
            </a:r>
            <a:r>
              <a:rPr kumimoji="0" lang="en-US" altLang="zh-CN" sz="2400" b="0" i="0" u="none" strike="noStrike" kern="1200" cap="none" spc="0" normalizeH="0" baseline="0" noProof="0" dirty="0">
                <a:ln>
                  <a:noFill/>
                </a:ln>
                <a:solidFill>
                  <a:srgbClr val="92D050"/>
                </a:solidFill>
                <a:effectLst/>
                <a:uLnTx/>
                <a:uFillTx/>
                <a:latin typeface="Verdana"/>
                <a:ea typeface="宋体" charset="-122"/>
                <a:cs typeface="+mn-cs"/>
              </a:rPr>
              <a:t>page offset </a:t>
            </a:r>
            <a:r>
              <a:rPr kumimoji="0" lang="en-US" altLang="zh-CN" sz="2400" b="0" i="0" u="none" strike="noStrike" kern="1200" cap="none" spc="0" normalizeH="0" baseline="0" noProof="0" dirty="0">
                <a:ln>
                  <a:noFill/>
                </a:ln>
                <a:solidFill>
                  <a:srgbClr val="000000"/>
                </a:solidFill>
                <a:effectLst/>
                <a:uLnTx/>
                <a:uFillTx/>
                <a:latin typeface="Verdana"/>
                <a:ea typeface="宋体" charset="-122"/>
                <a:cs typeface="+mn-cs"/>
              </a:rPr>
              <a:t>= physical address</a:t>
            </a:r>
            <a:endParaRPr kumimoji="0" lang="zh-CN" altLang="en-US" sz="2400" b="0" i="0" u="none" strike="noStrike" kern="1200" cap="none" spc="0" normalizeH="0" baseline="0" noProof="0" dirty="0">
              <a:ln>
                <a:noFill/>
              </a:ln>
              <a:solidFill>
                <a:srgbClr val="000000"/>
              </a:solidFill>
              <a:effectLst/>
              <a:uLnTx/>
              <a:uFillTx/>
              <a:latin typeface="Verdana"/>
              <a:ea typeface="宋体" charset="-122"/>
              <a:cs typeface="+mn-cs"/>
            </a:endParaRPr>
          </a:p>
        </p:txBody>
      </p:sp>
      <p:sp>
        <p:nvSpPr>
          <p:cNvPr id="11" name="矩形 10">
            <a:extLst>
              <a:ext uri="{FF2B5EF4-FFF2-40B4-BE49-F238E27FC236}">
                <a16:creationId xmlns:a16="http://schemas.microsoft.com/office/drawing/2014/main" id="{3B48C213-0750-6841-AF51-167A96808584}"/>
              </a:ext>
            </a:extLst>
          </p:cNvPr>
          <p:cNvSpPr/>
          <p:nvPr/>
        </p:nvSpPr>
        <p:spPr>
          <a:xfrm>
            <a:off x="4038600" y="5486400"/>
            <a:ext cx="533400" cy="304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0" name="矩形 9">
            <a:extLst>
              <a:ext uri="{FF2B5EF4-FFF2-40B4-BE49-F238E27FC236}">
                <a16:creationId xmlns:a16="http://schemas.microsoft.com/office/drawing/2014/main" id="{99EE9D84-773D-9E49-B38E-BF965A416AFD}"/>
              </a:ext>
            </a:extLst>
          </p:cNvPr>
          <p:cNvSpPr/>
          <p:nvPr/>
        </p:nvSpPr>
        <p:spPr>
          <a:xfrm>
            <a:off x="3657600" y="5791200"/>
            <a:ext cx="1143000" cy="228600"/>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cxnSp>
        <p:nvCxnSpPr>
          <p:cNvPr id="6" name="直接连接符 5">
            <a:extLst>
              <a:ext uri="{FF2B5EF4-FFF2-40B4-BE49-F238E27FC236}">
                <a16:creationId xmlns:a16="http://schemas.microsoft.com/office/drawing/2014/main" id="{7DB3B43F-FA5E-304B-81EB-774F0C522206}"/>
              </a:ext>
            </a:extLst>
          </p:cNvPr>
          <p:cNvCxnSpPr/>
          <p:nvPr/>
        </p:nvCxnSpPr>
        <p:spPr>
          <a:xfrm rot="5400000">
            <a:off x="3049588" y="5791200"/>
            <a:ext cx="1827212" cy="158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9A1F49A0-6013-FC43-91F6-D59BBFC4F9B8}"/>
              </a:ext>
            </a:extLst>
          </p:cNvPr>
          <p:cNvCxnSpPr/>
          <p:nvPr/>
        </p:nvCxnSpPr>
        <p:spPr>
          <a:xfrm rot="5400000" flipH="1" flipV="1">
            <a:off x="4762501" y="3162300"/>
            <a:ext cx="685800" cy="3175"/>
          </a:xfrm>
          <a:prstGeom prst="straightConnector1">
            <a:avLst/>
          </a:prstGeom>
          <a:ln w="57150">
            <a:solidFill>
              <a:srgbClr val="92D050"/>
            </a:solidFill>
            <a:tailEnd type="arrow"/>
          </a:ln>
        </p:spPr>
        <p:style>
          <a:lnRef idx="1">
            <a:schemeClr val="accent1"/>
          </a:lnRef>
          <a:fillRef idx="0">
            <a:schemeClr val="accent1"/>
          </a:fillRef>
          <a:effectRef idx="0">
            <a:schemeClr val="accent1"/>
          </a:effectRef>
          <a:fontRef idx="minor">
            <a:schemeClr val="tx1"/>
          </a:fontRef>
        </p:style>
      </p:cxnSp>
      <p:sp>
        <p:nvSpPr>
          <p:cNvPr id="89096" name="TextBox 18">
            <a:extLst>
              <a:ext uri="{FF2B5EF4-FFF2-40B4-BE49-F238E27FC236}">
                <a16:creationId xmlns:a16="http://schemas.microsoft.com/office/drawing/2014/main" id="{A3329336-5418-314A-B045-2CD95BB6B09C}"/>
              </a:ext>
            </a:extLst>
          </p:cNvPr>
          <p:cNvSpPr txBox="1">
            <a:spLocks noChangeArrowheads="1"/>
          </p:cNvSpPr>
          <p:nvPr/>
        </p:nvSpPr>
        <p:spPr bwMode="auto">
          <a:xfrm>
            <a:off x="4038600" y="5029200"/>
            <a:ext cx="7239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page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table</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cxnSp>
        <p:nvCxnSpPr>
          <p:cNvPr id="3" name="Curved Connector 2">
            <a:extLst>
              <a:ext uri="{FF2B5EF4-FFF2-40B4-BE49-F238E27FC236}">
                <a16:creationId xmlns:a16="http://schemas.microsoft.com/office/drawing/2014/main" id="{986B1348-986C-7D46-AA2A-B8BCCBB20003}"/>
              </a:ext>
            </a:extLst>
          </p:cNvPr>
          <p:cNvCxnSpPr>
            <a:cxnSpLocks/>
            <a:stCxn id="10" idx="3"/>
            <a:endCxn id="9" idx="1"/>
          </p:cNvCxnSpPr>
          <p:nvPr/>
        </p:nvCxnSpPr>
        <p:spPr>
          <a:xfrm flipH="1" flipV="1">
            <a:off x="296863" y="2593975"/>
            <a:ext cx="4503737" cy="3311525"/>
          </a:xfrm>
          <a:prstGeom prst="curvedConnector5">
            <a:avLst>
              <a:gd name="adj1" fmla="val -5076"/>
              <a:gd name="adj2" fmla="val 48239"/>
              <a:gd name="adj3" fmla="val 105076"/>
            </a:avLst>
          </a:prstGeom>
          <a:ln w="5715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a:extLst>
              <a:ext uri="{FF2B5EF4-FFF2-40B4-BE49-F238E27FC236}">
                <a16:creationId xmlns:a16="http://schemas.microsoft.com/office/drawing/2014/main" id="{13CDCF63-F745-0443-BD3C-9ED3A2371457}"/>
              </a:ext>
            </a:extLst>
          </p:cNvPr>
          <p:cNvSpPr>
            <a:spLocks noGrp="1" noChangeArrowheads="1"/>
          </p:cNvSpPr>
          <p:nvPr>
            <p:ph type="title"/>
          </p:nvPr>
        </p:nvSpPr>
        <p:spPr/>
        <p:txBody>
          <a:bodyPr/>
          <a:lstStyle/>
          <a:p>
            <a:pPr eaLnBrk="1" hangingPunct="1"/>
            <a:r>
              <a:rPr lang="en-US" altLang="zh-CN"/>
              <a:t>Page Table ?</a:t>
            </a:r>
          </a:p>
        </p:txBody>
      </p:sp>
      <p:sp>
        <p:nvSpPr>
          <p:cNvPr id="91138" name="Rectangle 3">
            <a:extLst>
              <a:ext uri="{FF2B5EF4-FFF2-40B4-BE49-F238E27FC236}">
                <a16:creationId xmlns:a16="http://schemas.microsoft.com/office/drawing/2014/main" id="{311CE8FB-BF4D-494D-9B80-5B892C00096A}"/>
              </a:ext>
            </a:extLst>
          </p:cNvPr>
          <p:cNvSpPr>
            <a:spLocks noGrp="1" noChangeArrowheads="1"/>
          </p:cNvSpPr>
          <p:nvPr>
            <p:ph type="body" idx="1"/>
          </p:nvPr>
        </p:nvSpPr>
        <p:spPr/>
        <p:txBody>
          <a:bodyPr/>
          <a:lstStyle/>
          <a:p>
            <a:pPr eaLnBrk="1" hangingPunct="1"/>
            <a:r>
              <a:rPr lang="en-US" altLang="zh-CN" dirty="0"/>
              <a:t>Page tables are often large</a:t>
            </a:r>
          </a:p>
          <a:p>
            <a:pPr eaLnBrk="1" hangingPunct="1"/>
            <a:endParaRPr lang="en-US" altLang="zh-CN" dirty="0"/>
          </a:p>
          <a:p>
            <a:pPr eaLnBrk="1" hangingPunct="1">
              <a:buFontTx/>
              <a:buNone/>
            </a:pPr>
            <a:r>
              <a:rPr lang="en-US" altLang="zh-CN" b="1" dirty="0"/>
              <a:t>	</a:t>
            </a:r>
            <a:r>
              <a:rPr lang="en-US" altLang="zh-CN" dirty="0"/>
              <a:t>32-bit virtual address, 4KB pages,</a:t>
            </a:r>
          </a:p>
          <a:p>
            <a:pPr eaLnBrk="1" hangingPunct="1">
              <a:buFontTx/>
              <a:buNone/>
            </a:pPr>
            <a:r>
              <a:rPr lang="en-US" altLang="zh-CN" b="1" dirty="0"/>
              <a:t>	</a:t>
            </a:r>
            <a:r>
              <a:rPr lang="en-US" altLang="zh-CN" dirty="0"/>
              <a:t>4 bytes per page table entry.</a:t>
            </a:r>
            <a:endParaRPr lang="en-US" altLang="zh-CN" b="1" dirty="0"/>
          </a:p>
          <a:p>
            <a:pPr eaLnBrk="1" hangingPunct="1">
              <a:buFontTx/>
              <a:buNone/>
            </a:pPr>
            <a:r>
              <a:rPr lang="en-US" altLang="zh-CN" b="1" dirty="0"/>
              <a:t>	</a:t>
            </a:r>
            <a:r>
              <a:rPr lang="en-US" altLang="zh-CN" dirty="0"/>
              <a:t>page table size:</a:t>
            </a:r>
          </a:p>
          <a:p>
            <a:pPr eaLnBrk="1" hangingPunct="1">
              <a:buFontTx/>
              <a:buNone/>
            </a:pPr>
            <a:r>
              <a:rPr lang="en-US" altLang="zh-CN" b="1" dirty="0"/>
              <a:t>	</a:t>
            </a:r>
            <a:r>
              <a:rPr lang="en-US" altLang="zh-CN" dirty="0"/>
              <a:t>(2</a:t>
            </a:r>
            <a:r>
              <a:rPr lang="en-US" altLang="zh-CN" baseline="30000" dirty="0"/>
              <a:t>32</a:t>
            </a:r>
            <a:r>
              <a:rPr lang="en-US" altLang="zh-CN" dirty="0"/>
              <a:t>/2</a:t>
            </a:r>
            <a:r>
              <a:rPr lang="en-US" altLang="zh-CN" baseline="30000" dirty="0"/>
              <a:t>12</a:t>
            </a:r>
            <a:r>
              <a:rPr lang="en-US" altLang="zh-CN" dirty="0"/>
              <a:t>) x 2</a:t>
            </a:r>
            <a:r>
              <a:rPr lang="en-US" altLang="zh-CN" baseline="30000" dirty="0"/>
              <a:t>2</a:t>
            </a:r>
            <a:r>
              <a:rPr lang="en-US" altLang="zh-CN" dirty="0"/>
              <a:t> = 2</a:t>
            </a:r>
            <a:r>
              <a:rPr lang="en-US" altLang="zh-CN" baseline="30000" dirty="0"/>
              <a:t>22</a:t>
            </a:r>
            <a:r>
              <a:rPr lang="en-US" altLang="zh-CN" dirty="0"/>
              <a:t> bytes = 4 MB</a:t>
            </a:r>
            <a:endParaRPr lang="en-US" altLang="zh-CN" b="1" dirty="0"/>
          </a:p>
          <a:p>
            <a:pPr eaLnBrk="1" hangingPunct="1">
              <a:buFontTx/>
              <a:buNone/>
            </a:pPr>
            <a:r>
              <a:rPr lang="en-US" altLang="zh-CN" b="1" dirty="0"/>
              <a:t>	</a:t>
            </a:r>
          </a:p>
          <a:p>
            <a:pPr eaLnBrk="1" hangingPunct="1">
              <a:buFontTx/>
              <a:buNone/>
            </a:pPr>
            <a:r>
              <a:rPr lang="en-US" altLang="zh-CN" b="1" dirty="0"/>
              <a:t>	</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a:extLst>
              <a:ext uri="{FF2B5EF4-FFF2-40B4-BE49-F238E27FC236}">
                <a16:creationId xmlns:a16="http://schemas.microsoft.com/office/drawing/2014/main" id="{60EFCFD6-73D2-BD48-B4B7-D4AC5003F1ED}"/>
              </a:ext>
            </a:extLst>
          </p:cNvPr>
          <p:cNvSpPr>
            <a:spLocks noGrp="1" noChangeArrowheads="1"/>
          </p:cNvSpPr>
          <p:nvPr>
            <p:ph type="title"/>
          </p:nvPr>
        </p:nvSpPr>
        <p:spPr/>
        <p:txBody>
          <a:bodyPr/>
          <a:lstStyle/>
          <a:p>
            <a:pPr eaLnBrk="1" hangingPunct="1"/>
            <a:r>
              <a:rPr lang="en-US" altLang="zh-CN"/>
              <a:t>Page Table ?</a:t>
            </a:r>
          </a:p>
        </p:txBody>
      </p:sp>
      <p:sp>
        <p:nvSpPr>
          <p:cNvPr id="93186" name="Rectangle 3">
            <a:extLst>
              <a:ext uri="{FF2B5EF4-FFF2-40B4-BE49-F238E27FC236}">
                <a16:creationId xmlns:a16="http://schemas.microsoft.com/office/drawing/2014/main" id="{27171646-DEEC-5E43-9623-7DC93D3960B8}"/>
              </a:ext>
            </a:extLst>
          </p:cNvPr>
          <p:cNvSpPr>
            <a:spLocks noGrp="1" noChangeArrowheads="1"/>
          </p:cNvSpPr>
          <p:nvPr>
            <p:ph type="body" idx="1"/>
          </p:nvPr>
        </p:nvSpPr>
        <p:spPr/>
        <p:txBody>
          <a:bodyPr/>
          <a:lstStyle/>
          <a:p>
            <a:pPr eaLnBrk="1" hangingPunct="1"/>
            <a:r>
              <a:rPr lang="en-US" altLang="zh-CN"/>
              <a:t>Page tables are stored in main memory</a:t>
            </a:r>
          </a:p>
          <a:p>
            <a:pPr eaLnBrk="1" hangingPunct="1"/>
            <a:r>
              <a:rPr lang="en-US" altLang="zh-CN"/>
              <a:t>Logically two memory accesses for </a:t>
            </a:r>
          </a:p>
          <a:p>
            <a:pPr eaLnBrk="1" hangingPunct="1">
              <a:buFontTx/>
              <a:buNone/>
            </a:pPr>
            <a:r>
              <a:rPr lang="en-US" altLang="zh-CN"/>
              <a:t>	data access:</a:t>
            </a:r>
          </a:p>
          <a:p>
            <a:pPr eaLnBrk="1" hangingPunct="1">
              <a:buFontTx/>
              <a:buNone/>
            </a:pPr>
            <a:r>
              <a:rPr lang="en-US" altLang="zh-CN"/>
              <a:t>	one to obtain the physical address from page table;</a:t>
            </a:r>
          </a:p>
          <a:p>
            <a:pPr eaLnBrk="1" hangingPunct="1">
              <a:buFontTx/>
              <a:buNone/>
            </a:pPr>
            <a:r>
              <a:rPr lang="en-US" altLang="zh-CN"/>
              <a:t>	one to get the data from the physical address;</a:t>
            </a:r>
          </a:p>
          <a:p>
            <a:pPr eaLnBrk="1" hangingPunct="1">
              <a:buFontTx/>
              <a:buNone/>
            </a:pPr>
            <a:endParaRPr lang="en-US" altLang="zh-CN" sz="800" b="1"/>
          </a:p>
          <a:p>
            <a:pPr eaLnBrk="1" hangingPunct="1">
              <a:buFontTx/>
              <a:buNone/>
            </a:pPr>
            <a:r>
              <a:rPr lang="en-US" altLang="zh-CN" b="1" i="1"/>
              <a:t>	Access time doubled</a:t>
            </a:r>
          </a:p>
          <a:p>
            <a:pPr eaLnBrk="1" hangingPunct="1">
              <a:buFontTx/>
              <a:buNone/>
            </a:pPr>
            <a:r>
              <a:rPr lang="en-US" altLang="zh-CN" b="1" i="1"/>
              <a:t>	How to be faster?</a:t>
            </a:r>
            <a:endParaRPr lang="en-US" altLang="zh-CN"/>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3">
            <a:extLst>
              <a:ext uri="{FF2B5EF4-FFF2-40B4-BE49-F238E27FC236}">
                <a16:creationId xmlns:a16="http://schemas.microsoft.com/office/drawing/2014/main" id="{3CCFEF35-A1D5-9D4F-90C2-CCACA595757E}"/>
              </a:ext>
            </a:extLst>
          </p:cNvPr>
          <p:cNvSpPr>
            <a:spLocks noGrp="1" noChangeArrowheads="1"/>
          </p:cNvSpPr>
          <p:nvPr>
            <p:ph type="body" idx="1"/>
          </p:nvPr>
        </p:nvSpPr>
        <p:spPr/>
        <p:txBody>
          <a:bodyPr/>
          <a:lstStyle/>
          <a:p>
            <a:pPr eaLnBrk="1" hangingPunct="1"/>
            <a:r>
              <a:rPr lang="en-US" altLang="zh-CN" b="1" dirty="0">
                <a:solidFill>
                  <a:schemeClr val="bg1"/>
                </a:solidFill>
              </a:rPr>
              <a:t>Translation lookaside buffer (TLB)</a:t>
            </a:r>
          </a:p>
          <a:p>
            <a:pPr eaLnBrk="1" hangingPunct="1">
              <a:buFontTx/>
              <a:buNone/>
            </a:pPr>
            <a:r>
              <a:rPr lang="en-US" altLang="zh-CN" b="1" dirty="0">
                <a:solidFill>
                  <a:schemeClr val="bg1"/>
                </a:solidFill>
              </a:rPr>
              <a:t>	/translation buffer (TB)</a:t>
            </a:r>
          </a:p>
          <a:p>
            <a:pPr eaLnBrk="1" hangingPunct="1">
              <a:buFontTx/>
              <a:buNone/>
            </a:pPr>
            <a:r>
              <a:rPr lang="en-US" altLang="zh-CN" b="1" dirty="0">
                <a:solidFill>
                  <a:schemeClr val="bg1"/>
                </a:solidFill>
              </a:rPr>
              <a:t>	</a:t>
            </a:r>
            <a:r>
              <a:rPr lang="en-US" altLang="zh-CN" dirty="0">
                <a:solidFill>
                  <a:schemeClr val="bg1"/>
                </a:solidFill>
              </a:rPr>
              <a:t>a special </a:t>
            </a:r>
            <a:r>
              <a:rPr lang="en-US" altLang="zh-CN" b="1" dirty="0">
                <a:solidFill>
                  <a:srgbClr val="FFC000"/>
                </a:solidFill>
              </a:rPr>
              <a:t>cache!</a:t>
            </a:r>
          </a:p>
          <a:p>
            <a:pPr eaLnBrk="1" hangingPunct="1">
              <a:buFontTx/>
              <a:buNone/>
            </a:pPr>
            <a:r>
              <a:rPr lang="en-US" altLang="zh-CN" dirty="0"/>
              <a:t>	</a:t>
            </a:r>
            <a:r>
              <a:rPr lang="en-US" altLang="zh-CN" dirty="0">
                <a:solidFill>
                  <a:schemeClr val="bg1"/>
                </a:solidFill>
              </a:rPr>
              <a:t>that keeps (</a:t>
            </a:r>
            <a:r>
              <a:rPr lang="en-US" altLang="zh-CN" dirty="0" err="1">
                <a:solidFill>
                  <a:schemeClr val="bg1"/>
                </a:solidFill>
              </a:rPr>
              <a:t>prev</a:t>
            </a:r>
            <a:r>
              <a:rPr lang="en-US" altLang="zh-CN" dirty="0">
                <a:solidFill>
                  <a:schemeClr val="bg1"/>
                </a:solidFill>
              </a:rPr>
              <a:t>) address translations</a:t>
            </a:r>
            <a:endParaRPr lang="en-US" altLang="zh-CN" b="1" dirty="0">
              <a:solidFill>
                <a:schemeClr val="bg1"/>
              </a:solidFill>
            </a:endParaRPr>
          </a:p>
          <a:p>
            <a:pPr eaLnBrk="1" hangingPunct="1"/>
            <a:r>
              <a:rPr lang="en-US" altLang="zh-CN" dirty="0">
                <a:solidFill>
                  <a:schemeClr val="bg1"/>
                </a:solidFill>
              </a:rPr>
              <a:t>TLB entry</a:t>
            </a:r>
          </a:p>
          <a:p>
            <a:pPr eaLnBrk="1" hangingPunct="1">
              <a:buFontTx/>
              <a:buNone/>
            </a:pPr>
            <a:r>
              <a:rPr lang="en-US" altLang="zh-CN" dirty="0">
                <a:solidFill>
                  <a:schemeClr val="bg1"/>
                </a:solidFill>
              </a:rPr>
              <a:t>	--tag: portions of the virtual address;</a:t>
            </a:r>
          </a:p>
          <a:p>
            <a:pPr eaLnBrk="1" hangingPunct="1">
              <a:buFontTx/>
              <a:buNone/>
            </a:pPr>
            <a:r>
              <a:rPr lang="en-US" altLang="zh-CN" dirty="0">
                <a:solidFill>
                  <a:schemeClr val="bg1"/>
                </a:solidFill>
              </a:rPr>
              <a:t>	--data: a physical page frame number, protection field, valid bit, use bit, dirty bit;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Picture 1">
            <a:extLst>
              <a:ext uri="{FF2B5EF4-FFF2-40B4-BE49-F238E27FC236}">
                <a16:creationId xmlns:a16="http://schemas.microsoft.com/office/drawing/2014/main" id="{76016FFE-C696-9244-AD0F-F9C5CD9132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9900" y="3054350"/>
            <a:ext cx="3124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58" name="Picture 3">
            <a:extLst>
              <a:ext uri="{FF2B5EF4-FFF2-40B4-BE49-F238E27FC236}">
                <a16:creationId xmlns:a16="http://schemas.microsoft.com/office/drawing/2014/main" id="{01D071D1-2688-2F43-90B9-4FFA2F2587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0538" y="3962400"/>
            <a:ext cx="3136900"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59" name="Picture 4">
            <a:extLst>
              <a:ext uri="{FF2B5EF4-FFF2-40B4-BE49-F238E27FC236}">
                <a16:creationId xmlns:a16="http://schemas.microsoft.com/office/drawing/2014/main" id="{52F0335B-6A7B-8743-AC3E-F1C763F6AD6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30538" y="4857750"/>
            <a:ext cx="23749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2">
            <a:extLst>
              <a:ext uri="{FF2B5EF4-FFF2-40B4-BE49-F238E27FC236}">
                <a16:creationId xmlns:a16="http://schemas.microsoft.com/office/drawing/2014/main" id="{3A008D49-E337-A141-B12A-DCB431728FCC}"/>
              </a:ext>
            </a:extLst>
          </p:cNvPr>
          <p:cNvSpPr>
            <a:spLocks noGrp="1" noChangeArrowheads="1"/>
          </p:cNvSpPr>
          <p:nvPr>
            <p:ph type="title"/>
          </p:nvPr>
        </p:nvSpPr>
        <p:spPr/>
        <p:txBody>
          <a:bodyPr/>
          <a:lstStyle/>
          <a:p>
            <a:pPr eaLnBrk="1" hangingPunct="1"/>
            <a:r>
              <a:rPr lang="en-US" altLang="zh-CN"/>
              <a:t>Learn from History</a:t>
            </a:r>
          </a:p>
        </p:txBody>
      </p:sp>
      <p:sp>
        <p:nvSpPr>
          <p:cNvPr id="97282" name="Rectangle 3">
            <a:extLst>
              <a:ext uri="{FF2B5EF4-FFF2-40B4-BE49-F238E27FC236}">
                <a16:creationId xmlns:a16="http://schemas.microsoft.com/office/drawing/2014/main" id="{2B162B92-AEE1-C943-98ED-9DA5EB30C34F}"/>
              </a:ext>
            </a:extLst>
          </p:cNvPr>
          <p:cNvSpPr>
            <a:spLocks noGrp="1" noChangeArrowheads="1"/>
          </p:cNvSpPr>
          <p:nvPr>
            <p:ph type="body" idx="1"/>
          </p:nvPr>
        </p:nvSpPr>
        <p:spPr/>
        <p:txBody>
          <a:bodyPr/>
          <a:lstStyle/>
          <a:p>
            <a:pPr eaLnBrk="1" hangingPunct="1"/>
            <a:r>
              <a:rPr lang="en-US" altLang="zh-CN" b="1"/>
              <a:t>Translation lookaside buffer (TLB)</a:t>
            </a:r>
          </a:p>
          <a:p>
            <a:pPr eaLnBrk="1" hangingPunct="1">
              <a:buFontTx/>
              <a:buNone/>
            </a:pPr>
            <a:r>
              <a:rPr lang="en-US" altLang="zh-CN" b="1">
                <a:solidFill>
                  <a:schemeClr val="bg2"/>
                </a:solidFill>
              </a:rPr>
              <a:t>	/translation buffer (TB)</a:t>
            </a:r>
          </a:p>
          <a:p>
            <a:pPr eaLnBrk="1" hangingPunct="1">
              <a:buFontTx/>
              <a:buNone/>
            </a:pPr>
            <a:r>
              <a:rPr lang="en-US" altLang="zh-CN" b="1"/>
              <a:t>	</a:t>
            </a:r>
            <a:r>
              <a:rPr lang="en-US" altLang="zh-CN"/>
              <a:t>a special </a:t>
            </a:r>
            <a:r>
              <a:rPr lang="en-US" altLang="zh-CN" b="1">
                <a:solidFill>
                  <a:srgbClr val="FFC000"/>
                </a:solidFill>
              </a:rPr>
              <a:t>cache!</a:t>
            </a:r>
          </a:p>
          <a:p>
            <a:pPr eaLnBrk="1" hangingPunct="1">
              <a:buFontTx/>
              <a:buNone/>
            </a:pPr>
            <a:r>
              <a:rPr lang="en-US" altLang="zh-CN"/>
              <a:t>	that keeps (prev) address translations</a:t>
            </a:r>
            <a:endParaRPr lang="en-US" altLang="zh-CN" b="1"/>
          </a:p>
          <a:p>
            <a:pPr eaLnBrk="1" hangingPunct="1"/>
            <a:r>
              <a:rPr lang="en-US" altLang="zh-CN"/>
              <a:t>TLB entry</a:t>
            </a:r>
          </a:p>
          <a:p>
            <a:pPr eaLnBrk="1" hangingPunct="1">
              <a:buFontTx/>
              <a:buNone/>
            </a:pPr>
            <a:r>
              <a:rPr lang="en-US" altLang="zh-CN"/>
              <a:t>	--tag: portions of the virtual address;</a:t>
            </a:r>
          </a:p>
          <a:p>
            <a:pPr eaLnBrk="1" hangingPunct="1">
              <a:buFontTx/>
              <a:buNone/>
            </a:pPr>
            <a:r>
              <a:rPr lang="en-US" altLang="zh-CN"/>
              <a:t>	--data: a physical page frame number, protection field, valid bit, use bit, dirty bit;</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D7846-4BB8-4EFC-61D4-61166742D83A}"/>
              </a:ext>
            </a:extLst>
          </p:cNvPr>
          <p:cNvSpPr>
            <a:spLocks noGrp="1"/>
          </p:cNvSpPr>
          <p:nvPr>
            <p:ph type="title"/>
          </p:nvPr>
        </p:nvSpPr>
        <p:spPr/>
        <p:txBody>
          <a:bodyPr/>
          <a:lstStyle/>
          <a:p>
            <a:r>
              <a:rPr lang="en-CN" dirty="0"/>
              <a:t>TLB</a:t>
            </a:r>
          </a:p>
        </p:txBody>
      </p:sp>
      <p:pic>
        <p:nvPicPr>
          <p:cNvPr id="4" name="Picture 5">
            <a:extLst>
              <a:ext uri="{FF2B5EF4-FFF2-40B4-BE49-F238E27FC236}">
                <a16:creationId xmlns:a16="http://schemas.microsoft.com/office/drawing/2014/main" id="{00D76DAC-1753-78D5-F363-6256AE67D3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595438"/>
            <a:ext cx="6962775" cy="526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7598085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4">
            <a:extLst>
              <a:ext uri="{FF2B5EF4-FFF2-40B4-BE49-F238E27FC236}">
                <a16:creationId xmlns:a16="http://schemas.microsoft.com/office/drawing/2014/main" id="{EE5D6C04-FA5C-4D47-9C60-5D7CED9E2CDD}"/>
              </a:ext>
            </a:extLst>
          </p:cNvPr>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a:ln>
                  <a:noFill/>
                </a:ln>
                <a:solidFill>
                  <a:srgbClr val="00B0F0"/>
                </a:solidFill>
                <a:effectLst/>
                <a:uLnTx/>
                <a:uFillTx/>
                <a:latin typeface="Verdana" panose="020B0604030504040204" pitchFamily="34" charset="0"/>
                <a:ea typeface="宋体" panose="02010600030101010101" pitchFamily="2" charset="-122"/>
                <a:cs typeface="+mn-cs"/>
              </a:rPr>
              <a:t>Address Translation: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one more time, with cache</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001" name="Picture 4" descr="virtualmemcache">
            <a:extLst>
              <a:ext uri="{FF2B5EF4-FFF2-40B4-BE49-F238E27FC236}">
                <a16:creationId xmlns:a16="http://schemas.microsoft.com/office/drawing/2014/main" id="{80610794-69C4-8F49-9F77-E5D5D76F6B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9525"/>
            <a:ext cx="8077200" cy="684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8002" name="Rectangle 2">
            <a:extLst>
              <a:ext uri="{FF2B5EF4-FFF2-40B4-BE49-F238E27FC236}">
                <a16:creationId xmlns:a16="http://schemas.microsoft.com/office/drawing/2014/main" id="{FD1269FC-14B0-9749-939D-1A576627E56B}"/>
              </a:ext>
            </a:extLst>
          </p:cNvPr>
          <p:cNvSpPr>
            <a:spLocks noGrp="1" noChangeArrowheads="1"/>
          </p:cNvSpPr>
          <p:nvPr>
            <p:ph type="title"/>
          </p:nvPr>
        </p:nvSpPr>
        <p:spPr>
          <a:xfrm>
            <a:off x="0" y="5410200"/>
            <a:ext cx="9144000" cy="1447800"/>
          </a:xfrm>
        </p:spPr>
        <p:txBody>
          <a:bodyPr/>
          <a:lstStyle/>
          <a:p>
            <a:pPr algn="l" eaLnBrk="1" hangingPunct="1"/>
            <a:r>
              <a:rPr lang="en-US" altLang="zh-CN"/>
              <a:t>Address Translation</a:t>
            </a:r>
          </a:p>
        </p:txBody>
      </p:sp>
      <p:sp>
        <p:nvSpPr>
          <p:cNvPr id="8" name="Rectangle 2">
            <a:extLst>
              <a:ext uri="{FF2B5EF4-FFF2-40B4-BE49-F238E27FC236}">
                <a16:creationId xmlns:a16="http://schemas.microsoft.com/office/drawing/2014/main" id="{1970C11B-B5D2-014C-A5B8-F120226622BC}"/>
              </a:ext>
            </a:extLst>
          </p:cNvPr>
          <p:cNvSpPr txBox="1">
            <a:spLocks noChangeArrowheads="1"/>
          </p:cNvSpPr>
          <p:nvPr/>
        </p:nvSpPr>
        <p:spPr bwMode="auto">
          <a:xfrm>
            <a:off x="0" y="3505200"/>
            <a:ext cx="9144000" cy="23622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64-bit virtual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41-bit physical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page size: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two-level direct-mapped caches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64-byte blocks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L1: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L2: 4MB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TLB 256 entries</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049" name="Picture 4" descr="virtualmemcache">
            <a:extLst>
              <a:ext uri="{FF2B5EF4-FFF2-40B4-BE49-F238E27FC236}">
                <a16:creationId xmlns:a16="http://schemas.microsoft.com/office/drawing/2014/main" id="{D551161E-3056-C746-BB19-69014BCEEC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9525"/>
            <a:ext cx="8077200" cy="684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0050" name="Rectangle 2">
            <a:extLst>
              <a:ext uri="{FF2B5EF4-FFF2-40B4-BE49-F238E27FC236}">
                <a16:creationId xmlns:a16="http://schemas.microsoft.com/office/drawing/2014/main" id="{AC5D87EA-8DDB-2C47-B8EC-15352BA19019}"/>
              </a:ext>
            </a:extLst>
          </p:cNvPr>
          <p:cNvSpPr>
            <a:spLocks noGrp="1" noChangeArrowheads="1"/>
          </p:cNvSpPr>
          <p:nvPr>
            <p:ph type="title"/>
          </p:nvPr>
        </p:nvSpPr>
        <p:spPr>
          <a:xfrm>
            <a:off x="0" y="5410200"/>
            <a:ext cx="9144000" cy="1447800"/>
          </a:xfrm>
        </p:spPr>
        <p:txBody>
          <a:bodyPr/>
          <a:lstStyle/>
          <a:p>
            <a:pPr algn="l" eaLnBrk="1" hangingPunct="1"/>
            <a:r>
              <a:rPr lang="en-US" altLang="zh-CN"/>
              <a:t>Address Translation</a:t>
            </a:r>
          </a:p>
        </p:txBody>
      </p:sp>
      <p:sp>
        <p:nvSpPr>
          <p:cNvPr id="8" name="Rectangle 2">
            <a:extLst>
              <a:ext uri="{FF2B5EF4-FFF2-40B4-BE49-F238E27FC236}">
                <a16:creationId xmlns:a16="http://schemas.microsoft.com/office/drawing/2014/main" id="{FEEFD32F-E849-C94D-894A-521C9783A4B9}"/>
              </a:ext>
            </a:extLst>
          </p:cNvPr>
          <p:cNvSpPr txBox="1">
            <a:spLocks noChangeArrowheads="1"/>
          </p:cNvSpPr>
          <p:nvPr/>
        </p:nvSpPr>
        <p:spPr bwMode="auto">
          <a:xfrm>
            <a:off x="0" y="3505200"/>
            <a:ext cx="9144000" cy="23622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64-bit virtual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41-bit physical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FF00"/>
                </a:solidFill>
                <a:effectLst/>
                <a:uLnTx/>
                <a:uFillTx/>
                <a:latin typeface="Verdana"/>
                <a:ea typeface="宋体"/>
                <a:cs typeface="+mn-cs"/>
              </a:rPr>
              <a:t>page size: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two-level direct-mapped caches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64-byte blocks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L1: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L2: 4MB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TLB 256 entries</a:t>
            </a:r>
          </a:p>
        </p:txBody>
      </p:sp>
      <p:sp>
        <p:nvSpPr>
          <p:cNvPr id="130052" name="TextBox 4">
            <a:extLst>
              <a:ext uri="{FF2B5EF4-FFF2-40B4-BE49-F238E27FC236}">
                <a16:creationId xmlns:a16="http://schemas.microsoft.com/office/drawing/2014/main" id="{2DA74A8C-F052-6947-A7FC-F6111496B894}"/>
              </a:ext>
            </a:extLst>
          </p:cNvPr>
          <p:cNvSpPr txBox="1">
            <a:spLocks noChangeArrowheads="1"/>
          </p:cNvSpPr>
          <p:nvPr/>
        </p:nvSpPr>
        <p:spPr bwMode="auto">
          <a:xfrm>
            <a:off x="6096000" y="533400"/>
            <a:ext cx="17589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13</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8KB page</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椭圆 5">
            <a:extLst>
              <a:ext uri="{FF2B5EF4-FFF2-40B4-BE49-F238E27FC236}">
                <a16:creationId xmlns:a16="http://schemas.microsoft.com/office/drawing/2014/main" id="{AF28C22F-BC09-D24C-8F2A-294F5E27B9F4}"/>
              </a:ext>
            </a:extLst>
          </p:cNvPr>
          <p:cNvSpPr/>
          <p:nvPr/>
        </p:nvSpPr>
        <p:spPr>
          <a:xfrm>
            <a:off x="5715000" y="4572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1073" name="Picture 4" descr="virtualmemcache">
            <a:extLst>
              <a:ext uri="{FF2B5EF4-FFF2-40B4-BE49-F238E27FC236}">
                <a16:creationId xmlns:a16="http://schemas.microsoft.com/office/drawing/2014/main" id="{7538C742-5C27-304F-86DD-D6DE2311CE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9525"/>
            <a:ext cx="8077200" cy="684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1074" name="Rectangle 2">
            <a:extLst>
              <a:ext uri="{FF2B5EF4-FFF2-40B4-BE49-F238E27FC236}">
                <a16:creationId xmlns:a16="http://schemas.microsoft.com/office/drawing/2014/main" id="{181FFB50-47E1-CB4A-BAB0-73F0A6915ADE}"/>
              </a:ext>
            </a:extLst>
          </p:cNvPr>
          <p:cNvSpPr>
            <a:spLocks noGrp="1" noChangeArrowheads="1"/>
          </p:cNvSpPr>
          <p:nvPr>
            <p:ph type="title"/>
          </p:nvPr>
        </p:nvSpPr>
        <p:spPr>
          <a:xfrm>
            <a:off x="0" y="5410200"/>
            <a:ext cx="9144000" cy="1447800"/>
          </a:xfrm>
        </p:spPr>
        <p:txBody>
          <a:bodyPr/>
          <a:lstStyle/>
          <a:p>
            <a:pPr algn="l" eaLnBrk="1" hangingPunct="1"/>
            <a:r>
              <a:rPr lang="en-US" altLang="zh-CN"/>
              <a:t>Address Translation</a:t>
            </a:r>
          </a:p>
        </p:txBody>
      </p:sp>
      <p:sp>
        <p:nvSpPr>
          <p:cNvPr id="8" name="Rectangle 2">
            <a:extLst>
              <a:ext uri="{FF2B5EF4-FFF2-40B4-BE49-F238E27FC236}">
                <a16:creationId xmlns:a16="http://schemas.microsoft.com/office/drawing/2014/main" id="{468BABA4-326D-B244-BE60-C36243BD2E7A}"/>
              </a:ext>
            </a:extLst>
          </p:cNvPr>
          <p:cNvSpPr txBox="1">
            <a:spLocks noChangeArrowheads="1"/>
          </p:cNvSpPr>
          <p:nvPr/>
        </p:nvSpPr>
        <p:spPr bwMode="auto">
          <a:xfrm>
            <a:off x="0" y="3505200"/>
            <a:ext cx="9144000" cy="23622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64-bit virtual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41-bit physical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page size: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two-level direct-mapped caches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64-byte blocks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L1: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L2: 4MB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FF00"/>
                </a:solidFill>
                <a:effectLst/>
                <a:uLnTx/>
                <a:uFillTx/>
                <a:latin typeface="Verdana"/>
                <a:ea typeface="宋体"/>
                <a:cs typeface="+mn-cs"/>
              </a:rPr>
              <a:t>TLB 256 entries</a:t>
            </a:r>
          </a:p>
        </p:txBody>
      </p:sp>
      <p:sp>
        <p:nvSpPr>
          <p:cNvPr id="131076" name="TextBox 4">
            <a:extLst>
              <a:ext uri="{FF2B5EF4-FFF2-40B4-BE49-F238E27FC236}">
                <a16:creationId xmlns:a16="http://schemas.microsoft.com/office/drawing/2014/main" id="{5B0876DB-6DAB-134C-8FD0-AFDE18C5D511}"/>
              </a:ext>
            </a:extLst>
          </p:cNvPr>
          <p:cNvSpPr txBox="1">
            <a:spLocks noChangeArrowheads="1"/>
          </p:cNvSpPr>
          <p:nvPr/>
        </p:nvSpPr>
        <p:spPr bwMode="auto">
          <a:xfrm>
            <a:off x="2895600" y="1219200"/>
            <a:ext cx="22574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8</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256 entries</a:t>
            </a:r>
          </a:p>
        </p:txBody>
      </p:sp>
      <p:sp>
        <p:nvSpPr>
          <p:cNvPr id="6" name="椭圆 5">
            <a:extLst>
              <a:ext uri="{FF2B5EF4-FFF2-40B4-BE49-F238E27FC236}">
                <a16:creationId xmlns:a16="http://schemas.microsoft.com/office/drawing/2014/main" id="{2925D5C2-3993-E44B-B914-EBD423ED0E12}"/>
              </a:ext>
            </a:extLst>
          </p:cNvPr>
          <p:cNvSpPr/>
          <p:nvPr/>
        </p:nvSpPr>
        <p:spPr>
          <a:xfrm>
            <a:off x="2895600" y="914400"/>
            <a:ext cx="1752600" cy="8382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097" name="Picture 4" descr="virtualmemcache">
            <a:extLst>
              <a:ext uri="{FF2B5EF4-FFF2-40B4-BE49-F238E27FC236}">
                <a16:creationId xmlns:a16="http://schemas.microsoft.com/office/drawing/2014/main" id="{974598E3-3B6F-5148-9681-B5C21570D0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9525"/>
            <a:ext cx="8077200" cy="684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2098" name="Rectangle 2">
            <a:extLst>
              <a:ext uri="{FF2B5EF4-FFF2-40B4-BE49-F238E27FC236}">
                <a16:creationId xmlns:a16="http://schemas.microsoft.com/office/drawing/2014/main" id="{964F47F6-8FC7-2944-912F-AF349304AEE4}"/>
              </a:ext>
            </a:extLst>
          </p:cNvPr>
          <p:cNvSpPr>
            <a:spLocks noGrp="1" noChangeArrowheads="1"/>
          </p:cNvSpPr>
          <p:nvPr>
            <p:ph type="title"/>
          </p:nvPr>
        </p:nvSpPr>
        <p:spPr>
          <a:xfrm>
            <a:off x="0" y="5410200"/>
            <a:ext cx="9144000" cy="1447800"/>
          </a:xfrm>
        </p:spPr>
        <p:txBody>
          <a:bodyPr/>
          <a:lstStyle/>
          <a:p>
            <a:pPr algn="l" eaLnBrk="1" hangingPunct="1"/>
            <a:r>
              <a:rPr lang="en-US" altLang="zh-CN"/>
              <a:t>Address Translation</a:t>
            </a:r>
          </a:p>
        </p:txBody>
      </p:sp>
      <p:sp>
        <p:nvSpPr>
          <p:cNvPr id="8" name="Rectangle 2">
            <a:extLst>
              <a:ext uri="{FF2B5EF4-FFF2-40B4-BE49-F238E27FC236}">
                <a16:creationId xmlns:a16="http://schemas.microsoft.com/office/drawing/2014/main" id="{150CEEDC-B871-704A-8A91-589C54CC7A30}"/>
              </a:ext>
            </a:extLst>
          </p:cNvPr>
          <p:cNvSpPr txBox="1">
            <a:spLocks noChangeArrowheads="1"/>
          </p:cNvSpPr>
          <p:nvPr/>
        </p:nvSpPr>
        <p:spPr bwMode="auto">
          <a:xfrm>
            <a:off x="0" y="3505200"/>
            <a:ext cx="9144000" cy="23622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64-bit virtual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FF00"/>
                </a:solidFill>
                <a:effectLst/>
                <a:uLnTx/>
                <a:uFillTx/>
                <a:latin typeface="Verdana"/>
                <a:ea typeface="宋体"/>
                <a:cs typeface="+mn-cs"/>
              </a:rPr>
              <a:t>41-bit physical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FF00"/>
                </a:solidFill>
                <a:effectLst/>
                <a:uLnTx/>
                <a:uFillTx/>
                <a:latin typeface="Verdana"/>
                <a:ea typeface="宋体"/>
                <a:cs typeface="+mn-cs"/>
              </a:rPr>
              <a:t>page size: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two-level direct-mapped caches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64-byte blocks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L1: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L2: 4MB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TLB 256 entries</a:t>
            </a:r>
          </a:p>
        </p:txBody>
      </p:sp>
      <p:sp>
        <p:nvSpPr>
          <p:cNvPr id="6" name="椭圆 5">
            <a:extLst>
              <a:ext uri="{FF2B5EF4-FFF2-40B4-BE49-F238E27FC236}">
                <a16:creationId xmlns:a16="http://schemas.microsoft.com/office/drawing/2014/main" id="{B00EF553-0D38-6E41-B241-A4D4F97EFDE0}"/>
              </a:ext>
            </a:extLst>
          </p:cNvPr>
          <p:cNvSpPr/>
          <p:nvPr/>
        </p:nvSpPr>
        <p:spPr>
          <a:xfrm>
            <a:off x="2743200" y="1828800"/>
            <a:ext cx="2590800" cy="15240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32101" name="TextBox 6">
            <a:extLst>
              <a:ext uri="{FF2B5EF4-FFF2-40B4-BE49-F238E27FC236}">
                <a16:creationId xmlns:a16="http://schemas.microsoft.com/office/drawing/2014/main" id="{E5EA6497-F0FA-974E-8750-8A8DE1BEFA2F}"/>
              </a:ext>
            </a:extLst>
          </p:cNvPr>
          <p:cNvSpPr txBox="1">
            <a:spLocks noChangeArrowheads="1"/>
          </p:cNvSpPr>
          <p:nvPr/>
        </p:nvSpPr>
        <p:spPr bwMode="auto">
          <a:xfrm>
            <a:off x="6705600" y="1066800"/>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6</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64byte block</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椭圆 8">
            <a:extLst>
              <a:ext uri="{FF2B5EF4-FFF2-40B4-BE49-F238E27FC236}">
                <a16:creationId xmlns:a16="http://schemas.microsoft.com/office/drawing/2014/main" id="{94C8B46B-0A0E-FE4D-B795-A06E7CCE218A}"/>
              </a:ext>
            </a:extLst>
          </p:cNvPr>
          <p:cNvSpPr/>
          <p:nvPr/>
        </p:nvSpPr>
        <p:spPr>
          <a:xfrm>
            <a:off x="6324600" y="9906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32103" name="TextBox 4">
            <a:extLst>
              <a:ext uri="{FF2B5EF4-FFF2-40B4-BE49-F238E27FC236}">
                <a16:creationId xmlns:a16="http://schemas.microsoft.com/office/drawing/2014/main" id="{40BEDC69-EA87-6C41-8290-E748D1C5B53E}"/>
              </a:ext>
            </a:extLst>
          </p:cNvPr>
          <p:cNvSpPr txBox="1">
            <a:spLocks noChangeArrowheads="1"/>
          </p:cNvSpPr>
          <p:nvPr/>
        </p:nvSpPr>
        <p:spPr bwMode="auto">
          <a:xfrm>
            <a:off x="4114800" y="2133600"/>
            <a:ext cx="22574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41 - 13</a:t>
            </a:r>
            <a:endParaRPr kumimoji="0" lang="zh-CN" altLang="en-US"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2104" name="TextBox 6">
            <a:extLst>
              <a:ext uri="{FF2B5EF4-FFF2-40B4-BE49-F238E27FC236}">
                <a16:creationId xmlns:a16="http://schemas.microsoft.com/office/drawing/2014/main" id="{1E799CC3-3712-DB45-8F8F-A274467E9A77}"/>
              </a:ext>
            </a:extLst>
          </p:cNvPr>
          <p:cNvSpPr txBox="1">
            <a:spLocks noChangeArrowheads="1"/>
          </p:cNvSpPr>
          <p:nvPr/>
        </p:nvSpPr>
        <p:spPr bwMode="auto">
          <a:xfrm>
            <a:off x="6797675" y="2006600"/>
            <a:ext cx="4413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28</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1" name="椭圆 8">
            <a:extLst>
              <a:ext uri="{FF2B5EF4-FFF2-40B4-BE49-F238E27FC236}">
                <a16:creationId xmlns:a16="http://schemas.microsoft.com/office/drawing/2014/main" id="{6AD43420-EC9C-1048-912B-9E98CD302CFA}"/>
              </a:ext>
            </a:extLst>
          </p:cNvPr>
          <p:cNvSpPr/>
          <p:nvPr/>
        </p:nvSpPr>
        <p:spPr>
          <a:xfrm>
            <a:off x="5913438" y="2047875"/>
            <a:ext cx="1525587"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4145" name="Picture 4" descr="virtualmemcache">
            <a:extLst>
              <a:ext uri="{FF2B5EF4-FFF2-40B4-BE49-F238E27FC236}">
                <a16:creationId xmlns:a16="http://schemas.microsoft.com/office/drawing/2014/main" id="{49BF6D8F-1925-A243-A61E-B8D4A0AF0D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9525"/>
            <a:ext cx="8077200" cy="684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4146" name="Rectangle 2">
            <a:extLst>
              <a:ext uri="{FF2B5EF4-FFF2-40B4-BE49-F238E27FC236}">
                <a16:creationId xmlns:a16="http://schemas.microsoft.com/office/drawing/2014/main" id="{86154CCE-1780-6843-810E-E0A43082802C}"/>
              </a:ext>
            </a:extLst>
          </p:cNvPr>
          <p:cNvSpPr>
            <a:spLocks noGrp="1" noChangeArrowheads="1"/>
          </p:cNvSpPr>
          <p:nvPr>
            <p:ph type="title"/>
          </p:nvPr>
        </p:nvSpPr>
        <p:spPr>
          <a:xfrm>
            <a:off x="0" y="5410200"/>
            <a:ext cx="9144000" cy="1447800"/>
          </a:xfrm>
        </p:spPr>
        <p:txBody>
          <a:bodyPr/>
          <a:lstStyle/>
          <a:p>
            <a:pPr algn="l" eaLnBrk="1" hangingPunct="1"/>
            <a:r>
              <a:rPr lang="en-US" altLang="zh-CN"/>
              <a:t>Address Translation</a:t>
            </a:r>
          </a:p>
        </p:txBody>
      </p:sp>
      <p:sp>
        <p:nvSpPr>
          <p:cNvPr id="8" name="Rectangle 2">
            <a:extLst>
              <a:ext uri="{FF2B5EF4-FFF2-40B4-BE49-F238E27FC236}">
                <a16:creationId xmlns:a16="http://schemas.microsoft.com/office/drawing/2014/main" id="{06A4571F-EC82-6D49-9768-491E7639C611}"/>
              </a:ext>
            </a:extLst>
          </p:cNvPr>
          <p:cNvSpPr txBox="1">
            <a:spLocks noChangeArrowheads="1"/>
          </p:cNvSpPr>
          <p:nvPr/>
        </p:nvSpPr>
        <p:spPr bwMode="auto">
          <a:xfrm>
            <a:off x="0" y="3505200"/>
            <a:ext cx="9144000" cy="23622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64-bit virtual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41-bit physical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page size: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two-level direct-mapped caches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FF00"/>
                </a:solidFill>
                <a:effectLst/>
                <a:uLnTx/>
                <a:uFillTx/>
                <a:latin typeface="Verdana"/>
                <a:ea typeface="宋体"/>
                <a:cs typeface="+mn-cs"/>
              </a:rPr>
              <a:t>64-byte blocks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FF00"/>
                </a:solidFill>
                <a:effectLst/>
                <a:uLnTx/>
                <a:uFillTx/>
                <a:latin typeface="Verdana"/>
                <a:ea typeface="宋体"/>
                <a:cs typeface="+mn-cs"/>
              </a:rPr>
              <a:t>L1: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L2: 4MB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TLB 256 entries</a:t>
            </a:r>
          </a:p>
        </p:txBody>
      </p:sp>
      <p:sp>
        <p:nvSpPr>
          <p:cNvPr id="134148" name="TextBox 4">
            <a:extLst>
              <a:ext uri="{FF2B5EF4-FFF2-40B4-BE49-F238E27FC236}">
                <a16:creationId xmlns:a16="http://schemas.microsoft.com/office/drawing/2014/main" id="{EAAC94EE-9622-4548-B71E-0D7CC237C909}"/>
              </a:ext>
            </a:extLst>
          </p:cNvPr>
          <p:cNvSpPr txBox="1">
            <a:spLocks noChangeArrowheads="1"/>
          </p:cNvSpPr>
          <p:nvPr/>
        </p:nvSpPr>
        <p:spPr bwMode="auto">
          <a:xfrm>
            <a:off x="3886200" y="1219200"/>
            <a:ext cx="22574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13</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8KB L1 cache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6</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64byte block</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7</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13</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6</a:t>
            </a:r>
            <a:endParaRPr kumimoji="0" lang="zh-CN" altLang="en-US"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椭圆 5">
            <a:extLst>
              <a:ext uri="{FF2B5EF4-FFF2-40B4-BE49-F238E27FC236}">
                <a16:creationId xmlns:a16="http://schemas.microsoft.com/office/drawing/2014/main" id="{D757716D-6FD4-034C-B5D9-3E5CD03BD544}"/>
              </a:ext>
            </a:extLst>
          </p:cNvPr>
          <p:cNvSpPr/>
          <p:nvPr/>
        </p:nvSpPr>
        <p:spPr>
          <a:xfrm>
            <a:off x="3886200" y="914400"/>
            <a:ext cx="2133600" cy="15240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34150" name="TextBox 6">
            <a:extLst>
              <a:ext uri="{FF2B5EF4-FFF2-40B4-BE49-F238E27FC236}">
                <a16:creationId xmlns:a16="http://schemas.microsoft.com/office/drawing/2014/main" id="{D91445C3-196C-D34B-AE92-1C9C116749FF}"/>
              </a:ext>
            </a:extLst>
          </p:cNvPr>
          <p:cNvSpPr txBox="1">
            <a:spLocks noChangeArrowheads="1"/>
          </p:cNvSpPr>
          <p:nvPr/>
        </p:nvSpPr>
        <p:spPr bwMode="auto">
          <a:xfrm>
            <a:off x="6705600" y="1066800"/>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6</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64byte block</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椭圆 8">
            <a:extLst>
              <a:ext uri="{FF2B5EF4-FFF2-40B4-BE49-F238E27FC236}">
                <a16:creationId xmlns:a16="http://schemas.microsoft.com/office/drawing/2014/main" id="{310D8AA3-9902-E242-9365-55B6BE0800EB}"/>
              </a:ext>
            </a:extLst>
          </p:cNvPr>
          <p:cNvSpPr/>
          <p:nvPr/>
        </p:nvSpPr>
        <p:spPr>
          <a:xfrm>
            <a:off x="6324600" y="9906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34152" name="TextBox 6">
            <a:extLst>
              <a:ext uri="{FF2B5EF4-FFF2-40B4-BE49-F238E27FC236}">
                <a16:creationId xmlns:a16="http://schemas.microsoft.com/office/drawing/2014/main" id="{9DF631AA-6A46-9243-B9A4-5AA1BC2240DF}"/>
              </a:ext>
            </a:extLst>
          </p:cNvPr>
          <p:cNvSpPr txBox="1">
            <a:spLocks noChangeArrowheads="1"/>
          </p:cNvSpPr>
          <p:nvPr/>
        </p:nvSpPr>
        <p:spPr bwMode="auto">
          <a:xfrm>
            <a:off x="6797675" y="2006600"/>
            <a:ext cx="4413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28</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1" name="椭圆 8">
            <a:extLst>
              <a:ext uri="{FF2B5EF4-FFF2-40B4-BE49-F238E27FC236}">
                <a16:creationId xmlns:a16="http://schemas.microsoft.com/office/drawing/2014/main" id="{3959B774-9D70-6146-A897-2B55CC6E6B06}"/>
              </a:ext>
            </a:extLst>
          </p:cNvPr>
          <p:cNvSpPr/>
          <p:nvPr/>
        </p:nvSpPr>
        <p:spPr>
          <a:xfrm>
            <a:off x="5913438" y="2047875"/>
            <a:ext cx="1525587"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5169" name="Picture 4" descr="virtualmemcache">
            <a:extLst>
              <a:ext uri="{FF2B5EF4-FFF2-40B4-BE49-F238E27FC236}">
                <a16:creationId xmlns:a16="http://schemas.microsoft.com/office/drawing/2014/main" id="{B7DA9770-2DCB-6C47-A58F-5302421722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9525"/>
            <a:ext cx="8077200" cy="684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5170" name="Rectangle 2">
            <a:extLst>
              <a:ext uri="{FF2B5EF4-FFF2-40B4-BE49-F238E27FC236}">
                <a16:creationId xmlns:a16="http://schemas.microsoft.com/office/drawing/2014/main" id="{78E6F474-9CF8-CE47-9AB0-AB32357089DE}"/>
              </a:ext>
            </a:extLst>
          </p:cNvPr>
          <p:cNvSpPr>
            <a:spLocks noGrp="1" noChangeArrowheads="1"/>
          </p:cNvSpPr>
          <p:nvPr>
            <p:ph type="title"/>
          </p:nvPr>
        </p:nvSpPr>
        <p:spPr>
          <a:xfrm>
            <a:off x="0" y="5410200"/>
            <a:ext cx="9144000" cy="1447800"/>
          </a:xfrm>
        </p:spPr>
        <p:txBody>
          <a:bodyPr/>
          <a:lstStyle/>
          <a:p>
            <a:pPr algn="l" eaLnBrk="1" hangingPunct="1"/>
            <a:r>
              <a:rPr lang="en-US" altLang="zh-CN"/>
              <a:t>Address Translation</a:t>
            </a:r>
          </a:p>
        </p:txBody>
      </p:sp>
      <p:sp>
        <p:nvSpPr>
          <p:cNvPr id="8" name="Rectangle 2">
            <a:extLst>
              <a:ext uri="{FF2B5EF4-FFF2-40B4-BE49-F238E27FC236}">
                <a16:creationId xmlns:a16="http://schemas.microsoft.com/office/drawing/2014/main" id="{2C8C6EE5-A05F-CA4C-BE50-26530BF85199}"/>
              </a:ext>
            </a:extLst>
          </p:cNvPr>
          <p:cNvSpPr txBox="1">
            <a:spLocks noChangeArrowheads="1"/>
          </p:cNvSpPr>
          <p:nvPr/>
        </p:nvSpPr>
        <p:spPr bwMode="auto">
          <a:xfrm>
            <a:off x="0" y="3505200"/>
            <a:ext cx="9144000" cy="23622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64-bit virtual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41-bit physical address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page size: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two-level direct-mapped caches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FF00"/>
                </a:solidFill>
                <a:effectLst/>
                <a:uLnTx/>
                <a:uFillTx/>
                <a:latin typeface="Verdana"/>
                <a:ea typeface="宋体"/>
                <a:cs typeface="+mn-cs"/>
              </a:rPr>
              <a:t>64-byte blocks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L1: 8KB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FF00"/>
                </a:solidFill>
                <a:effectLst/>
                <a:uLnTx/>
                <a:uFillTx/>
                <a:latin typeface="Verdana"/>
                <a:ea typeface="宋体"/>
                <a:cs typeface="+mn-cs"/>
              </a:rPr>
              <a:t>L2: 4MB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Verdana"/>
                <a:ea typeface="宋体"/>
                <a:cs typeface="+mn-cs"/>
              </a:rPr>
              <a:t>TLB 256 entries</a:t>
            </a:r>
          </a:p>
        </p:txBody>
      </p:sp>
      <p:sp>
        <p:nvSpPr>
          <p:cNvPr id="135172" name="TextBox 4">
            <a:extLst>
              <a:ext uri="{FF2B5EF4-FFF2-40B4-BE49-F238E27FC236}">
                <a16:creationId xmlns:a16="http://schemas.microsoft.com/office/drawing/2014/main" id="{E4D42179-B440-3347-B548-858A9832E449}"/>
              </a:ext>
            </a:extLst>
          </p:cNvPr>
          <p:cNvSpPr txBox="1">
            <a:spLocks noChangeArrowheads="1"/>
          </p:cNvSpPr>
          <p:nvPr/>
        </p:nvSpPr>
        <p:spPr bwMode="auto">
          <a:xfrm>
            <a:off x="4572000" y="4495800"/>
            <a:ext cx="22574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22</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4MB L2 cache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6</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64byte block</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16</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22</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6</a:t>
            </a:r>
            <a:endParaRPr kumimoji="0" lang="zh-CN" altLang="en-US"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椭圆 5">
            <a:extLst>
              <a:ext uri="{FF2B5EF4-FFF2-40B4-BE49-F238E27FC236}">
                <a16:creationId xmlns:a16="http://schemas.microsoft.com/office/drawing/2014/main" id="{44F20AE3-224D-354E-BBC6-FC536782C3E0}"/>
              </a:ext>
            </a:extLst>
          </p:cNvPr>
          <p:cNvSpPr/>
          <p:nvPr/>
        </p:nvSpPr>
        <p:spPr>
          <a:xfrm>
            <a:off x="4572000" y="4191000"/>
            <a:ext cx="2133600" cy="15240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35174" name="TextBox 6">
            <a:extLst>
              <a:ext uri="{FF2B5EF4-FFF2-40B4-BE49-F238E27FC236}">
                <a16:creationId xmlns:a16="http://schemas.microsoft.com/office/drawing/2014/main" id="{91EF9931-A035-7146-857F-7457C663BDEC}"/>
              </a:ext>
            </a:extLst>
          </p:cNvPr>
          <p:cNvSpPr txBox="1">
            <a:spLocks noChangeArrowheads="1"/>
          </p:cNvSpPr>
          <p:nvPr/>
        </p:nvSpPr>
        <p:spPr bwMode="auto">
          <a:xfrm>
            <a:off x="7188200" y="4191000"/>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en-US" altLang="zh-CN" sz="1800" b="0" i="0" u="none" strike="noStrike" kern="1200" cap="none" spc="0" normalizeH="0" baseline="30000" noProof="0">
                <a:ln>
                  <a:noFill/>
                </a:ln>
                <a:solidFill>
                  <a:srgbClr val="000000"/>
                </a:solidFill>
                <a:effectLst/>
                <a:uLnTx/>
                <a:uFillTx/>
                <a:latin typeface="Arial" panose="020B0604020202020204" pitchFamily="34" charset="0"/>
                <a:ea typeface="宋体" panose="02010600030101010101" pitchFamily="2" charset="-122"/>
                <a:cs typeface="+mn-cs"/>
              </a:rPr>
              <a:t>6</a:t>
            </a: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 = 64byte block</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椭圆 8">
            <a:extLst>
              <a:ext uri="{FF2B5EF4-FFF2-40B4-BE49-F238E27FC236}">
                <a16:creationId xmlns:a16="http://schemas.microsoft.com/office/drawing/2014/main" id="{DB49FC0C-A8C2-6447-9C25-2772AEE97367}"/>
              </a:ext>
            </a:extLst>
          </p:cNvPr>
          <p:cNvSpPr/>
          <p:nvPr/>
        </p:nvSpPr>
        <p:spPr>
          <a:xfrm>
            <a:off x="6807200" y="411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135176" name="TextBox 6">
            <a:extLst>
              <a:ext uri="{FF2B5EF4-FFF2-40B4-BE49-F238E27FC236}">
                <a16:creationId xmlns:a16="http://schemas.microsoft.com/office/drawing/2014/main" id="{463B1E34-98C3-D54C-BE25-26C21D8E91E2}"/>
              </a:ext>
            </a:extLst>
          </p:cNvPr>
          <p:cNvSpPr txBox="1">
            <a:spLocks noChangeArrowheads="1"/>
          </p:cNvSpPr>
          <p:nvPr/>
        </p:nvSpPr>
        <p:spPr bwMode="auto">
          <a:xfrm>
            <a:off x="6797675" y="2006600"/>
            <a:ext cx="4413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28</a:t>
            </a: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1" name="椭圆 8">
            <a:extLst>
              <a:ext uri="{FF2B5EF4-FFF2-40B4-BE49-F238E27FC236}">
                <a16:creationId xmlns:a16="http://schemas.microsoft.com/office/drawing/2014/main" id="{8057A3BB-5773-664D-8D64-F441C269699D}"/>
              </a:ext>
            </a:extLst>
          </p:cNvPr>
          <p:cNvSpPr/>
          <p:nvPr/>
        </p:nvSpPr>
        <p:spPr>
          <a:xfrm>
            <a:off x="5913438" y="2047875"/>
            <a:ext cx="1525587"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929" name="Title 1">
            <a:extLst>
              <a:ext uri="{FF2B5EF4-FFF2-40B4-BE49-F238E27FC236}">
                <a16:creationId xmlns:a16="http://schemas.microsoft.com/office/drawing/2014/main" id="{288BB1DD-CB79-5C4E-B9B8-BCFDDB86A1EB}"/>
              </a:ext>
            </a:extLst>
          </p:cNvPr>
          <p:cNvSpPr>
            <a:spLocks noGrp="1" noChangeArrowheads="1"/>
          </p:cNvSpPr>
          <p:nvPr>
            <p:ph type="title"/>
          </p:nvPr>
        </p:nvSpPr>
        <p:spPr>
          <a:xfrm>
            <a:off x="-457200" y="274638"/>
            <a:ext cx="9982200" cy="1143000"/>
          </a:xfrm>
        </p:spPr>
        <p:txBody>
          <a:bodyPr/>
          <a:lstStyle/>
          <a:p>
            <a:r>
              <a:rPr lang="en-CN" altLang="en-CN"/>
              <a:t>Physically </a:t>
            </a:r>
            <a:r>
              <a:rPr lang="en-CN" altLang="en-CN" sz="2000"/>
              <a:t>vs</a:t>
            </a:r>
            <a:r>
              <a:rPr lang="en-CN" altLang="en-CN"/>
              <a:t> Virtually Tagged </a:t>
            </a:r>
          </a:p>
        </p:txBody>
      </p:sp>
      <p:sp>
        <p:nvSpPr>
          <p:cNvPr id="3" name="Content Placeholder 2">
            <a:extLst>
              <a:ext uri="{FF2B5EF4-FFF2-40B4-BE49-F238E27FC236}">
                <a16:creationId xmlns:a16="http://schemas.microsoft.com/office/drawing/2014/main" id="{5C656669-4600-2A47-B236-2D7C46950995}"/>
              </a:ext>
            </a:extLst>
          </p:cNvPr>
          <p:cNvSpPr>
            <a:spLocks noGrp="1"/>
          </p:cNvSpPr>
          <p:nvPr>
            <p:ph idx="1"/>
          </p:nvPr>
        </p:nvSpPr>
        <p:spPr/>
        <p:txBody>
          <a:bodyPr/>
          <a:lstStyle/>
          <a:p>
            <a:pPr>
              <a:defRPr/>
            </a:pPr>
            <a:r>
              <a:rPr lang="en-US" dirty="0"/>
              <a:t>P</a:t>
            </a:r>
            <a:r>
              <a:rPr lang="en-CN" dirty="0"/>
              <a:t>ysically tagged</a:t>
            </a:r>
          </a:p>
          <a:p>
            <a:pPr marL="0" indent="0">
              <a:buFontTx/>
              <a:buNone/>
              <a:defRPr/>
            </a:pPr>
            <a:r>
              <a:rPr lang="en-CN" dirty="0"/>
              <a:t>   given that each data block has a  </a:t>
            </a:r>
          </a:p>
          <a:p>
            <a:pPr marL="0" indent="0">
              <a:buFontTx/>
              <a:buNone/>
              <a:defRPr/>
            </a:pPr>
            <a:r>
              <a:rPr lang="en-CN" dirty="0"/>
              <a:t>   unique physical address;</a:t>
            </a:r>
          </a:p>
          <a:p>
            <a:pPr marL="0" indent="0">
              <a:buFontTx/>
              <a:buNone/>
              <a:defRPr/>
            </a:pPr>
            <a:r>
              <a:rPr lang="en-CN" dirty="0"/>
              <a:t>   match tags using physical addresses;</a:t>
            </a:r>
          </a:p>
          <a:p>
            <a:pPr>
              <a:defRPr/>
            </a:pPr>
            <a:r>
              <a:rPr lang="en-CN" dirty="0"/>
              <a:t>Virtually tagged</a:t>
            </a:r>
          </a:p>
          <a:p>
            <a:pPr marL="0" indent="0">
              <a:buFontTx/>
              <a:buNone/>
              <a:defRPr/>
            </a:pPr>
            <a:r>
              <a:rPr lang="en-CN" dirty="0"/>
              <a:t>   index cache sets and match tags using </a:t>
            </a:r>
          </a:p>
          <a:p>
            <a:pPr marL="0" indent="0">
              <a:buFontTx/>
              <a:buNone/>
              <a:defRPr/>
            </a:pPr>
            <a:r>
              <a:rPr lang="en-CN" dirty="0"/>
              <a:t>   virtual address;</a:t>
            </a:r>
          </a:p>
          <a:p>
            <a:pPr marL="0" indent="0">
              <a:buFontTx/>
              <a:buNone/>
              <a:defRPr/>
            </a:pPr>
            <a:r>
              <a:rPr lang="en-CN" dirty="0"/>
              <a:t>   shared data may have different virtual </a:t>
            </a:r>
          </a:p>
          <a:p>
            <a:pPr marL="0" indent="0">
              <a:buFontTx/>
              <a:buNone/>
              <a:defRPr/>
            </a:pPr>
            <a:r>
              <a:rPr lang="en-CN" dirty="0"/>
              <a:t>   addresses: aliasing</a:t>
            </a:r>
          </a:p>
          <a:p>
            <a:pPr marL="0" indent="0">
              <a:buFontTx/>
              <a:buNone/>
              <a:defRPr/>
            </a:pPr>
            <a:r>
              <a:rPr lang="en-CN" dirty="0"/>
              <a:t>   </a:t>
            </a:r>
          </a:p>
        </p:txBody>
      </p:sp>
    </p:spTree>
    <p:extLst>
      <p:ext uri="{BB962C8B-B14F-4D97-AF65-F5344CB8AC3E}">
        <p14:creationId xmlns:p14="http://schemas.microsoft.com/office/powerpoint/2010/main" val="4231148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22D864-594C-6E45-93E6-C95BA244A081}"/>
              </a:ext>
            </a:extLst>
          </p:cNvPr>
          <p:cNvSpPr txBox="1">
            <a:spLocks noChangeArrowheads="1"/>
          </p:cNvSpPr>
          <p:nvPr/>
        </p:nvSpPr>
        <p:spPr bwMode="auto">
          <a:xfrm>
            <a:off x="0" y="4572000"/>
            <a:ext cx="9372600" cy="1524000"/>
          </a:xfrm>
          <a:prstGeom prst="rect">
            <a:avLst/>
          </a:prstGeom>
          <a:noFill/>
          <a:ln w="9525">
            <a:noFill/>
            <a:miter lim="800000"/>
            <a:headEnd/>
            <a:tailEnd/>
          </a:ln>
        </p:spPr>
        <p:txBody>
          <a:bodyPr/>
          <a:lstStyle/>
          <a:p>
            <a:pPr marL="342900" marR="0" lvl="0" indent="-342900" algn="l" defTabSz="914400" rtl="0" eaLnBrk="1" fontAlgn="base" latinLnBrk="0" hangingPunct="1">
              <a:lnSpc>
                <a:spcPct val="90000"/>
              </a:lnSpc>
              <a:spcBef>
                <a:spcPct val="20000"/>
              </a:spcBef>
              <a:spcAft>
                <a:spcPct val="0"/>
              </a:spcAft>
              <a:buClrTx/>
              <a:buSzTx/>
              <a:buFontTx/>
              <a:buNone/>
              <a:tabLst/>
              <a:defRPr/>
            </a:pPr>
            <a:r>
              <a:rPr kumimoji="0" lang="en-US" altLang="zh-CN" sz="2800" b="1" i="0" u="none" strike="noStrike" kern="0" cap="none" spc="0" normalizeH="0" baseline="0" noProof="0" dirty="0">
                <a:ln>
                  <a:noFill/>
                </a:ln>
                <a:solidFill>
                  <a:srgbClr val="00B0F0"/>
                </a:solidFill>
                <a:effectLst/>
                <a:uLnTx/>
                <a:uFillTx/>
                <a:latin typeface="Verdana"/>
                <a:ea typeface="宋体"/>
                <a:cs typeface="+mn-cs"/>
              </a:rPr>
              <a:t>Disclaimer:</a:t>
            </a:r>
            <a:r>
              <a:rPr kumimoji="0" lang="en-US" altLang="zh-CN" sz="2800" b="1" i="0" u="none" strike="noStrike" kern="0" cap="none" spc="0" normalizeH="0" baseline="0" noProof="0" dirty="0">
                <a:ln>
                  <a:noFill/>
                </a:ln>
                <a:solidFill>
                  <a:srgbClr val="00B0F0"/>
                </a:solidFill>
                <a:effectLst/>
                <a:uLnTx/>
                <a:uFillTx/>
                <a:latin typeface="Verdana"/>
                <a:ea typeface="宋体"/>
                <a:cs typeface="+mn-cs"/>
                <a:sym typeface="Wingdings" pitchFamily="2" charset="2"/>
              </a:rPr>
              <a:t>)</a:t>
            </a:r>
            <a:endParaRPr kumimoji="0" lang="en-US" altLang="zh-CN" sz="2800" b="1" i="0" u="none" strike="noStrike" kern="0" cap="none" spc="0" normalizeH="0" baseline="0" noProof="0" dirty="0">
              <a:ln>
                <a:noFill/>
              </a:ln>
              <a:solidFill>
                <a:srgbClr val="00B0F0"/>
              </a:solidFill>
              <a:effectLst/>
              <a:uLnTx/>
              <a:uFillTx/>
              <a:latin typeface="Verdana"/>
              <a:ea typeface="宋体"/>
              <a:cs typeface="+mn-cs"/>
            </a:endParaRPr>
          </a:p>
          <a:p>
            <a:pPr marL="342900" marR="0" lvl="0" indent="-342900" algn="l" defTabSz="914400" rtl="0" eaLnBrk="1" fontAlgn="base" latinLnBrk="0" hangingPunct="1">
              <a:lnSpc>
                <a:spcPct val="90000"/>
              </a:lnSpc>
              <a:spcBef>
                <a:spcPct val="20000"/>
              </a:spcBef>
              <a:spcAft>
                <a:spcPct val="0"/>
              </a:spcAft>
              <a:buClrTx/>
              <a:buSzTx/>
              <a:buFontTx/>
              <a:buNone/>
              <a:tabLst/>
              <a:defRPr/>
            </a:pPr>
            <a:r>
              <a:rPr kumimoji="0" lang="en-US" altLang="zh-CN" sz="2800" b="1" i="0" u="none" strike="noStrike" kern="0" cap="none" spc="0" normalizeH="0" baseline="0" noProof="0" dirty="0">
                <a:ln>
                  <a:noFill/>
                </a:ln>
                <a:solidFill>
                  <a:srgbClr val="00B0F0"/>
                </a:solidFill>
                <a:effectLst/>
                <a:uLnTx/>
                <a:uFillTx/>
                <a:latin typeface="Verdana"/>
                <a:ea typeface="宋体"/>
                <a:cs typeface="+mn-cs"/>
              </a:rPr>
              <a:t>Exam questions may be beyond the coverage </a:t>
            </a:r>
          </a:p>
          <a:p>
            <a:pPr marL="342900" marR="0" lvl="0" indent="-342900" algn="l" defTabSz="914400" rtl="0" eaLnBrk="1" fontAlgn="base" latinLnBrk="0" hangingPunct="1">
              <a:lnSpc>
                <a:spcPct val="90000"/>
              </a:lnSpc>
              <a:spcBef>
                <a:spcPct val="20000"/>
              </a:spcBef>
              <a:spcAft>
                <a:spcPct val="0"/>
              </a:spcAft>
              <a:buClrTx/>
              <a:buSzTx/>
              <a:buFontTx/>
              <a:buNone/>
              <a:tabLst/>
              <a:defRPr/>
            </a:pPr>
            <a:r>
              <a:rPr kumimoji="0" lang="en-US" altLang="zh-CN" sz="2800" b="1" i="0" u="none" strike="noStrike" kern="0" cap="none" spc="0" normalizeH="0" baseline="0" noProof="0" dirty="0">
                <a:ln>
                  <a:noFill/>
                </a:ln>
                <a:solidFill>
                  <a:srgbClr val="00B0F0"/>
                </a:solidFill>
                <a:effectLst/>
                <a:uLnTx/>
                <a:uFillTx/>
                <a:latin typeface="Verdana"/>
                <a:ea typeface="宋体"/>
                <a:cs typeface="+mn-cs"/>
              </a:rPr>
              <a:t>of review slides.</a:t>
            </a:r>
          </a:p>
        </p:txBody>
      </p:sp>
      <p:sp>
        <p:nvSpPr>
          <p:cNvPr id="5" name="Rectangle 2">
            <a:extLst>
              <a:ext uri="{FF2B5EF4-FFF2-40B4-BE49-F238E27FC236}">
                <a16:creationId xmlns:a16="http://schemas.microsoft.com/office/drawing/2014/main" id="{39898524-5FF3-DD4C-BC1B-140ACF9022E1}"/>
              </a:ext>
            </a:extLst>
          </p:cNvPr>
          <p:cNvSpPr txBox="1">
            <a:spLocks noChangeArrowheads="1"/>
          </p:cNvSpPr>
          <p:nvPr/>
        </p:nvSpPr>
        <p:spPr bwMode="auto">
          <a:xfrm>
            <a:off x="0" y="2130425"/>
            <a:ext cx="9601200" cy="1470025"/>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000000"/>
                </a:solidFill>
                <a:effectLst/>
                <a:uLnTx/>
                <a:uFillTx/>
                <a:latin typeface="Verdana"/>
                <a:ea typeface="宋体"/>
                <a:cs typeface="+mn-cs"/>
              </a:rPr>
              <a:t>Chapters 1-5</a:t>
            </a:r>
            <a:br>
              <a:rPr kumimoji="0" lang="en-US" altLang="zh-CN" sz="6600" b="1" i="0" u="none" strike="noStrike" kern="0" cap="none" spc="0" normalizeH="0" baseline="0" noProof="0" dirty="0">
                <a:ln>
                  <a:noFill/>
                </a:ln>
                <a:solidFill>
                  <a:srgbClr val="000000"/>
                </a:solidFill>
                <a:effectLst/>
                <a:uLnTx/>
                <a:uFillTx/>
                <a:latin typeface="Verdana"/>
                <a:ea typeface="宋体"/>
                <a:cs typeface="+mn-cs"/>
              </a:rPr>
            </a:br>
            <a:r>
              <a:rPr kumimoji="0" lang="en-US" altLang="zh-CN" sz="6600" b="1" i="0" u="none" strike="noStrike" kern="0" cap="none" spc="0" normalizeH="0" baseline="0" noProof="0" dirty="0">
                <a:ln>
                  <a:noFill/>
                </a:ln>
                <a:solidFill>
                  <a:srgbClr val="000000"/>
                </a:solidFill>
                <a:effectLst/>
                <a:uLnTx/>
                <a:uFillTx/>
                <a:latin typeface="Verdana"/>
                <a:ea typeface="宋体"/>
                <a:cs typeface="+mn-cs"/>
              </a:rPr>
              <a:t>Appendices A-C </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5" name="Rectangle 2">
            <a:extLst>
              <a:ext uri="{FF2B5EF4-FFF2-40B4-BE49-F238E27FC236}">
                <a16:creationId xmlns:a16="http://schemas.microsoft.com/office/drawing/2014/main" id="{BD4E7AC6-AE85-F140-831C-04F7308BB88B}"/>
              </a:ext>
            </a:extLst>
          </p:cNvPr>
          <p:cNvSpPr>
            <a:spLocks noGrp="1" noChangeArrowheads="1"/>
          </p:cNvSpPr>
          <p:nvPr>
            <p:ph type="title"/>
          </p:nvPr>
        </p:nvSpPr>
        <p:spPr/>
        <p:txBody>
          <a:bodyPr/>
          <a:lstStyle/>
          <a:p>
            <a:pPr eaLnBrk="1" hangingPunct="1"/>
            <a:r>
              <a:rPr lang="en-US" altLang="zh-CN"/>
              <a:t>Ten Advanced Cache Opts</a:t>
            </a:r>
          </a:p>
        </p:txBody>
      </p:sp>
      <p:sp>
        <p:nvSpPr>
          <p:cNvPr id="292866" name="Rectangle 3">
            <a:extLst>
              <a:ext uri="{FF2B5EF4-FFF2-40B4-BE49-F238E27FC236}">
                <a16:creationId xmlns:a16="http://schemas.microsoft.com/office/drawing/2014/main" id="{4DF6B720-9521-3247-B923-B1E8B4F33DFE}"/>
              </a:ext>
            </a:extLst>
          </p:cNvPr>
          <p:cNvSpPr>
            <a:spLocks noGrp="1" noChangeArrowheads="1"/>
          </p:cNvSpPr>
          <p:nvPr>
            <p:ph type="body" idx="1"/>
          </p:nvPr>
        </p:nvSpPr>
        <p:spPr/>
        <p:txBody>
          <a:bodyPr/>
          <a:lstStyle/>
          <a:p>
            <a:pPr eaLnBrk="1" hangingPunct="1"/>
            <a:r>
              <a:rPr lang="en-US" altLang="zh-CN" dirty="0"/>
              <a:t>Goal: average memory access time</a:t>
            </a:r>
          </a:p>
          <a:p>
            <a:pPr eaLnBrk="1" hangingPunct="1"/>
            <a:endParaRPr lang="en-US" altLang="zh-CN" dirty="0"/>
          </a:p>
          <a:p>
            <a:pPr eaLnBrk="1" hangingPunct="1"/>
            <a:r>
              <a:rPr lang="en-US" altLang="zh-CN" dirty="0"/>
              <a:t>Metrics to reduce/optimize</a:t>
            </a:r>
          </a:p>
          <a:p>
            <a:pPr eaLnBrk="1" hangingPunct="1">
              <a:buFontTx/>
              <a:buNone/>
            </a:pPr>
            <a:r>
              <a:rPr lang="en-US" altLang="zh-CN" dirty="0"/>
              <a:t>	hit time</a:t>
            </a:r>
          </a:p>
          <a:p>
            <a:pPr eaLnBrk="1" hangingPunct="1">
              <a:buFontTx/>
              <a:buNone/>
            </a:pPr>
            <a:r>
              <a:rPr lang="en-US" altLang="zh-CN" dirty="0"/>
              <a:t>	miss rate</a:t>
            </a:r>
          </a:p>
          <a:p>
            <a:pPr eaLnBrk="1" hangingPunct="1">
              <a:buFontTx/>
              <a:buNone/>
            </a:pPr>
            <a:r>
              <a:rPr lang="en-US" altLang="zh-CN" dirty="0"/>
              <a:t>	miss penalty</a:t>
            </a:r>
          </a:p>
          <a:p>
            <a:pPr eaLnBrk="1" hangingPunct="1">
              <a:buFontTx/>
              <a:buNone/>
            </a:pPr>
            <a:r>
              <a:rPr lang="en-US" altLang="zh-CN" dirty="0"/>
              <a:t>	cache bandwidth</a:t>
            </a:r>
          </a:p>
          <a:p>
            <a:pPr eaLnBrk="1" hangingPunct="1">
              <a:buFontTx/>
              <a:buNone/>
            </a:pPr>
            <a:r>
              <a:rPr lang="en-US" altLang="zh-CN" dirty="0"/>
              <a:t>	power consumption</a:t>
            </a:r>
          </a:p>
        </p:txBody>
      </p:sp>
      <p:sp>
        <p:nvSpPr>
          <p:cNvPr id="292867" name="Line 4">
            <a:extLst>
              <a:ext uri="{FF2B5EF4-FFF2-40B4-BE49-F238E27FC236}">
                <a16:creationId xmlns:a16="http://schemas.microsoft.com/office/drawing/2014/main" id="{98735A83-303B-4D43-BA96-8DA5C570C7A5}"/>
              </a:ext>
            </a:extLst>
          </p:cNvPr>
          <p:cNvSpPr>
            <a:spLocks noChangeShapeType="1"/>
          </p:cNvSpPr>
          <p:nvPr/>
        </p:nvSpPr>
        <p:spPr bwMode="auto">
          <a:xfrm>
            <a:off x="8229600" y="17526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ltLang="zh-CN" dirty="0"/>
              <a:t>Ten Advanced Cache </a:t>
            </a:r>
            <a:r>
              <a:rPr lang="en-US" altLang="zh-CN" dirty="0" err="1"/>
              <a:t>Opts</a:t>
            </a:r>
            <a:endParaRPr lang="en-US" altLang="zh-CN" dirty="0"/>
          </a:p>
        </p:txBody>
      </p:sp>
      <p:sp>
        <p:nvSpPr>
          <p:cNvPr id="21507" name="Rectangle 3"/>
          <p:cNvSpPr>
            <a:spLocks noGrp="1" noChangeArrowheads="1"/>
          </p:cNvSpPr>
          <p:nvPr>
            <p:ph type="body" idx="1"/>
          </p:nvPr>
        </p:nvSpPr>
        <p:spPr/>
        <p:txBody>
          <a:bodyPr/>
          <a:lstStyle/>
          <a:p>
            <a:pPr eaLnBrk="1" hangingPunct="1">
              <a:lnSpc>
                <a:spcPct val="80000"/>
              </a:lnSpc>
            </a:pPr>
            <a:r>
              <a:rPr lang="en-US" altLang="zh-CN" sz="2400" b="1" dirty="0"/>
              <a:t>Reduce hit time</a:t>
            </a:r>
          </a:p>
          <a:p>
            <a:pPr eaLnBrk="1" hangingPunct="1">
              <a:lnSpc>
                <a:spcPct val="80000"/>
              </a:lnSpc>
              <a:buFontTx/>
              <a:buNone/>
            </a:pPr>
            <a:r>
              <a:rPr lang="en-US" altLang="zh-CN" sz="2400" dirty="0"/>
              <a:t>	small and simple first-level caches;</a:t>
            </a:r>
          </a:p>
          <a:p>
            <a:pPr eaLnBrk="1" hangingPunct="1">
              <a:lnSpc>
                <a:spcPct val="80000"/>
              </a:lnSpc>
              <a:buFontTx/>
              <a:buNone/>
            </a:pPr>
            <a:r>
              <a:rPr lang="en-US" altLang="zh-CN" sz="2400" dirty="0"/>
              <a:t>	way prediction;</a:t>
            </a:r>
          </a:p>
          <a:p>
            <a:pPr eaLnBrk="1" hangingPunct="1">
              <a:lnSpc>
                <a:spcPct val="80000"/>
              </a:lnSpc>
              <a:buFontTx/>
              <a:buNone/>
            </a:pPr>
            <a:r>
              <a:rPr lang="en-US" altLang="zh-CN" sz="2400" dirty="0"/>
              <a:t>	</a:t>
            </a:r>
            <a:r>
              <a:rPr lang="en-US" altLang="zh-CN" sz="2400" i="1" dirty="0"/>
              <a:t>decrease power;</a:t>
            </a:r>
            <a:endParaRPr lang="en-US" altLang="zh-CN" sz="2400" dirty="0"/>
          </a:p>
          <a:p>
            <a:pPr eaLnBrk="1" hangingPunct="1">
              <a:lnSpc>
                <a:spcPct val="80000"/>
              </a:lnSpc>
            </a:pPr>
            <a:r>
              <a:rPr lang="en-US" altLang="zh-CN" sz="2400" b="1" dirty="0"/>
              <a:t>Increase cache bandwidth</a:t>
            </a:r>
          </a:p>
          <a:p>
            <a:pPr eaLnBrk="1" hangingPunct="1">
              <a:lnSpc>
                <a:spcPct val="80000"/>
              </a:lnSpc>
              <a:buFontTx/>
              <a:buNone/>
            </a:pPr>
            <a:r>
              <a:rPr lang="en-US" altLang="zh-CN" sz="2400" dirty="0"/>
              <a:t>	pipelined/</a:t>
            </a:r>
            <a:r>
              <a:rPr lang="en-US" altLang="zh-CN" sz="2400" dirty="0" err="1"/>
              <a:t>multibanked</a:t>
            </a:r>
            <a:r>
              <a:rPr lang="en-US" altLang="zh-CN" sz="2400" dirty="0"/>
              <a:t>/nonblocking cache;</a:t>
            </a:r>
          </a:p>
          <a:p>
            <a:pPr eaLnBrk="1" hangingPunct="1">
              <a:lnSpc>
                <a:spcPct val="80000"/>
              </a:lnSpc>
            </a:pPr>
            <a:r>
              <a:rPr lang="en-US" altLang="zh-CN" sz="2400" b="1" dirty="0"/>
              <a:t>Reduce miss penalty</a:t>
            </a:r>
          </a:p>
          <a:p>
            <a:pPr eaLnBrk="1" hangingPunct="1">
              <a:lnSpc>
                <a:spcPct val="80000"/>
              </a:lnSpc>
              <a:buFontTx/>
              <a:buNone/>
            </a:pPr>
            <a:r>
              <a:rPr lang="en-US" altLang="zh-CN" sz="2400" dirty="0"/>
              <a:t>	critical word first;</a:t>
            </a:r>
          </a:p>
          <a:p>
            <a:pPr eaLnBrk="1" hangingPunct="1">
              <a:lnSpc>
                <a:spcPct val="80000"/>
              </a:lnSpc>
              <a:buFontTx/>
              <a:buNone/>
            </a:pPr>
            <a:r>
              <a:rPr lang="en-US" altLang="zh-CN" sz="2400" dirty="0"/>
              <a:t>	merging write buffers;</a:t>
            </a:r>
          </a:p>
          <a:p>
            <a:pPr eaLnBrk="1" hangingPunct="1">
              <a:lnSpc>
                <a:spcPct val="80000"/>
              </a:lnSpc>
            </a:pPr>
            <a:r>
              <a:rPr lang="en-US" altLang="zh-CN" sz="2400" b="1" dirty="0"/>
              <a:t>Reduce miss rate</a:t>
            </a:r>
          </a:p>
          <a:p>
            <a:pPr eaLnBrk="1" hangingPunct="1">
              <a:lnSpc>
                <a:spcPct val="80000"/>
              </a:lnSpc>
              <a:buFontTx/>
              <a:buNone/>
            </a:pPr>
            <a:r>
              <a:rPr lang="en-US" altLang="zh-CN" sz="2400" dirty="0"/>
              <a:t>	compiler optimizations; </a:t>
            </a:r>
            <a:r>
              <a:rPr lang="en-US" altLang="zh-CN" sz="2400" i="1" dirty="0"/>
              <a:t>decrease power;</a:t>
            </a:r>
          </a:p>
          <a:p>
            <a:pPr eaLnBrk="1" hangingPunct="1">
              <a:lnSpc>
                <a:spcPct val="80000"/>
              </a:lnSpc>
            </a:pPr>
            <a:r>
              <a:rPr lang="en-US" altLang="zh-CN" sz="2400" b="1" dirty="0"/>
              <a:t>Reduce miss penalty/rate via parallelism</a:t>
            </a:r>
          </a:p>
          <a:p>
            <a:pPr eaLnBrk="1" hangingPunct="1">
              <a:lnSpc>
                <a:spcPct val="80000"/>
              </a:lnSpc>
              <a:buFontTx/>
              <a:buNone/>
            </a:pPr>
            <a:r>
              <a:rPr lang="en-US" altLang="zh-CN" sz="2400" dirty="0"/>
              <a:t>	hardware/compiler prefetching; </a:t>
            </a:r>
            <a:r>
              <a:rPr lang="en-US" altLang="zh-CN" sz="2400" i="1" dirty="0"/>
              <a:t>increase power;</a:t>
            </a:r>
            <a:endParaRPr lang="en-US" altLang="zh-CN" sz="2400"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altLang="zh-CN" dirty="0" err="1"/>
              <a:t>Opt</a:t>
            </a:r>
            <a:r>
              <a:rPr lang="en-US" altLang="zh-CN" dirty="0"/>
              <a:t> #1: Small and Simple First-Level Caches</a:t>
            </a:r>
          </a:p>
        </p:txBody>
      </p:sp>
      <p:sp>
        <p:nvSpPr>
          <p:cNvPr id="22531" name="Rectangle 3"/>
          <p:cNvSpPr>
            <a:spLocks noGrp="1" noChangeArrowheads="1"/>
          </p:cNvSpPr>
          <p:nvPr>
            <p:ph type="body" idx="1"/>
          </p:nvPr>
        </p:nvSpPr>
        <p:spPr/>
        <p:txBody>
          <a:bodyPr/>
          <a:lstStyle/>
          <a:p>
            <a:pPr eaLnBrk="1" hangingPunct="1">
              <a:lnSpc>
                <a:spcPct val="90000"/>
              </a:lnSpc>
            </a:pPr>
            <a:r>
              <a:rPr lang="en-US" altLang="zh-CN" b="1" dirty="0"/>
              <a:t>Small size</a:t>
            </a:r>
          </a:p>
          <a:p>
            <a:pPr eaLnBrk="1" hangingPunct="1">
              <a:lnSpc>
                <a:spcPct val="90000"/>
              </a:lnSpc>
              <a:buFontTx/>
              <a:buNone/>
            </a:pPr>
            <a:r>
              <a:rPr lang="en-US" altLang="zh-CN" b="1" dirty="0"/>
              <a:t>	</a:t>
            </a:r>
            <a:r>
              <a:rPr lang="en-US" altLang="zh-CN" dirty="0"/>
              <a:t>support a fast clock cycle</a:t>
            </a:r>
          </a:p>
          <a:p>
            <a:pPr eaLnBrk="1" hangingPunct="1">
              <a:lnSpc>
                <a:spcPct val="90000"/>
              </a:lnSpc>
              <a:buFontTx/>
              <a:buNone/>
            </a:pPr>
            <a:r>
              <a:rPr lang="en-US" altLang="zh-CN" b="1" dirty="0"/>
              <a:t>	</a:t>
            </a:r>
            <a:r>
              <a:rPr lang="en-US" altLang="zh-CN" dirty="0"/>
              <a:t>reduce power</a:t>
            </a:r>
          </a:p>
          <a:p>
            <a:pPr eaLnBrk="1" hangingPunct="1">
              <a:lnSpc>
                <a:spcPct val="90000"/>
              </a:lnSpc>
              <a:buFontTx/>
              <a:buNone/>
            </a:pPr>
            <a:endParaRPr lang="en-US" altLang="zh-CN" b="1" dirty="0"/>
          </a:p>
          <a:p>
            <a:pPr eaLnBrk="1" hangingPunct="1">
              <a:lnSpc>
                <a:spcPct val="90000"/>
              </a:lnSpc>
            </a:pPr>
            <a:r>
              <a:rPr lang="en-US" altLang="zh-CN" b="1" dirty="0"/>
              <a:t>Lower associativity</a:t>
            </a:r>
          </a:p>
          <a:p>
            <a:pPr eaLnBrk="1" hangingPunct="1">
              <a:lnSpc>
                <a:spcPct val="90000"/>
              </a:lnSpc>
              <a:buFontTx/>
              <a:buNone/>
            </a:pPr>
            <a:r>
              <a:rPr lang="en-US" altLang="zh-CN" b="1" dirty="0"/>
              <a:t>	</a:t>
            </a:r>
            <a:r>
              <a:rPr lang="en-US" altLang="zh-CN" dirty="0"/>
              <a:t>reduce both hit time and power</a:t>
            </a:r>
          </a:p>
          <a:p>
            <a:pPr eaLnBrk="1" hangingPunct="1">
              <a:lnSpc>
                <a:spcPct val="90000"/>
              </a:lnSpc>
              <a:buFontTx/>
              <a:buNone/>
            </a:pPr>
            <a:r>
              <a:rPr lang="en-US" altLang="zh-CN" b="1" dirty="0"/>
              <a:t>	</a:t>
            </a:r>
            <a:r>
              <a:rPr lang="en-US" altLang="zh-CN" sz="2800" dirty="0"/>
              <a:t>(direct-mapped caches can overlap the tag check with the transmission of the data,</a:t>
            </a:r>
          </a:p>
          <a:p>
            <a:pPr eaLnBrk="1" hangingPunct="1">
              <a:lnSpc>
                <a:spcPct val="90000"/>
              </a:lnSpc>
              <a:buFontTx/>
              <a:buNone/>
            </a:pPr>
            <a:r>
              <a:rPr lang="en-US" altLang="zh-CN" sz="2800" dirty="0"/>
              <a:t>	there’s only one piece of data for each index)</a:t>
            </a:r>
            <a:endParaRPr lang="en-US" altLang="zh-CN" sz="2800" b="1"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altLang="zh-CN" dirty="0" err="1"/>
              <a:t>Opt</a:t>
            </a:r>
            <a:r>
              <a:rPr lang="en-US" altLang="zh-CN" dirty="0"/>
              <a:t> #2: Way Prediction</a:t>
            </a:r>
          </a:p>
        </p:txBody>
      </p:sp>
      <p:sp>
        <p:nvSpPr>
          <p:cNvPr id="25603" name="Rectangle 3"/>
          <p:cNvSpPr>
            <a:spLocks noGrp="1" noChangeArrowheads="1"/>
          </p:cNvSpPr>
          <p:nvPr>
            <p:ph type="body" idx="1"/>
          </p:nvPr>
        </p:nvSpPr>
        <p:spPr/>
        <p:txBody>
          <a:bodyPr/>
          <a:lstStyle/>
          <a:p>
            <a:pPr eaLnBrk="1" hangingPunct="1">
              <a:lnSpc>
                <a:spcPct val="90000"/>
              </a:lnSpc>
            </a:pPr>
            <a:r>
              <a:rPr lang="en-US" altLang="zh-CN" sz="2800" dirty="0"/>
              <a:t>Reduce conflict misses and hit time</a:t>
            </a:r>
          </a:p>
          <a:p>
            <a:pPr eaLnBrk="1" hangingPunct="1">
              <a:lnSpc>
                <a:spcPct val="90000"/>
              </a:lnSpc>
            </a:pPr>
            <a:r>
              <a:rPr lang="en-US" altLang="zh-CN" sz="2800" b="1" dirty="0"/>
              <a:t>Way prediction</a:t>
            </a:r>
          </a:p>
          <a:p>
            <a:pPr eaLnBrk="1" hangingPunct="1">
              <a:lnSpc>
                <a:spcPct val="90000"/>
              </a:lnSpc>
              <a:buFontTx/>
              <a:buNone/>
            </a:pPr>
            <a:r>
              <a:rPr lang="en-US" altLang="zh-CN" sz="2800" i="1" dirty="0"/>
              <a:t>	</a:t>
            </a:r>
            <a:r>
              <a:rPr lang="en-US" altLang="zh-CN" sz="2800" dirty="0">
                <a:solidFill>
                  <a:srgbClr val="00B0F0"/>
                </a:solidFill>
              </a:rPr>
              <a:t>block predictor bits </a:t>
            </a:r>
            <a:r>
              <a:rPr lang="en-US" altLang="zh-CN" sz="2800" dirty="0"/>
              <a:t>are added to each block to predict the way/block within the set of the </a:t>
            </a:r>
            <a:r>
              <a:rPr lang="en-US" altLang="zh-CN" sz="2800" i="1" dirty="0"/>
              <a:t>next</a:t>
            </a:r>
            <a:r>
              <a:rPr lang="en-US" altLang="zh-CN" sz="2800" dirty="0"/>
              <a:t> cache access</a:t>
            </a:r>
          </a:p>
          <a:p>
            <a:pPr eaLnBrk="1" hangingPunct="1">
              <a:lnSpc>
                <a:spcPct val="90000"/>
              </a:lnSpc>
              <a:buFontTx/>
              <a:buNone/>
            </a:pPr>
            <a:r>
              <a:rPr lang="en-US" altLang="zh-CN" sz="2800" dirty="0"/>
              <a:t>	</a:t>
            </a:r>
          </a:p>
          <a:p>
            <a:pPr eaLnBrk="1" hangingPunct="1">
              <a:lnSpc>
                <a:spcPct val="90000"/>
              </a:lnSpc>
              <a:buFontTx/>
              <a:buNone/>
            </a:pPr>
            <a:r>
              <a:rPr lang="en-US" altLang="zh-CN" sz="2800" dirty="0"/>
              <a:t>	the multiplexor is set </a:t>
            </a:r>
            <a:r>
              <a:rPr lang="en-US" altLang="zh-CN" sz="2800" b="1" dirty="0"/>
              <a:t>early to select the desired block</a:t>
            </a:r>
            <a:r>
              <a:rPr lang="en-US" altLang="zh-CN" sz="2800" dirty="0"/>
              <a:t>;</a:t>
            </a:r>
          </a:p>
          <a:p>
            <a:pPr eaLnBrk="1" hangingPunct="1">
              <a:lnSpc>
                <a:spcPct val="90000"/>
              </a:lnSpc>
              <a:buFontTx/>
              <a:buNone/>
            </a:pPr>
            <a:r>
              <a:rPr lang="en-US" altLang="zh-CN" sz="2800" dirty="0"/>
              <a:t>	only a single tag comparison is performed </a:t>
            </a:r>
            <a:r>
              <a:rPr lang="en-US" altLang="zh-CN" sz="2800" b="1" dirty="0"/>
              <a:t>in parallel with cache reading</a:t>
            </a:r>
            <a:r>
              <a:rPr lang="en-US" altLang="zh-CN" sz="2800" dirty="0"/>
              <a:t>;</a:t>
            </a:r>
          </a:p>
          <a:p>
            <a:pPr eaLnBrk="1" hangingPunct="1">
              <a:lnSpc>
                <a:spcPct val="90000"/>
              </a:lnSpc>
              <a:buFontTx/>
              <a:buNone/>
            </a:pPr>
            <a:r>
              <a:rPr lang="en-US" altLang="zh-CN" sz="2800" b="1" dirty="0"/>
              <a:t>	</a:t>
            </a:r>
            <a:r>
              <a:rPr lang="en-US" altLang="zh-CN" sz="2800" dirty="0"/>
              <a:t>a miss results in checking the other blocks for matches in the next clock cycle;</a:t>
            </a:r>
            <a:endParaRPr lang="en-US" altLang="zh-CN" sz="2800" b="1"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altLang="zh-CN" dirty="0" err="1"/>
              <a:t>Opt</a:t>
            </a:r>
            <a:r>
              <a:rPr lang="en-US" altLang="zh-CN" dirty="0"/>
              <a:t> #3: Pipelined Access</a:t>
            </a:r>
          </a:p>
        </p:txBody>
      </p:sp>
      <p:sp>
        <p:nvSpPr>
          <p:cNvPr id="26627" name="Rectangle 3"/>
          <p:cNvSpPr>
            <a:spLocks noGrp="1" noChangeArrowheads="1"/>
          </p:cNvSpPr>
          <p:nvPr>
            <p:ph type="body" idx="1"/>
          </p:nvPr>
        </p:nvSpPr>
        <p:spPr/>
        <p:txBody>
          <a:bodyPr/>
          <a:lstStyle/>
          <a:p>
            <a:pPr eaLnBrk="1" hangingPunct="1"/>
            <a:r>
              <a:rPr lang="en-US" altLang="zh-CN" dirty="0"/>
              <a:t>Increase cache bandwidth</a:t>
            </a:r>
          </a:p>
          <a:p>
            <a:pPr eaLnBrk="1" hangingPunct="1"/>
            <a:endParaRPr lang="en-US" altLang="zh-CN" dirty="0"/>
          </a:p>
          <a:p>
            <a:pPr eaLnBrk="1" hangingPunct="1"/>
            <a:r>
              <a:rPr lang="en-US" altLang="zh-CN" dirty="0"/>
              <a:t>Higher latency</a:t>
            </a:r>
          </a:p>
          <a:p>
            <a:pPr eaLnBrk="1" hangingPunct="1"/>
            <a:r>
              <a:rPr lang="en-US" altLang="zh-CN" dirty="0"/>
              <a:t>Greater penalty on </a:t>
            </a:r>
            <a:r>
              <a:rPr lang="en-US" altLang="zh-CN" dirty="0" err="1"/>
              <a:t>mispredicted</a:t>
            </a:r>
            <a:r>
              <a:rPr lang="en-US" altLang="zh-CN" dirty="0"/>
              <a:t> branches and more clock cycles between issuing load and using data</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EF4F0C-798F-9643-88EA-6DC3B920738E}"/>
              </a:ext>
            </a:extLst>
          </p:cNvPr>
          <p:cNvPicPr>
            <a:picLocks noChangeAspect="1"/>
          </p:cNvPicPr>
          <p:nvPr/>
        </p:nvPicPr>
        <p:blipFill>
          <a:blip r:embed="rId3"/>
          <a:stretch>
            <a:fillRect/>
          </a:stretch>
        </p:blipFill>
        <p:spPr>
          <a:xfrm>
            <a:off x="0" y="5107321"/>
            <a:ext cx="9144000" cy="1598279"/>
          </a:xfrm>
          <a:prstGeom prst="rect">
            <a:avLst/>
          </a:prstGeom>
        </p:spPr>
      </p:pic>
      <p:sp>
        <p:nvSpPr>
          <p:cNvPr id="28674" name="Rectangle 2"/>
          <p:cNvSpPr>
            <a:spLocks noGrp="1" noChangeArrowheads="1"/>
          </p:cNvSpPr>
          <p:nvPr>
            <p:ph type="title"/>
          </p:nvPr>
        </p:nvSpPr>
        <p:spPr/>
        <p:txBody>
          <a:bodyPr/>
          <a:lstStyle/>
          <a:p>
            <a:pPr eaLnBrk="1" hangingPunct="1"/>
            <a:r>
              <a:rPr lang="en-US" altLang="zh-CN" dirty="0" err="1"/>
              <a:t>Opt</a:t>
            </a:r>
            <a:r>
              <a:rPr lang="en-US" altLang="zh-CN" dirty="0"/>
              <a:t> #3: </a:t>
            </a:r>
            <a:r>
              <a:rPr lang="en-US" altLang="zh-CN" dirty="0" err="1"/>
              <a:t>Multibanked</a:t>
            </a:r>
            <a:r>
              <a:rPr lang="en-US" altLang="zh-CN" dirty="0"/>
              <a:t> Caches</a:t>
            </a:r>
          </a:p>
        </p:txBody>
      </p:sp>
      <p:sp>
        <p:nvSpPr>
          <p:cNvPr id="28675" name="Rectangle 3"/>
          <p:cNvSpPr>
            <a:spLocks noGrp="1" noChangeArrowheads="1"/>
          </p:cNvSpPr>
          <p:nvPr>
            <p:ph type="body" idx="1"/>
          </p:nvPr>
        </p:nvSpPr>
        <p:spPr/>
        <p:txBody>
          <a:bodyPr/>
          <a:lstStyle/>
          <a:p>
            <a:pPr eaLnBrk="1" hangingPunct="1"/>
            <a:r>
              <a:rPr lang="en-US" altLang="zh-CN" dirty="0"/>
              <a:t>Increase cache bandwidth</a:t>
            </a:r>
          </a:p>
          <a:p>
            <a:pPr eaLnBrk="1" hangingPunct="1"/>
            <a:r>
              <a:rPr lang="en-US" altLang="zh-CN" dirty="0"/>
              <a:t>Divide cache into independent banks that support </a:t>
            </a:r>
            <a:r>
              <a:rPr lang="en-US" altLang="zh-CN" dirty="0">
                <a:solidFill>
                  <a:srgbClr val="00FF00"/>
                </a:solidFill>
              </a:rPr>
              <a:t>simultaneous accesses</a:t>
            </a:r>
          </a:p>
          <a:p>
            <a:pPr eaLnBrk="1" hangingPunct="1"/>
            <a:r>
              <a:rPr lang="en-US" altLang="zh-CN" dirty="0">
                <a:solidFill>
                  <a:srgbClr val="00B0F0"/>
                </a:solidFill>
              </a:rPr>
              <a:t>Sequential interleaving</a:t>
            </a:r>
          </a:p>
          <a:p>
            <a:pPr eaLnBrk="1" hangingPunct="1">
              <a:buFontTx/>
              <a:buNone/>
            </a:pPr>
            <a:r>
              <a:rPr lang="en-US" altLang="zh-CN" dirty="0"/>
              <a:t>	spread the addresses of blocks sequentially across the banks</a:t>
            </a:r>
          </a:p>
        </p:txBody>
      </p:sp>
      <p:sp>
        <p:nvSpPr>
          <p:cNvPr id="28677" name="Line 4"/>
          <p:cNvSpPr>
            <a:spLocks noChangeShapeType="1"/>
          </p:cNvSpPr>
          <p:nvPr/>
        </p:nvSpPr>
        <p:spPr bwMode="auto">
          <a:xfrm>
            <a:off x="2057400" y="50292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8678" name="Line 4"/>
          <p:cNvSpPr>
            <a:spLocks noChangeShapeType="1"/>
          </p:cNvSpPr>
          <p:nvPr/>
        </p:nvSpPr>
        <p:spPr bwMode="auto">
          <a:xfrm>
            <a:off x="4419600" y="50292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8679" name="Line 4"/>
          <p:cNvSpPr>
            <a:spLocks noChangeShapeType="1"/>
          </p:cNvSpPr>
          <p:nvPr/>
        </p:nvSpPr>
        <p:spPr bwMode="auto">
          <a:xfrm>
            <a:off x="6705600" y="50292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8680" name="Line 4"/>
          <p:cNvSpPr>
            <a:spLocks noChangeShapeType="1"/>
          </p:cNvSpPr>
          <p:nvPr/>
        </p:nvSpPr>
        <p:spPr bwMode="auto">
          <a:xfrm>
            <a:off x="8991600" y="50292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983966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dirty="0" err="1"/>
              <a:t>Opt</a:t>
            </a:r>
            <a:r>
              <a:rPr lang="en-US" altLang="zh-CN" dirty="0"/>
              <a:t> #4: Nonblocking Caches</a:t>
            </a:r>
          </a:p>
        </p:txBody>
      </p:sp>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dirty="0"/>
              <a:t>Increase cache bandwidth</a:t>
            </a:r>
          </a:p>
          <a:p>
            <a:pPr eaLnBrk="1" hangingPunct="1"/>
            <a:r>
              <a:rPr lang="en-US" altLang="zh-CN" b="1" dirty="0"/>
              <a:t>Nonblocking/lockup-free cache</a:t>
            </a:r>
          </a:p>
          <a:p>
            <a:pPr eaLnBrk="1" hangingPunct="1">
              <a:buFontTx/>
              <a:buNone/>
            </a:pPr>
            <a:r>
              <a:rPr lang="en-US" altLang="zh-CN" b="1" dirty="0"/>
              <a:t>	</a:t>
            </a:r>
            <a:r>
              <a:rPr lang="en-US" altLang="zh-CN" dirty="0">
                <a:solidFill>
                  <a:srgbClr val="00B0F0"/>
                </a:solidFill>
              </a:rPr>
              <a:t>leverage out-of-order execution </a:t>
            </a:r>
            <a:r>
              <a:rPr lang="en-US" altLang="zh-CN" b="1" dirty="0"/>
              <a:t>	</a:t>
            </a:r>
          </a:p>
          <a:p>
            <a:pPr eaLnBrk="1" hangingPunct="1">
              <a:buFontTx/>
              <a:buNone/>
            </a:pPr>
            <a:endParaRPr lang="en-US" altLang="zh-CN" dirty="0"/>
          </a:p>
          <a:p>
            <a:pPr eaLnBrk="1" hangingPunct="1">
              <a:buFontTx/>
              <a:buNone/>
            </a:pPr>
            <a:r>
              <a:rPr lang="en-US" altLang="zh-CN" dirty="0"/>
              <a:t>	allows data cache to continue to supply cache hits during a miss;</a:t>
            </a:r>
          </a:p>
          <a:p>
            <a:pPr eaLnBrk="1" hangingPunct="1">
              <a:buFontTx/>
              <a:buNone/>
            </a:pPr>
            <a:r>
              <a:rPr lang="en-US" altLang="zh-CN" dirty="0"/>
              <a:t>	</a:t>
            </a:r>
            <a:r>
              <a:rPr lang="en-US" altLang="zh-CN" dirty="0">
                <a:solidFill>
                  <a:srgbClr val="00B0F0"/>
                </a:solidFill>
              </a:rPr>
              <a:t>hit under miss; </a:t>
            </a:r>
          </a:p>
          <a:p>
            <a:pPr eaLnBrk="1" hangingPunct="1">
              <a:buFontTx/>
              <a:buNone/>
            </a:pPr>
            <a:r>
              <a:rPr lang="en-US" altLang="zh-CN" dirty="0">
                <a:solidFill>
                  <a:srgbClr val="00B0F0"/>
                </a:solidFill>
              </a:rPr>
              <a:t>	miss under miss;</a:t>
            </a:r>
          </a:p>
          <a:p>
            <a:pPr eaLnBrk="1" hangingPunct="1">
              <a:buFontTx/>
              <a:buNone/>
            </a:pPr>
            <a:r>
              <a:rPr lang="en-US" altLang="zh-CN" dirty="0">
                <a:solidFill>
                  <a:srgbClr val="00B0F0"/>
                </a:solidFill>
              </a:rPr>
              <a:t>	hit under multiple misses;</a:t>
            </a:r>
          </a:p>
          <a:p>
            <a:pPr eaLnBrk="1" hangingPunct="1">
              <a:buFontTx/>
              <a:buNone/>
            </a:pPr>
            <a:endParaRPr lang="en-US" altLang="zh-CN" b="1" dirty="0"/>
          </a:p>
          <a:p>
            <a:pPr eaLnBrk="1" hangingPunct="1">
              <a:buFontTx/>
              <a:buNone/>
            </a:pPr>
            <a:r>
              <a:rPr lang="en-US" altLang="zh-CN" b="1" dirty="0"/>
              <a:t>	</a:t>
            </a:r>
          </a:p>
          <a:p>
            <a:pPr eaLnBrk="1" hangingPunct="1">
              <a:buFontTx/>
              <a:buNone/>
            </a:pPr>
            <a:r>
              <a:rPr lang="en-US" altLang="zh-CN" b="1" dirty="0"/>
              <a:t>	</a:t>
            </a:r>
            <a:endParaRPr lang="en-US" altLang="zh-CN"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zh-CN" dirty="0" err="1"/>
              <a:t>Opt</a:t>
            </a:r>
            <a:r>
              <a:rPr lang="en-US" altLang="zh-CN" dirty="0"/>
              <a:t> #5: Critical Word First</a:t>
            </a:r>
          </a:p>
        </p:txBody>
      </p:sp>
      <p:sp>
        <p:nvSpPr>
          <p:cNvPr id="29699" name="Rectangle 3"/>
          <p:cNvSpPr>
            <a:spLocks noGrp="1" noChangeArrowheads="1"/>
          </p:cNvSpPr>
          <p:nvPr>
            <p:ph type="body" idx="1"/>
          </p:nvPr>
        </p:nvSpPr>
        <p:spPr/>
        <p:txBody>
          <a:bodyPr/>
          <a:lstStyle/>
          <a:p>
            <a:pPr eaLnBrk="1" hangingPunct="1">
              <a:lnSpc>
                <a:spcPct val="90000"/>
              </a:lnSpc>
            </a:pPr>
            <a:r>
              <a:rPr lang="en-US" altLang="zh-CN" dirty="0"/>
              <a:t>Reduce miss penalty</a:t>
            </a:r>
          </a:p>
          <a:p>
            <a:pPr eaLnBrk="1" hangingPunct="1">
              <a:lnSpc>
                <a:spcPct val="90000"/>
              </a:lnSpc>
            </a:pPr>
            <a:r>
              <a:rPr lang="en-US" altLang="zh-CN" dirty="0"/>
              <a:t>Motivation: processor normally needs just one word of the block at a time</a:t>
            </a:r>
          </a:p>
          <a:p>
            <a:pPr eaLnBrk="1" hangingPunct="1">
              <a:lnSpc>
                <a:spcPct val="90000"/>
              </a:lnSpc>
            </a:pPr>
            <a:r>
              <a:rPr lang="en-US" altLang="zh-CN" b="1" dirty="0"/>
              <a:t>Critical word first</a:t>
            </a:r>
          </a:p>
          <a:p>
            <a:pPr eaLnBrk="1" hangingPunct="1">
              <a:lnSpc>
                <a:spcPct val="90000"/>
              </a:lnSpc>
              <a:buFontTx/>
              <a:buNone/>
            </a:pPr>
            <a:r>
              <a:rPr lang="en-US" altLang="zh-CN" b="1" dirty="0"/>
              <a:t>	</a:t>
            </a:r>
            <a:r>
              <a:rPr lang="en-US" altLang="zh-CN" dirty="0">
                <a:solidFill>
                  <a:srgbClr val="00B0F0"/>
                </a:solidFill>
              </a:rPr>
              <a:t>request the missed word first </a:t>
            </a:r>
            <a:r>
              <a:rPr lang="en-US" altLang="zh-CN" dirty="0"/>
              <a:t>from the memory and send it to the processor as soon as it arrives; </a:t>
            </a:r>
          </a:p>
          <a:p>
            <a:pPr eaLnBrk="1" hangingPunct="1">
              <a:lnSpc>
                <a:spcPct val="90000"/>
              </a:lnSpc>
              <a:buFontTx/>
              <a:buNone/>
            </a:pPr>
            <a:r>
              <a:rPr lang="en-US" altLang="zh-CN" dirty="0"/>
              <a:t>	processor continues execution while filling the rest of the words in the block</a:t>
            </a:r>
            <a:endParaRPr lang="en-US" altLang="zh-CN" b="1"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zh-CN" dirty="0" err="1"/>
              <a:t>Opt</a:t>
            </a:r>
            <a:r>
              <a:rPr lang="en-US" altLang="zh-CN" dirty="0"/>
              <a:t> #5: Early Restart</a:t>
            </a:r>
          </a:p>
        </p:txBody>
      </p:sp>
      <p:sp>
        <p:nvSpPr>
          <p:cNvPr id="29699" name="Rectangle 3"/>
          <p:cNvSpPr>
            <a:spLocks noGrp="1" noChangeArrowheads="1"/>
          </p:cNvSpPr>
          <p:nvPr>
            <p:ph type="body" idx="1"/>
          </p:nvPr>
        </p:nvSpPr>
        <p:spPr>
          <a:xfrm>
            <a:off x="457200" y="1600200"/>
            <a:ext cx="8991600" cy="5257800"/>
          </a:xfrm>
        </p:spPr>
        <p:txBody>
          <a:bodyPr/>
          <a:lstStyle/>
          <a:p>
            <a:pPr eaLnBrk="1" hangingPunct="1">
              <a:lnSpc>
                <a:spcPct val="90000"/>
              </a:lnSpc>
            </a:pPr>
            <a:r>
              <a:rPr lang="en-US" altLang="zh-CN" dirty="0"/>
              <a:t>Reduce miss penalty</a:t>
            </a:r>
          </a:p>
          <a:p>
            <a:pPr eaLnBrk="1" hangingPunct="1">
              <a:lnSpc>
                <a:spcPct val="90000"/>
              </a:lnSpc>
            </a:pPr>
            <a:r>
              <a:rPr lang="en-US" altLang="zh-CN" dirty="0"/>
              <a:t>Motivation: processor normally needs just one word of the block at a time</a:t>
            </a:r>
          </a:p>
          <a:p>
            <a:pPr eaLnBrk="1" hangingPunct="1">
              <a:lnSpc>
                <a:spcPct val="90000"/>
              </a:lnSpc>
            </a:pPr>
            <a:r>
              <a:rPr lang="en-US" altLang="zh-CN" b="1" dirty="0"/>
              <a:t>Early restart</a:t>
            </a:r>
          </a:p>
          <a:p>
            <a:pPr eaLnBrk="1" hangingPunct="1">
              <a:lnSpc>
                <a:spcPct val="90000"/>
              </a:lnSpc>
              <a:buFontTx/>
              <a:buNone/>
            </a:pPr>
            <a:r>
              <a:rPr lang="en-US" altLang="zh-CN" b="1" dirty="0"/>
              <a:t>	</a:t>
            </a:r>
            <a:r>
              <a:rPr lang="en-US" altLang="zh-CN" dirty="0">
                <a:solidFill>
                  <a:srgbClr val="00B0F0"/>
                </a:solidFill>
              </a:rPr>
              <a:t>fetch the words in normal order,</a:t>
            </a:r>
            <a:r>
              <a:rPr lang="en-US" altLang="zh-CN" dirty="0"/>
              <a:t> </a:t>
            </a:r>
          </a:p>
          <a:p>
            <a:pPr eaLnBrk="1" hangingPunct="1">
              <a:lnSpc>
                <a:spcPct val="90000"/>
              </a:lnSpc>
              <a:buFontTx/>
              <a:buNone/>
            </a:pPr>
            <a:r>
              <a:rPr lang="en-US" altLang="zh-CN" dirty="0"/>
              <a:t>	as soon as the requested word arrives send it to the processor</a:t>
            </a:r>
          </a:p>
          <a:p>
            <a:pPr eaLnBrk="1" hangingPunct="1">
              <a:lnSpc>
                <a:spcPct val="90000"/>
              </a:lnSpc>
              <a:buFontTx/>
              <a:buNone/>
            </a:pPr>
            <a:r>
              <a:rPr lang="en-US" altLang="zh-CN" dirty="0"/>
              <a:t>	let the processor continue execution</a:t>
            </a:r>
          </a:p>
        </p:txBody>
      </p:sp>
    </p:spTree>
    <p:extLst>
      <p:ext uri="{BB962C8B-B14F-4D97-AF65-F5344CB8AC3E}">
        <p14:creationId xmlns:p14="http://schemas.microsoft.com/office/powerpoint/2010/main" val="21433384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2147888"/>
            <a:ext cx="6400800" cy="4710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3" name="Rectangle 2"/>
          <p:cNvSpPr>
            <a:spLocks noGrp="1" noChangeArrowheads="1"/>
          </p:cNvSpPr>
          <p:nvPr>
            <p:ph type="title"/>
          </p:nvPr>
        </p:nvSpPr>
        <p:spPr/>
        <p:txBody>
          <a:bodyPr/>
          <a:lstStyle/>
          <a:p>
            <a:pPr eaLnBrk="1" hangingPunct="1"/>
            <a:r>
              <a:rPr lang="en-US" altLang="zh-CN" sz="4000" dirty="0" err="1"/>
              <a:t>Opt</a:t>
            </a:r>
            <a:r>
              <a:rPr lang="en-US" altLang="zh-CN" sz="4000" dirty="0"/>
              <a:t> #6: Merging Write Buffer</a:t>
            </a:r>
          </a:p>
        </p:txBody>
      </p:sp>
      <p:sp>
        <p:nvSpPr>
          <p:cNvPr id="30724" name="Rectangle 3"/>
          <p:cNvSpPr>
            <a:spLocks noGrp="1" noChangeArrowheads="1"/>
          </p:cNvSpPr>
          <p:nvPr>
            <p:ph type="body" idx="1"/>
          </p:nvPr>
        </p:nvSpPr>
        <p:spPr/>
        <p:txBody>
          <a:bodyPr/>
          <a:lstStyle/>
          <a:p>
            <a:pPr eaLnBrk="1" hangingPunct="1"/>
            <a:r>
              <a:rPr lang="en-US" altLang="zh-CN" dirty="0"/>
              <a:t>Reduce miss penalty</a:t>
            </a:r>
          </a:p>
          <a:p>
            <a:pPr eaLnBrk="1" hangingPunct="1"/>
            <a:endParaRPr lang="en-US" altLang="zh-CN" dirty="0"/>
          </a:p>
          <a:p>
            <a:pPr eaLnBrk="1" hangingPunct="1"/>
            <a:endParaRPr lang="en-US" altLang="zh-CN" dirty="0"/>
          </a:p>
          <a:p>
            <a:pPr eaLnBrk="1" hangingPunct="1"/>
            <a:endParaRPr lang="en-US" altLang="zh-CN" dirty="0"/>
          </a:p>
          <a:p>
            <a:pPr eaLnBrk="1" hangingPunct="1"/>
            <a:r>
              <a:rPr lang="en-US" altLang="zh-CN" dirty="0"/>
              <a:t>Write merging merges four entries (with sequential addresses) </a:t>
            </a:r>
          </a:p>
          <a:p>
            <a:pPr eaLnBrk="1" hangingPunct="1">
              <a:buFontTx/>
              <a:buNone/>
            </a:pPr>
            <a:r>
              <a:rPr lang="en-US" altLang="zh-CN" dirty="0"/>
              <a:t>	into a single buffer entry</a:t>
            </a:r>
          </a:p>
          <a:p>
            <a:pPr eaLnBrk="1" hangingPunct="1"/>
            <a:endParaRPr lang="en-US" altLang="zh-C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B3EB446A-1F4C-6349-A901-F5C36D3039EB}"/>
              </a:ext>
            </a:extLst>
          </p:cNvPr>
          <p:cNvSpPr>
            <a:spLocks noGrp="1" noChangeArrowheads="1"/>
          </p:cNvSpPr>
          <p:nvPr>
            <p:ph type="title"/>
          </p:nvPr>
        </p:nvSpPr>
        <p:spPr/>
        <p:txBody>
          <a:bodyPr/>
          <a:lstStyle/>
          <a:p>
            <a:pPr algn="l" eaLnBrk="1" hangingPunct="1"/>
            <a:r>
              <a:rPr lang="en-US" altLang="zh-CN"/>
              <a:t>Lectures 02-03</a:t>
            </a:r>
          </a:p>
        </p:txBody>
      </p:sp>
      <p:sp>
        <p:nvSpPr>
          <p:cNvPr id="21506" name="Rectangle 3">
            <a:extLst>
              <a:ext uri="{FF2B5EF4-FFF2-40B4-BE49-F238E27FC236}">
                <a16:creationId xmlns:a16="http://schemas.microsoft.com/office/drawing/2014/main" id="{3C35E095-FF43-6F49-8AC0-E87D1CDC3ABC}"/>
              </a:ext>
            </a:extLst>
          </p:cNvPr>
          <p:cNvSpPr>
            <a:spLocks noGrp="1" noChangeArrowheads="1"/>
          </p:cNvSpPr>
          <p:nvPr>
            <p:ph type="body" idx="1"/>
          </p:nvPr>
        </p:nvSpPr>
        <p:spPr>
          <a:xfrm>
            <a:off x="0" y="1600200"/>
            <a:ext cx="9144000" cy="5257800"/>
          </a:xfrm>
        </p:spPr>
        <p:txBody>
          <a:bodyPr/>
          <a:lstStyle/>
          <a:p>
            <a:pPr eaLnBrk="1" hangingPunct="1">
              <a:buFontTx/>
              <a:buNone/>
            </a:pPr>
            <a:r>
              <a:rPr lang="en-US" altLang="zh-CN"/>
              <a:t>Fundamentals of Computer Design</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32D2C9-F48E-574A-9490-F191F1685F95}"/>
              </a:ext>
            </a:extLst>
          </p:cNvPr>
          <p:cNvPicPr>
            <a:picLocks noChangeAspect="1"/>
          </p:cNvPicPr>
          <p:nvPr/>
        </p:nvPicPr>
        <p:blipFill>
          <a:blip r:embed="rId3"/>
          <a:stretch>
            <a:fillRect/>
          </a:stretch>
        </p:blipFill>
        <p:spPr>
          <a:xfrm>
            <a:off x="4114800" y="5475475"/>
            <a:ext cx="5010150" cy="1271754"/>
          </a:xfrm>
          <a:prstGeom prst="rect">
            <a:avLst/>
          </a:prstGeom>
        </p:spPr>
      </p:pic>
      <p:pic>
        <p:nvPicPr>
          <p:cNvPr id="2" name="Picture 1">
            <a:extLst>
              <a:ext uri="{FF2B5EF4-FFF2-40B4-BE49-F238E27FC236}">
                <a16:creationId xmlns:a16="http://schemas.microsoft.com/office/drawing/2014/main" id="{E787B9C1-3FE6-6047-941A-101300E58DE8}"/>
              </a:ext>
            </a:extLst>
          </p:cNvPr>
          <p:cNvPicPr>
            <a:picLocks noChangeAspect="1"/>
          </p:cNvPicPr>
          <p:nvPr/>
        </p:nvPicPr>
        <p:blipFill>
          <a:blip r:embed="rId4"/>
          <a:stretch>
            <a:fillRect/>
          </a:stretch>
        </p:blipFill>
        <p:spPr>
          <a:xfrm>
            <a:off x="18585" y="4235203"/>
            <a:ext cx="4876800" cy="1199213"/>
          </a:xfrm>
          <a:prstGeom prst="rect">
            <a:avLst/>
          </a:prstGeom>
        </p:spPr>
      </p:pic>
      <p:sp>
        <p:nvSpPr>
          <p:cNvPr id="31747" name="Rectangle 2"/>
          <p:cNvSpPr>
            <a:spLocks noGrp="1" noChangeArrowheads="1"/>
          </p:cNvSpPr>
          <p:nvPr>
            <p:ph type="title"/>
          </p:nvPr>
        </p:nvSpPr>
        <p:spPr/>
        <p:txBody>
          <a:bodyPr/>
          <a:lstStyle/>
          <a:p>
            <a:pPr eaLnBrk="1" hangingPunct="1"/>
            <a:r>
              <a:rPr lang="en-US" altLang="zh-CN" sz="4000" dirty="0" err="1"/>
              <a:t>Opt</a:t>
            </a:r>
            <a:r>
              <a:rPr lang="en-US" altLang="zh-CN" sz="4000" dirty="0"/>
              <a:t> #7: Compiler Optimization</a:t>
            </a:r>
          </a:p>
        </p:txBody>
      </p:sp>
      <p:sp>
        <p:nvSpPr>
          <p:cNvPr id="31748" name="Rectangle 3"/>
          <p:cNvSpPr>
            <a:spLocks noGrp="1" noChangeArrowheads="1"/>
          </p:cNvSpPr>
          <p:nvPr>
            <p:ph type="body" idx="1"/>
          </p:nvPr>
        </p:nvSpPr>
        <p:spPr/>
        <p:txBody>
          <a:bodyPr/>
          <a:lstStyle/>
          <a:p>
            <a:pPr eaLnBrk="1" hangingPunct="1"/>
            <a:r>
              <a:rPr lang="en-US" altLang="zh-CN" dirty="0"/>
              <a:t>Reduce miss rates, w/o </a:t>
            </a:r>
            <a:r>
              <a:rPr lang="en-US" altLang="zh-CN" dirty="0" err="1"/>
              <a:t>hw</a:t>
            </a:r>
            <a:r>
              <a:rPr lang="en-US" altLang="zh-CN" dirty="0"/>
              <a:t> changes</a:t>
            </a:r>
          </a:p>
          <a:p>
            <a:pPr eaLnBrk="1" hangingPunct="1"/>
            <a:r>
              <a:rPr lang="en-US" altLang="zh-CN" b="1" dirty="0"/>
              <a:t>Tech 1: </a:t>
            </a:r>
            <a:r>
              <a:rPr lang="en-US" altLang="zh-CN" b="1" dirty="0">
                <a:solidFill>
                  <a:srgbClr val="00B0F0"/>
                </a:solidFill>
              </a:rPr>
              <a:t>Loop interchange</a:t>
            </a:r>
          </a:p>
          <a:p>
            <a:pPr eaLnBrk="1" hangingPunct="1">
              <a:buFontTx/>
              <a:buNone/>
            </a:pPr>
            <a:r>
              <a:rPr lang="en-US" altLang="zh-CN" b="1" dirty="0"/>
              <a:t>	</a:t>
            </a:r>
            <a:r>
              <a:rPr lang="en-US" altLang="zh-CN" dirty="0"/>
              <a:t>exchange the nesting of the loops to make the code access the data            in the order in which they are stored</a:t>
            </a:r>
          </a:p>
          <a:p>
            <a:pPr eaLnBrk="1" hangingPunct="1">
              <a:buFontTx/>
              <a:buNone/>
            </a:pPr>
            <a:endParaRPr lang="en-US" altLang="zh-CN" b="1" dirty="0"/>
          </a:p>
        </p:txBody>
      </p:sp>
      <p:sp>
        <p:nvSpPr>
          <p:cNvPr id="31750" name="Line 6"/>
          <p:cNvSpPr>
            <a:spLocks noChangeShapeType="1"/>
          </p:cNvSpPr>
          <p:nvPr/>
        </p:nvSpPr>
        <p:spPr bwMode="auto">
          <a:xfrm>
            <a:off x="0" y="4495800"/>
            <a:ext cx="16764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31751" name="Line 7"/>
          <p:cNvSpPr>
            <a:spLocks noChangeShapeType="1"/>
          </p:cNvSpPr>
          <p:nvPr/>
        </p:nvSpPr>
        <p:spPr bwMode="auto">
          <a:xfrm>
            <a:off x="4114800" y="5791200"/>
            <a:ext cx="16764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31752" name="TextBox 7"/>
          <p:cNvSpPr txBox="1">
            <a:spLocks noChangeArrowheads="1"/>
          </p:cNvSpPr>
          <p:nvPr/>
        </p:nvSpPr>
        <p:spPr bwMode="auto">
          <a:xfrm>
            <a:off x="4953000" y="4495800"/>
            <a:ext cx="4191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x[</a:t>
            </a:r>
            <a:r>
              <a:rPr kumimoji="0" lang="en-US" altLang="zh-CN" sz="2000" b="0" i="0" u="none" strike="noStrike" kern="1200" cap="none" spc="0" normalizeH="0" baseline="0" noProof="0" dirty="0" err="1">
                <a:ln>
                  <a:noFill/>
                </a:ln>
                <a:solidFill>
                  <a:srgbClr val="000000"/>
                </a:solidFill>
                <a:effectLst/>
                <a:uLnTx/>
                <a:uFillTx/>
                <a:latin typeface="Verdana"/>
                <a:ea typeface="宋体" panose="02010600030101010101" pitchFamily="2" charset="-122"/>
                <a:cs typeface="+mn-cs"/>
              </a:rPr>
              <a:t>i,j</a:t>
            </a:r>
            <a:r>
              <a:rPr kumimoji="0" lang="en-US" altLang="zh-CN"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 and x[i,j+1] are adjacent</a:t>
            </a:r>
            <a:endParaRPr kumimoji="0" lang="zh-CN" altLang="en-US" sz="20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endParaRPr>
          </a:p>
        </p:txBody>
      </p:sp>
      <p:sp>
        <p:nvSpPr>
          <p:cNvPr id="9" name="椭圆 8"/>
          <p:cNvSpPr/>
          <p:nvPr/>
        </p:nvSpPr>
        <p:spPr>
          <a:xfrm>
            <a:off x="4876800" y="4419599"/>
            <a:ext cx="4267200" cy="609591"/>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C1CD11-B8F1-914C-9A46-62B461BF49F3}"/>
              </a:ext>
            </a:extLst>
          </p:cNvPr>
          <p:cNvPicPr>
            <a:picLocks noChangeAspect="1"/>
          </p:cNvPicPr>
          <p:nvPr/>
        </p:nvPicPr>
        <p:blipFill>
          <a:blip r:embed="rId3"/>
          <a:stretch>
            <a:fillRect/>
          </a:stretch>
        </p:blipFill>
        <p:spPr>
          <a:xfrm>
            <a:off x="0" y="3879710"/>
            <a:ext cx="9144000" cy="2978290"/>
          </a:xfrm>
          <a:prstGeom prst="rect">
            <a:avLst/>
          </a:prstGeom>
        </p:spPr>
      </p:pic>
      <p:sp>
        <p:nvSpPr>
          <p:cNvPr id="32771" name="Rectangle 2"/>
          <p:cNvSpPr>
            <a:spLocks noGrp="1" noChangeArrowheads="1"/>
          </p:cNvSpPr>
          <p:nvPr>
            <p:ph type="title"/>
          </p:nvPr>
        </p:nvSpPr>
        <p:spPr/>
        <p:txBody>
          <a:bodyPr/>
          <a:lstStyle/>
          <a:p>
            <a:pPr eaLnBrk="1" hangingPunct="1"/>
            <a:r>
              <a:rPr lang="en-US" altLang="zh-CN" sz="4000" dirty="0" err="1"/>
              <a:t>Opt</a:t>
            </a:r>
            <a:r>
              <a:rPr lang="en-US" altLang="zh-CN" sz="4000" dirty="0"/>
              <a:t> #7: Compiler Optimization</a:t>
            </a:r>
          </a:p>
        </p:txBody>
      </p:sp>
      <p:sp>
        <p:nvSpPr>
          <p:cNvPr id="32772" name="Rectangle 3"/>
          <p:cNvSpPr>
            <a:spLocks noGrp="1" noChangeArrowheads="1"/>
          </p:cNvSpPr>
          <p:nvPr>
            <p:ph type="body" idx="1"/>
          </p:nvPr>
        </p:nvSpPr>
        <p:spPr/>
        <p:txBody>
          <a:bodyPr/>
          <a:lstStyle/>
          <a:p>
            <a:pPr eaLnBrk="1" hangingPunct="1"/>
            <a:r>
              <a:rPr lang="en-US" altLang="zh-CN" dirty="0"/>
              <a:t>Reduce miss rates, w/o </a:t>
            </a:r>
            <a:r>
              <a:rPr lang="en-US" altLang="zh-CN" dirty="0" err="1"/>
              <a:t>hw</a:t>
            </a:r>
            <a:r>
              <a:rPr lang="en-US" altLang="zh-CN" dirty="0"/>
              <a:t> changes</a:t>
            </a:r>
          </a:p>
          <a:p>
            <a:pPr eaLnBrk="1" hangingPunct="1"/>
            <a:r>
              <a:rPr lang="en-US" altLang="zh-CN" b="1" dirty="0"/>
              <a:t>Tech 2: </a:t>
            </a:r>
            <a:r>
              <a:rPr lang="en-US" altLang="zh-CN" b="1" dirty="0">
                <a:solidFill>
                  <a:srgbClr val="00B0F0"/>
                </a:solidFill>
              </a:rPr>
              <a:t>Blocking</a:t>
            </a:r>
          </a:p>
          <a:p>
            <a:pPr eaLnBrk="1" hangingPunct="1">
              <a:buFontTx/>
              <a:buNone/>
            </a:pPr>
            <a:r>
              <a:rPr lang="en-US" altLang="zh-CN" b="1" dirty="0"/>
              <a:t>	</a:t>
            </a:r>
            <a:r>
              <a:rPr lang="en-US" altLang="zh-CN" dirty="0"/>
              <a:t>x = y*z; </a:t>
            </a:r>
            <a:r>
              <a:rPr lang="en-US" altLang="zh-CN" i="1" dirty="0"/>
              <a:t>both </a:t>
            </a:r>
            <a:r>
              <a:rPr lang="en-US" altLang="zh-CN" i="1" dirty="0" err="1"/>
              <a:t>row&amp;column</a:t>
            </a:r>
            <a:r>
              <a:rPr lang="en-US" altLang="zh-CN" i="1" dirty="0"/>
              <a:t> accesses</a:t>
            </a:r>
          </a:p>
          <a:p>
            <a:pPr eaLnBrk="1" hangingPunct="1">
              <a:buFontTx/>
              <a:buNone/>
            </a:pPr>
            <a:r>
              <a:rPr lang="en-US" altLang="zh-CN" i="1" dirty="0"/>
              <a:t>	</a:t>
            </a:r>
            <a:r>
              <a:rPr lang="en-US" altLang="zh-CN" b="1" dirty="0"/>
              <a:t>before</a:t>
            </a:r>
            <a:endParaRPr lang="en-US" altLang="zh-CN" dirty="0"/>
          </a:p>
          <a:p>
            <a:pPr eaLnBrk="1" hangingPunct="1">
              <a:buFontTx/>
              <a:buNone/>
            </a:pPr>
            <a:endParaRPr lang="en-US" altLang="zh-CN" b="1" dirty="0"/>
          </a:p>
        </p:txBody>
      </p:sp>
      <p:sp>
        <p:nvSpPr>
          <p:cNvPr id="6" name="TextBox 6">
            <a:extLst>
              <a:ext uri="{FF2B5EF4-FFF2-40B4-BE49-F238E27FC236}">
                <a16:creationId xmlns:a16="http://schemas.microsoft.com/office/drawing/2014/main" id="{9705F88A-E6D1-B94E-94F5-FCCDAA46434A}"/>
              </a:ext>
            </a:extLst>
          </p:cNvPr>
          <p:cNvSpPr txBox="1">
            <a:spLocks noChangeArrowheads="1"/>
          </p:cNvSpPr>
          <p:nvPr/>
        </p:nvSpPr>
        <p:spPr bwMode="auto">
          <a:xfrm>
            <a:off x="685800" y="5638800"/>
            <a:ext cx="20132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B050"/>
                </a:solidFill>
                <a:effectLst/>
                <a:uLnTx/>
                <a:uFillTx/>
                <a:latin typeface="Verdana"/>
                <a:ea typeface="宋体" panose="02010600030101010101" pitchFamily="2" charset="-122"/>
                <a:cs typeface="+mn-cs"/>
              </a:rPr>
              <a:t>not yet touched</a:t>
            </a:r>
            <a:endParaRPr kumimoji="0" lang="zh-CN" altLang="en-US" sz="1800" b="0" i="0" u="none" strike="noStrike" kern="1200" cap="none" spc="0" normalizeH="0" baseline="0" noProof="0" dirty="0">
              <a:ln>
                <a:noFill/>
              </a:ln>
              <a:solidFill>
                <a:srgbClr val="00B050"/>
              </a:solidFill>
              <a:effectLst/>
              <a:uLnTx/>
              <a:uFillTx/>
              <a:latin typeface="Verdana"/>
              <a:ea typeface="宋体" panose="02010600030101010101" pitchFamily="2" charset="-122"/>
              <a:cs typeface="+mn-cs"/>
            </a:endParaRPr>
          </a:p>
        </p:txBody>
      </p:sp>
      <p:sp>
        <p:nvSpPr>
          <p:cNvPr id="7" name="TextBox 6">
            <a:extLst>
              <a:ext uri="{FF2B5EF4-FFF2-40B4-BE49-F238E27FC236}">
                <a16:creationId xmlns:a16="http://schemas.microsoft.com/office/drawing/2014/main" id="{0AEF91F3-F718-C845-B903-BDF3B4C3204B}"/>
              </a:ext>
            </a:extLst>
          </p:cNvPr>
          <p:cNvSpPr txBox="1">
            <a:spLocks noChangeArrowheads="1"/>
          </p:cNvSpPr>
          <p:nvPr/>
        </p:nvSpPr>
        <p:spPr bwMode="auto">
          <a:xfrm>
            <a:off x="1092513" y="4419600"/>
            <a:ext cx="160653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B050"/>
                </a:solidFill>
                <a:effectLst/>
                <a:uLnTx/>
                <a:uFillTx/>
                <a:latin typeface="Verdana"/>
                <a:ea typeface="宋体" panose="02010600030101010101" pitchFamily="2" charset="-122"/>
                <a:cs typeface="+mn-cs"/>
              </a:rPr>
              <a:t>older access</a:t>
            </a:r>
            <a:endParaRPr kumimoji="0" lang="zh-CN" altLang="en-US" sz="1800" b="0" i="0" u="none" strike="noStrike" kern="1200" cap="none" spc="0" normalizeH="0" baseline="0" noProof="0" dirty="0">
              <a:ln>
                <a:noFill/>
              </a:ln>
              <a:solidFill>
                <a:srgbClr val="00B050"/>
              </a:solidFill>
              <a:effectLst/>
              <a:uLnTx/>
              <a:uFillTx/>
              <a:latin typeface="Verdana"/>
              <a:ea typeface="宋体" panose="02010600030101010101" pitchFamily="2" charset="-122"/>
              <a:cs typeface="+mn-cs"/>
            </a:endParaRPr>
          </a:p>
        </p:txBody>
      </p:sp>
      <p:sp>
        <p:nvSpPr>
          <p:cNvPr id="8" name="TextBox 7">
            <a:extLst>
              <a:ext uri="{FF2B5EF4-FFF2-40B4-BE49-F238E27FC236}">
                <a16:creationId xmlns:a16="http://schemas.microsoft.com/office/drawing/2014/main" id="{1C99D4E8-DE9F-1C40-B9CD-3FD739CBB5E0}"/>
              </a:ext>
            </a:extLst>
          </p:cNvPr>
          <p:cNvSpPr txBox="1">
            <a:spLocks noChangeArrowheads="1"/>
          </p:cNvSpPr>
          <p:nvPr/>
        </p:nvSpPr>
        <p:spPr bwMode="auto">
          <a:xfrm>
            <a:off x="967479" y="4786828"/>
            <a:ext cx="17315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B050"/>
                </a:solidFill>
                <a:effectLst/>
                <a:uLnTx/>
                <a:uFillTx/>
                <a:latin typeface="Verdana"/>
                <a:ea typeface="宋体" panose="02010600030101010101" pitchFamily="2" charset="-122"/>
                <a:cs typeface="+mn-cs"/>
              </a:rPr>
              <a:t>newer access</a:t>
            </a:r>
            <a:endParaRPr kumimoji="0" lang="zh-CN" altLang="en-US" sz="1800" b="0" i="0" u="none" strike="noStrike" kern="1200" cap="none" spc="0" normalizeH="0" baseline="0" noProof="0" dirty="0">
              <a:ln>
                <a:noFill/>
              </a:ln>
              <a:solidFill>
                <a:srgbClr val="00B050"/>
              </a:solidFill>
              <a:effectLst/>
              <a:uLnTx/>
              <a:uFillTx/>
              <a:latin typeface="Verdana"/>
              <a:ea typeface="宋体" panose="02010600030101010101" pitchFamily="2" charset="-122"/>
              <a:cs typeface="+mn-cs"/>
            </a:endParaRPr>
          </a:p>
        </p:txBody>
      </p:sp>
    </p:spTree>
    <p:extLst>
      <p:ext uri="{BB962C8B-B14F-4D97-AF65-F5344CB8AC3E}">
        <p14:creationId xmlns:p14="http://schemas.microsoft.com/office/powerpoint/2010/main" val="423408427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03650"/>
            <a:ext cx="9144000" cy="305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5" name="Rectangle 2"/>
          <p:cNvSpPr>
            <a:spLocks noGrp="1" noChangeArrowheads="1"/>
          </p:cNvSpPr>
          <p:nvPr>
            <p:ph type="title"/>
          </p:nvPr>
        </p:nvSpPr>
        <p:spPr/>
        <p:txBody>
          <a:bodyPr/>
          <a:lstStyle/>
          <a:p>
            <a:pPr eaLnBrk="1" hangingPunct="1"/>
            <a:r>
              <a:rPr lang="en-US" altLang="zh-CN" sz="4000" dirty="0" err="1"/>
              <a:t>Opt</a:t>
            </a:r>
            <a:r>
              <a:rPr lang="en-US" altLang="zh-CN" sz="4000" dirty="0"/>
              <a:t> #7: Compiler Optimization</a:t>
            </a:r>
          </a:p>
        </p:txBody>
      </p:sp>
      <p:sp>
        <p:nvSpPr>
          <p:cNvPr id="33796" name="Rectangle 3"/>
          <p:cNvSpPr>
            <a:spLocks noGrp="1" noChangeArrowheads="1"/>
          </p:cNvSpPr>
          <p:nvPr>
            <p:ph type="body" idx="1"/>
          </p:nvPr>
        </p:nvSpPr>
        <p:spPr/>
        <p:txBody>
          <a:bodyPr/>
          <a:lstStyle/>
          <a:p>
            <a:pPr eaLnBrk="1" hangingPunct="1"/>
            <a:r>
              <a:rPr lang="en-US" altLang="zh-CN" dirty="0"/>
              <a:t>Reduce miss rates, w/o </a:t>
            </a:r>
            <a:r>
              <a:rPr lang="en-US" altLang="zh-CN" dirty="0" err="1"/>
              <a:t>hw</a:t>
            </a:r>
            <a:r>
              <a:rPr lang="en-US" altLang="zh-CN" dirty="0"/>
              <a:t> changes</a:t>
            </a:r>
          </a:p>
          <a:p>
            <a:pPr eaLnBrk="1" hangingPunct="1"/>
            <a:r>
              <a:rPr lang="en-US" altLang="zh-CN" b="1" dirty="0"/>
              <a:t>Tech 2: </a:t>
            </a:r>
            <a:r>
              <a:rPr lang="en-US" altLang="zh-CN" b="1" dirty="0">
                <a:solidFill>
                  <a:srgbClr val="00B0F0"/>
                </a:solidFill>
              </a:rPr>
              <a:t>Blocking</a:t>
            </a:r>
          </a:p>
          <a:p>
            <a:pPr eaLnBrk="1" hangingPunct="1">
              <a:buFontTx/>
              <a:buNone/>
            </a:pPr>
            <a:r>
              <a:rPr lang="en-US" altLang="zh-CN" b="1" dirty="0"/>
              <a:t>	</a:t>
            </a:r>
            <a:r>
              <a:rPr lang="en-US" altLang="zh-CN" dirty="0"/>
              <a:t>x = y*z; </a:t>
            </a:r>
            <a:r>
              <a:rPr lang="en-US" altLang="zh-CN" i="1" dirty="0"/>
              <a:t>compute using </a:t>
            </a:r>
            <a:r>
              <a:rPr lang="en-US" altLang="zh-CN" i="1" dirty="0">
                <a:solidFill>
                  <a:srgbClr val="00B0F0"/>
                </a:solidFill>
              </a:rPr>
              <a:t>submatrices</a:t>
            </a:r>
          </a:p>
          <a:p>
            <a:pPr eaLnBrk="1" hangingPunct="1">
              <a:buFontTx/>
              <a:buNone/>
            </a:pPr>
            <a:r>
              <a:rPr lang="en-US" altLang="zh-CN" i="1" dirty="0"/>
              <a:t>	</a:t>
            </a:r>
            <a:r>
              <a:rPr lang="en-US" altLang="zh-CN" b="1" dirty="0"/>
              <a:t>after</a:t>
            </a:r>
            <a:r>
              <a:rPr lang="en-US" altLang="zh-CN" dirty="0"/>
              <a:t>; </a:t>
            </a:r>
            <a:r>
              <a:rPr lang="en-US" altLang="zh-CN" i="1" dirty="0"/>
              <a:t>maximize accesses to loaded data before they are replaced</a:t>
            </a:r>
            <a:endParaRPr lang="en-US" altLang="zh-CN" dirty="0"/>
          </a:p>
          <a:p>
            <a:pPr eaLnBrk="1" hangingPunct="1">
              <a:buFontTx/>
              <a:buNone/>
            </a:pPr>
            <a:endParaRPr lang="en-US" altLang="zh-CN" b="1"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03650"/>
            <a:ext cx="9144000" cy="305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5" name="Rectangle 2"/>
          <p:cNvSpPr>
            <a:spLocks noGrp="1" noChangeArrowheads="1"/>
          </p:cNvSpPr>
          <p:nvPr>
            <p:ph type="title"/>
          </p:nvPr>
        </p:nvSpPr>
        <p:spPr/>
        <p:txBody>
          <a:bodyPr/>
          <a:lstStyle/>
          <a:p>
            <a:pPr eaLnBrk="1" hangingPunct="1"/>
            <a:r>
              <a:rPr lang="en-US" altLang="zh-CN" sz="4000" dirty="0" err="1"/>
              <a:t>Opt</a:t>
            </a:r>
            <a:r>
              <a:rPr lang="en-US" altLang="zh-CN" sz="4000" dirty="0"/>
              <a:t> #7: Compiler Optimization</a:t>
            </a:r>
          </a:p>
        </p:txBody>
      </p:sp>
      <p:sp>
        <p:nvSpPr>
          <p:cNvPr id="33796" name="Rectangle 3"/>
          <p:cNvSpPr>
            <a:spLocks noGrp="1" noChangeArrowheads="1"/>
          </p:cNvSpPr>
          <p:nvPr>
            <p:ph type="body" idx="1"/>
          </p:nvPr>
        </p:nvSpPr>
        <p:spPr/>
        <p:txBody>
          <a:bodyPr/>
          <a:lstStyle/>
          <a:p>
            <a:pPr eaLnBrk="1" hangingPunct="1"/>
            <a:r>
              <a:rPr lang="en-US" altLang="zh-CN" dirty="0"/>
              <a:t>Reduce miss rates, w/o </a:t>
            </a:r>
            <a:r>
              <a:rPr lang="en-US" altLang="zh-CN" dirty="0" err="1"/>
              <a:t>hw</a:t>
            </a:r>
            <a:r>
              <a:rPr lang="en-US" altLang="zh-CN" dirty="0"/>
              <a:t> changes</a:t>
            </a:r>
          </a:p>
          <a:p>
            <a:pPr eaLnBrk="1" hangingPunct="1"/>
            <a:r>
              <a:rPr lang="en-US" altLang="zh-CN" b="1" dirty="0"/>
              <a:t>Tech 2: </a:t>
            </a:r>
            <a:r>
              <a:rPr lang="en-US" altLang="zh-CN" b="1" dirty="0">
                <a:solidFill>
                  <a:srgbClr val="00B0F0"/>
                </a:solidFill>
              </a:rPr>
              <a:t>Blocking</a:t>
            </a:r>
          </a:p>
          <a:p>
            <a:pPr eaLnBrk="1" hangingPunct="1">
              <a:buFontTx/>
              <a:buNone/>
            </a:pPr>
            <a:r>
              <a:rPr lang="en-US" altLang="zh-CN" b="1" dirty="0"/>
              <a:t>	</a:t>
            </a:r>
            <a:r>
              <a:rPr lang="en-US" altLang="zh-CN" dirty="0"/>
              <a:t>x = y*z; </a:t>
            </a:r>
            <a:r>
              <a:rPr lang="en-US" altLang="zh-CN" i="1" dirty="0"/>
              <a:t>compute using </a:t>
            </a:r>
            <a:r>
              <a:rPr lang="en-US" altLang="zh-CN" i="1" dirty="0">
                <a:solidFill>
                  <a:srgbClr val="00B0F0"/>
                </a:solidFill>
              </a:rPr>
              <a:t>blocks</a:t>
            </a:r>
          </a:p>
          <a:p>
            <a:pPr eaLnBrk="1" hangingPunct="1">
              <a:buFontTx/>
              <a:buNone/>
            </a:pPr>
            <a:r>
              <a:rPr lang="en-US" altLang="zh-CN" i="1" dirty="0"/>
              <a:t>	</a:t>
            </a:r>
            <a:r>
              <a:rPr lang="en-US" altLang="zh-CN" b="1" dirty="0"/>
              <a:t>after</a:t>
            </a:r>
            <a:r>
              <a:rPr lang="en-US" altLang="zh-CN" dirty="0"/>
              <a:t>; </a:t>
            </a:r>
            <a:r>
              <a:rPr lang="en-US" altLang="zh-CN" i="1" dirty="0"/>
              <a:t>maximize accesses to loaded data before they are replaced</a:t>
            </a:r>
            <a:endParaRPr lang="en-US" altLang="zh-CN" dirty="0"/>
          </a:p>
          <a:p>
            <a:pPr eaLnBrk="1" hangingPunct="1">
              <a:buFontTx/>
              <a:buNone/>
            </a:pPr>
            <a:endParaRPr lang="en-US" altLang="zh-CN" b="1" dirty="0"/>
          </a:p>
        </p:txBody>
      </p:sp>
    </p:spTree>
    <p:extLst>
      <p:ext uri="{BB962C8B-B14F-4D97-AF65-F5344CB8AC3E}">
        <p14:creationId xmlns:p14="http://schemas.microsoft.com/office/powerpoint/2010/main" val="253984689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ltLang="zh-CN" sz="4000" dirty="0" err="1"/>
              <a:t>Opt</a:t>
            </a:r>
            <a:r>
              <a:rPr lang="en-US" altLang="zh-CN" sz="4000" dirty="0"/>
              <a:t> #8: Hardware Prefetching</a:t>
            </a:r>
          </a:p>
        </p:txBody>
      </p:sp>
      <p:sp>
        <p:nvSpPr>
          <p:cNvPr id="34819" name="Rectangle 3"/>
          <p:cNvSpPr>
            <a:spLocks noGrp="1" noChangeArrowheads="1"/>
          </p:cNvSpPr>
          <p:nvPr>
            <p:ph type="body" idx="1"/>
          </p:nvPr>
        </p:nvSpPr>
        <p:spPr/>
        <p:txBody>
          <a:bodyPr/>
          <a:lstStyle/>
          <a:p>
            <a:pPr eaLnBrk="1" hangingPunct="1"/>
            <a:r>
              <a:rPr lang="en-US" altLang="zh-CN" dirty="0"/>
              <a:t>Reduce miss penalty/rate</a:t>
            </a:r>
          </a:p>
          <a:p>
            <a:pPr eaLnBrk="1" hangingPunct="1"/>
            <a:r>
              <a:rPr lang="en-US" altLang="zh-CN" dirty="0"/>
              <a:t>Prefetch items before the processor requests them, </a:t>
            </a:r>
            <a:r>
              <a:rPr lang="en-US" altLang="zh-CN" i="1" dirty="0"/>
              <a:t>into the cache or external buffer</a:t>
            </a:r>
            <a:endParaRPr lang="en-US" altLang="zh-CN"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ltLang="zh-CN" sz="4000" dirty="0" err="1"/>
              <a:t>Opt</a:t>
            </a:r>
            <a:r>
              <a:rPr lang="en-US" altLang="zh-CN" sz="4000" dirty="0"/>
              <a:t> #8: Hardware Prefetching</a:t>
            </a:r>
          </a:p>
        </p:txBody>
      </p:sp>
      <p:sp>
        <p:nvSpPr>
          <p:cNvPr id="34819" name="Rectangle 3"/>
          <p:cNvSpPr>
            <a:spLocks noGrp="1" noChangeArrowheads="1"/>
          </p:cNvSpPr>
          <p:nvPr>
            <p:ph type="body" idx="1"/>
          </p:nvPr>
        </p:nvSpPr>
        <p:spPr/>
        <p:txBody>
          <a:bodyPr/>
          <a:lstStyle/>
          <a:p>
            <a:pPr eaLnBrk="1" hangingPunct="1"/>
            <a:r>
              <a:rPr lang="en-US" altLang="zh-CN" b="1" dirty="0"/>
              <a:t>Instruction prefetch</a:t>
            </a:r>
          </a:p>
          <a:p>
            <a:pPr eaLnBrk="1" hangingPunct="1">
              <a:buFontTx/>
              <a:buNone/>
            </a:pPr>
            <a:r>
              <a:rPr lang="en-US" altLang="zh-CN" b="1" dirty="0"/>
              <a:t>	</a:t>
            </a:r>
            <a:r>
              <a:rPr lang="en-US" altLang="zh-CN" dirty="0"/>
              <a:t>fetch two blocks on a miss: </a:t>
            </a:r>
          </a:p>
          <a:p>
            <a:pPr eaLnBrk="1" hangingPunct="1">
              <a:buFontTx/>
              <a:buNone/>
            </a:pPr>
            <a:r>
              <a:rPr lang="en-US" altLang="zh-CN" dirty="0"/>
              <a:t>	requested one </a:t>
            </a:r>
            <a:r>
              <a:rPr lang="en-US" altLang="zh-CN" i="1" dirty="0"/>
              <a:t>into cache</a:t>
            </a:r>
            <a:r>
              <a:rPr lang="en-US" altLang="zh-CN" dirty="0"/>
              <a:t> </a:t>
            </a:r>
          </a:p>
          <a:p>
            <a:pPr eaLnBrk="1" hangingPunct="1">
              <a:buFontTx/>
              <a:buNone/>
            </a:pPr>
            <a:r>
              <a:rPr lang="en-US" altLang="zh-CN" dirty="0"/>
              <a:t>	next consecutive one </a:t>
            </a:r>
            <a:r>
              <a:rPr lang="en-US" altLang="zh-CN" i="1" dirty="0"/>
              <a:t>into instruction stream buffer</a:t>
            </a:r>
            <a:endParaRPr lang="en-US" altLang="zh-CN" b="1" dirty="0"/>
          </a:p>
          <a:p>
            <a:pPr eaLnBrk="1" hangingPunct="1"/>
            <a:r>
              <a:rPr lang="en-US" altLang="zh-CN" dirty="0"/>
              <a:t>If requested block is in stream buffer:</a:t>
            </a:r>
          </a:p>
          <a:p>
            <a:pPr eaLnBrk="1" hangingPunct="1">
              <a:buFontTx/>
              <a:buNone/>
            </a:pPr>
            <a:r>
              <a:rPr lang="en-US" altLang="zh-CN" dirty="0"/>
              <a:t>	cancel the original cache request </a:t>
            </a:r>
          </a:p>
          <a:p>
            <a:pPr eaLnBrk="1" hangingPunct="1">
              <a:buFontTx/>
              <a:buNone/>
            </a:pPr>
            <a:r>
              <a:rPr lang="en-US" altLang="zh-CN" dirty="0"/>
              <a:t>	read the block from stream buffer</a:t>
            </a:r>
          </a:p>
          <a:p>
            <a:pPr eaLnBrk="1" hangingPunct="1">
              <a:buFontTx/>
              <a:buNone/>
            </a:pPr>
            <a:r>
              <a:rPr lang="en-US" altLang="zh-CN" b="1" dirty="0"/>
              <a:t>	</a:t>
            </a:r>
            <a:r>
              <a:rPr lang="en-US" altLang="zh-CN" dirty="0"/>
              <a:t>issue next prefetch request</a:t>
            </a:r>
          </a:p>
        </p:txBody>
      </p:sp>
    </p:spTree>
    <p:extLst>
      <p:ext uri="{BB962C8B-B14F-4D97-AF65-F5344CB8AC3E}">
        <p14:creationId xmlns:p14="http://schemas.microsoft.com/office/powerpoint/2010/main" val="9399120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ltLang="zh-CN" sz="4000" dirty="0" err="1"/>
              <a:t>Opt</a:t>
            </a:r>
            <a:r>
              <a:rPr lang="en-US" altLang="zh-CN" sz="4000" dirty="0"/>
              <a:t> #8: Hardware Prefetching</a:t>
            </a:r>
          </a:p>
        </p:txBody>
      </p:sp>
      <p:sp>
        <p:nvSpPr>
          <p:cNvPr id="34819" name="Rectangle 3"/>
          <p:cNvSpPr>
            <a:spLocks noGrp="1" noChangeArrowheads="1"/>
          </p:cNvSpPr>
          <p:nvPr>
            <p:ph type="body" idx="1"/>
          </p:nvPr>
        </p:nvSpPr>
        <p:spPr/>
        <p:txBody>
          <a:bodyPr/>
          <a:lstStyle/>
          <a:p>
            <a:pPr eaLnBrk="1" hangingPunct="1"/>
            <a:r>
              <a:rPr lang="en-US" altLang="zh-CN" b="1" dirty="0"/>
              <a:t>Instruction prefetch</a:t>
            </a:r>
          </a:p>
          <a:p>
            <a:pPr eaLnBrk="1" hangingPunct="1">
              <a:buFontTx/>
              <a:buNone/>
            </a:pPr>
            <a:r>
              <a:rPr lang="en-US" altLang="zh-CN" b="1" dirty="0"/>
              <a:t>	</a:t>
            </a:r>
            <a:r>
              <a:rPr lang="en-US" altLang="zh-CN" dirty="0"/>
              <a:t>fetch two blocks on a miss: </a:t>
            </a:r>
          </a:p>
          <a:p>
            <a:pPr eaLnBrk="1" hangingPunct="1">
              <a:buFontTx/>
              <a:buNone/>
            </a:pPr>
            <a:r>
              <a:rPr lang="en-US" altLang="zh-CN" dirty="0"/>
              <a:t>	requested one </a:t>
            </a:r>
            <a:r>
              <a:rPr lang="en-US" altLang="zh-CN" i="1" dirty="0"/>
              <a:t>into cache</a:t>
            </a:r>
            <a:r>
              <a:rPr lang="en-US" altLang="zh-CN" dirty="0"/>
              <a:t> </a:t>
            </a:r>
          </a:p>
          <a:p>
            <a:pPr eaLnBrk="1" hangingPunct="1">
              <a:buFontTx/>
              <a:buNone/>
            </a:pPr>
            <a:r>
              <a:rPr lang="en-US" altLang="zh-CN" dirty="0"/>
              <a:t>	next consecutive one </a:t>
            </a:r>
            <a:r>
              <a:rPr lang="en-US" altLang="zh-CN" i="1" dirty="0"/>
              <a:t>into instruction stream buffer</a:t>
            </a:r>
            <a:endParaRPr lang="en-US" altLang="zh-CN" b="1" dirty="0"/>
          </a:p>
          <a:p>
            <a:pPr eaLnBrk="1" hangingPunct="1"/>
            <a:r>
              <a:rPr lang="en-US" altLang="zh-CN" dirty="0"/>
              <a:t>Similar </a:t>
            </a:r>
            <a:r>
              <a:rPr lang="en-US" altLang="zh-CN" b="1" dirty="0"/>
              <a:t>Data prefetch </a:t>
            </a:r>
            <a:r>
              <a:rPr lang="en-US" altLang="zh-CN" dirty="0"/>
              <a:t>approaches</a:t>
            </a:r>
            <a:endParaRPr lang="en-US" altLang="zh-CN" b="1" dirty="0"/>
          </a:p>
        </p:txBody>
      </p:sp>
    </p:spTree>
    <p:extLst>
      <p:ext uri="{BB962C8B-B14F-4D97-AF65-F5344CB8AC3E}">
        <p14:creationId xmlns:p14="http://schemas.microsoft.com/office/powerpoint/2010/main" val="198034508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36867" name="Rectangle 3"/>
          <p:cNvSpPr>
            <a:spLocks noGrp="1" noChangeArrowheads="1"/>
          </p:cNvSpPr>
          <p:nvPr>
            <p:ph type="body" idx="1"/>
          </p:nvPr>
        </p:nvSpPr>
        <p:spPr/>
        <p:txBody>
          <a:bodyPr/>
          <a:lstStyle/>
          <a:p>
            <a:pPr eaLnBrk="1" hangingPunct="1"/>
            <a:r>
              <a:rPr lang="en-US" altLang="zh-CN" dirty="0"/>
              <a:t>Reduce miss penalty/rate</a:t>
            </a:r>
          </a:p>
          <a:p>
            <a:pPr eaLnBrk="1" hangingPunct="1"/>
            <a:r>
              <a:rPr lang="en-US" altLang="zh-CN" dirty="0"/>
              <a:t>Compiler to insert prefetch instructions to request data before the processor needs it</a:t>
            </a:r>
          </a:p>
          <a:p>
            <a:pPr eaLnBrk="1" hangingPunct="1"/>
            <a:r>
              <a:rPr lang="en-US" altLang="zh-CN" b="1" dirty="0"/>
              <a:t>Register prefetch</a:t>
            </a:r>
          </a:p>
          <a:p>
            <a:pPr eaLnBrk="1" hangingPunct="1">
              <a:buFontTx/>
              <a:buNone/>
            </a:pPr>
            <a:r>
              <a:rPr lang="en-US" altLang="zh-CN" b="1" dirty="0"/>
              <a:t>	</a:t>
            </a:r>
            <a:r>
              <a:rPr lang="en-US" altLang="zh-CN" dirty="0"/>
              <a:t>load the value into a register</a:t>
            </a:r>
            <a:endParaRPr lang="en-US" altLang="zh-CN" b="1" dirty="0"/>
          </a:p>
          <a:p>
            <a:pPr eaLnBrk="1" hangingPunct="1"/>
            <a:r>
              <a:rPr lang="en-US" altLang="zh-CN" b="1" dirty="0"/>
              <a:t>Cache prefetch</a:t>
            </a:r>
          </a:p>
          <a:p>
            <a:pPr eaLnBrk="1" hangingPunct="1">
              <a:buFontTx/>
              <a:buNone/>
            </a:pPr>
            <a:r>
              <a:rPr lang="en-US" altLang="zh-CN" b="1" dirty="0"/>
              <a:t>	</a:t>
            </a:r>
            <a:r>
              <a:rPr lang="en-US" altLang="zh-CN" dirty="0"/>
              <a:t>load data into the cache</a:t>
            </a:r>
            <a:endParaRPr lang="en-US" altLang="zh-CN" b="1" dirty="0"/>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CN" dirty="0" err="1"/>
              <a:t>Opt</a:t>
            </a:r>
            <a:r>
              <a:rPr lang="en-US" altLang="zh-CN" dirty="0"/>
              <a:t> #10: HBM</a:t>
            </a:r>
          </a:p>
        </p:txBody>
      </p:sp>
      <p:sp>
        <p:nvSpPr>
          <p:cNvPr id="28675" name="Rectangle 3"/>
          <p:cNvSpPr>
            <a:spLocks noGrp="1" noChangeArrowheads="1"/>
          </p:cNvSpPr>
          <p:nvPr>
            <p:ph type="body" idx="1"/>
          </p:nvPr>
        </p:nvSpPr>
        <p:spPr/>
        <p:txBody>
          <a:bodyPr/>
          <a:lstStyle/>
          <a:p>
            <a:pPr eaLnBrk="1" hangingPunct="1"/>
            <a:r>
              <a:rPr lang="en-US" altLang="zh-CN" dirty="0"/>
              <a:t>Use HBM as L4 cache</a:t>
            </a:r>
          </a:p>
        </p:txBody>
      </p:sp>
      <p:pic>
        <p:nvPicPr>
          <p:cNvPr id="9" name="Picture 8">
            <a:extLst>
              <a:ext uri="{FF2B5EF4-FFF2-40B4-BE49-F238E27FC236}">
                <a16:creationId xmlns:a16="http://schemas.microsoft.com/office/drawing/2014/main" id="{F00E219F-B6D9-534F-AC56-0391D395E03F}"/>
              </a:ext>
            </a:extLst>
          </p:cNvPr>
          <p:cNvPicPr>
            <a:picLocks noChangeAspect="1"/>
          </p:cNvPicPr>
          <p:nvPr/>
        </p:nvPicPr>
        <p:blipFill>
          <a:blip r:embed="rId3"/>
          <a:stretch>
            <a:fillRect/>
          </a:stretch>
        </p:blipFill>
        <p:spPr>
          <a:xfrm>
            <a:off x="0" y="2286000"/>
            <a:ext cx="9144000" cy="3173138"/>
          </a:xfrm>
          <a:prstGeom prst="rect">
            <a:avLst/>
          </a:prstGeom>
        </p:spPr>
      </p:pic>
    </p:spTree>
    <p:extLst>
      <p:ext uri="{BB962C8B-B14F-4D97-AF65-F5344CB8AC3E}">
        <p14:creationId xmlns:p14="http://schemas.microsoft.com/office/powerpoint/2010/main" val="351363557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D4772CE-0939-B743-B873-AC6E5365777D}"/>
              </a:ext>
            </a:extLst>
          </p:cNvPr>
          <p:cNvPicPr>
            <a:picLocks noChangeAspect="1"/>
          </p:cNvPicPr>
          <p:nvPr/>
        </p:nvPicPr>
        <p:blipFill>
          <a:blip r:embed="rId3"/>
          <a:stretch>
            <a:fillRect/>
          </a:stretch>
        </p:blipFill>
        <p:spPr>
          <a:xfrm>
            <a:off x="419100" y="1194544"/>
            <a:ext cx="8305800" cy="5663456"/>
          </a:xfrm>
          <a:prstGeom prst="rect">
            <a:avLst/>
          </a:prstGeom>
        </p:spPr>
      </p:pic>
      <p:sp>
        <p:nvSpPr>
          <p:cNvPr id="215042" name="Title 1">
            <a:extLst>
              <a:ext uri="{FF2B5EF4-FFF2-40B4-BE49-F238E27FC236}">
                <a16:creationId xmlns:a16="http://schemas.microsoft.com/office/drawing/2014/main" id="{E126923D-BF29-6046-894A-08E6FB2CC16D}"/>
              </a:ext>
            </a:extLst>
          </p:cNvPr>
          <p:cNvSpPr>
            <a:spLocks noGrp="1" noChangeArrowheads="1"/>
          </p:cNvSpPr>
          <p:nvPr>
            <p:ph type="title"/>
          </p:nvPr>
        </p:nvSpPr>
        <p:spPr/>
        <p:txBody>
          <a:bodyPr/>
          <a:lstStyle/>
          <a:p>
            <a:r>
              <a:rPr lang="en-CN" altLang="en-CN" dirty="0"/>
              <a:t>Summary of Cache Opt</a:t>
            </a:r>
          </a:p>
        </p:txBody>
      </p:sp>
    </p:spTree>
    <p:extLst>
      <p:ext uri="{BB962C8B-B14F-4D97-AF65-F5344CB8AC3E}">
        <p14:creationId xmlns:p14="http://schemas.microsoft.com/office/powerpoint/2010/main" val="4149418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1249" name="Picture 1">
            <a:extLst>
              <a:ext uri="{FF2B5EF4-FFF2-40B4-BE49-F238E27FC236}">
                <a16:creationId xmlns:a16="http://schemas.microsoft.com/office/drawing/2014/main" id="{A1BCD123-D08E-4D48-8636-C217F5933A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2874963"/>
            <a:ext cx="9709150" cy="2309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1250" name="Rectangle 2">
            <a:extLst>
              <a:ext uri="{FF2B5EF4-FFF2-40B4-BE49-F238E27FC236}">
                <a16:creationId xmlns:a16="http://schemas.microsoft.com/office/drawing/2014/main" id="{BD877CAE-94C8-174B-8452-254098EA4985}"/>
              </a:ext>
            </a:extLst>
          </p:cNvPr>
          <p:cNvSpPr>
            <a:spLocks noGrp="1" noChangeArrowheads="1"/>
          </p:cNvSpPr>
          <p:nvPr>
            <p:ph type="title"/>
          </p:nvPr>
        </p:nvSpPr>
        <p:spPr/>
        <p:txBody>
          <a:bodyPr/>
          <a:lstStyle/>
          <a:p>
            <a:pPr eaLnBrk="1" hangingPunct="1"/>
            <a:r>
              <a:rPr lang="en-US" altLang="zh-CN"/>
              <a:t>Quantitative Principles</a:t>
            </a:r>
          </a:p>
        </p:txBody>
      </p:sp>
      <p:sp>
        <p:nvSpPr>
          <p:cNvPr id="181251" name="Rectangle 3">
            <a:extLst>
              <a:ext uri="{FF2B5EF4-FFF2-40B4-BE49-F238E27FC236}">
                <a16:creationId xmlns:a16="http://schemas.microsoft.com/office/drawing/2014/main" id="{DE41572B-5E2B-C549-8541-4E4988E4A54B}"/>
              </a:ext>
            </a:extLst>
          </p:cNvPr>
          <p:cNvSpPr>
            <a:spLocks noGrp="1" noChangeArrowheads="1"/>
          </p:cNvSpPr>
          <p:nvPr>
            <p:ph type="body" idx="1"/>
          </p:nvPr>
        </p:nvSpPr>
        <p:spPr/>
        <p:txBody>
          <a:bodyPr/>
          <a:lstStyle/>
          <a:p>
            <a:pPr eaLnBrk="1" hangingPunct="1"/>
            <a:r>
              <a:rPr lang="en-US" altLang="zh-CN" b="1" dirty="0"/>
              <a:t>Amdahl’s Law</a:t>
            </a:r>
          </a:p>
        </p:txBody>
      </p:sp>
      <p:sp>
        <p:nvSpPr>
          <p:cNvPr id="181252" name="Oval 6">
            <a:extLst>
              <a:ext uri="{FF2B5EF4-FFF2-40B4-BE49-F238E27FC236}">
                <a16:creationId xmlns:a16="http://schemas.microsoft.com/office/drawing/2014/main" id="{F9C9DB60-2E35-F842-ACF5-506A0DEBE8A2}"/>
              </a:ext>
            </a:extLst>
          </p:cNvPr>
          <p:cNvSpPr>
            <a:spLocks noChangeArrowheads="1"/>
          </p:cNvSpPr>
          <p:nvPr/>
        </p:nvSpPr>
        <p:spPr bwMode="auto">
          <a:xfrm>
            <a:off x="1447800" y="2725738"/>
            <a:ext cx="1981200" cy="1008062"/>
          </a:xfrm>
          <a:prstGeom prst="ellipse">
            <a:avLst/>
          </a:prstGeom>
          <a:noFill/>
          <a:ln w="38100">
            <a:solidFill>
              <a:schemeClr val="accent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81253" name="Oval 7">
            <a:extLst>
              <a:ext uri="{FF2B5EF4-FFF2-40B4-BE49-F238E27FC236}">
                <a16:creationId xmlns:a16="http://schemas.microsoft.com/office/drawing/2014/main" id="{8744E364-21A9-2B4E-9234-4BDD26C7362E}"/>
              </a:ext>
            </a:extLst>
          </p:cNvPr>
          <p:cNvSpPr>
            <a:spLocks noChangeArrowheads="1"/>
          </p:cNvSpPr>
          <p:nvPr/>
        </p:nvSpPr>
        <p:spPr bwMode="auto">
          <a:xfrm>
            <a:off x="1295400" y="4325938"/>
            <a:ext cx="2362200" cy="1008062"/>
          </a:xfrm>
          <a:prstGeom prst="ellipse">
            <a:avLst/>
          </a:prstGeom>
          <a:noFill/>
          <a:ln w="38100">
            <a:solidFill>
              <a:schemeClr val="folHlink"/>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81254" name="Line 8">
            <a:extLst>
              <a:ext uri="{FF2B5EF4-FFF2-40B4-BE49-F238E27FC236}">
                <a16:creationId xmlns:a16="http://schemas.microsoft.com/office/drawing/2014/main" id="{0031DAA1-31C9-6147-BF29-E3CBCD5F49D5}"/>
              </a:ext>
            </a:extLst>
          </p:cNvPr>
          <p:cNvSpPr>
            <a:spLocks noChangeShapeType="1"/>
          </p:cNvSpPr>
          <p:nvPr/>
        </p:nvSpPr>
        <p:spPr bwMode="auto">
          <a:xfrm>
            <a:off x="4648200" y="3276600"/>
            <a:ext cx="609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81255" name="Line 9">
            <a:extLst>
              <a:ext uri="{FF2B5EF4-FFF2-40B4-BE49-F238E27FC236}">
                <a16:creationId xmlns:a16="http://schemas.microsoft.com/office/drawing/2014/main" id="{34E6E059-F960-F04E-ACC4-61BA393DADEE}"/>
              </a:ext>
            </a:extLst>
          </p:cNvPr>
          <p:cNvSpPr>
            <a:spLocks noChangeShapeType="1"/>
          </p:cNvSpPr>
          <p:nvPr/>
        </p:nvSpPr>
        <p:spPr bwMode="auto">
          <a:xfrm>
            <a:off x="4800600" y="5105400"/>
            <a:ext cx="609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81256" name="Line 10">
            <a:extLst>
              <a:ext uri="{FF2B5EF4-FFF2-40B4-BE49-F238E27FC236}">
                <a16:creationId xmlns:a16="http://schemas.microsoft.com/office/drawing/2014/main" id="{038135C9-DA8C-5041-AFA9-DB6A72EB9C7E}"/>
              </a:ext>
            </a:extLst>
          </p:cNvPr>
          <p:cNvSpPr>
            <a:spLocks noChangeShapeType="1"/>
          </p:cNvSpPr>
          <p:nvPr/>
        </p:nvSpPr>
        <p:spPr bwMode="auto">
          <a:xfrm>
            <a:off x="5181600" y="4724400"/>
            <a:ext cx="838200" cy="0"/>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81257" name="Line 11">
            <a:extLst>
              <a:ext uri="{FF2B5EF4-FFF2-40B4-BE49-F238E27FC236}">
                <a16:creationId xmlns:a16="http://schemas.microsoft.com/office/drawing/2014/main" id="{4A8D715F-BCA9-2F43-98AE-84A21C0CD77E}"/>
              </a:ext>
            </a:extLst>
          </p:cNvPr>
          <p:cNvSpPr>
            <a:spLocks noChangeShapeType="1"/>
          </p:cNvSpPr>
          <p:nvPr/>
        </p:nvSpPr>
        <p:spPr bwMode="auto">
          <a:xfrm>
            <a:off x="5105400" y="3657600"/>
            <a:ext cx="838200" cy="0"/>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3" name="Alternate Process 2">
            <a:extLst>
              <a:ext uri="{FF2B5EF4-FFF2-40B4-BE49-F238E27FC236}">
                <a16:creationId xmlns:a16="http://schemas.microsoft.com/office/drawing/2014/main" id="{AAA1E3D6-BB05-9147-8931-D0537FBCC180}"/>
              </a:ext>
            </a:extLst>
          </p:cNvPr>
          <p:cNvSpPr/>
          <p:nvPr/>
        </p:nvSpPr>
        <p:spPr>
          <a:xfrm>
            <a:off x="-533400" y="3733800"/>
            <a:ext cx="2133600" cy="685800"/>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FFFFFF"/>
              </a:solidFill>
              <a:effectLst/>
              <a:uLnTx/>
              <a:uFillTx/>
              <a:latin typeface="Verdana"/>
              <a:ea typeface="宋体"/>
              <a:cs typeface="+mn-cs"/>
            </a:endParaRPr>
          </a:p>
        </p:txBody>
      </p:sp>
    </p:spTree>
    <p:extLst>
      <p:ext uri="{BB962C8B-B14F-4D97-AF65-F5344CB8AC3E}">
        <p14:creationId xmlns:p14="http://schemas.microsoft.com/office/powerpoint/2010/main" val="87950088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B3EB446A-1F4C-6349-A901-F5C36D3039EB}"/>
              </a:ext>
            </a:extLst>
          </p:cNvPr>
          <p:cNvSpPr>
            <a:spLocks noGrp="1" noChangeArrowheads="1"/>
          </p:cNvSpPr>
          <p:nvPr>
            <p:ph type="title"/>
          </p:nvPr>
        </p:nvSpPr>
        <p:spPr/>
        <p:txBody>
          <a:bodyPr/>
          <a:lstStyle/>
          <a:p>
            <a:pPr algn="l" eaLnBrk="1" hangingPunct="1"/>
            <a:r>
              <a:rPr lang="en-US" altLang="zh-CN" dirty="0"/>
              <a:t>Lectures 06-08</a:t>
            </a:r>
          </a:p>
        </p:txBody>
      </p:sp>
      <p:sp>
        <p:nvSpPr>
          <p:cNvPr id="21506" name="Rectangle 3">
            <a:extLst>
              <a:ext uri="{FF2B5EF4-FFF2-40B4-BE49-F238E27FC236}">
                <a16:creationId xmlns:a16="http://schemas.microsoft.com/office/drawing/2014/main" id="{3C35E095-FF43-6F49-8AC0-E87D1CDC3ABC}"/>
              </a:ext>
            </a:extLst>
          </p:cNvPr>
          <p:cNvSpPr>
            <a:spLocks noGrp="1" noChangeArrowheads="1"/>
          </p:cNvSpPr>
          <p:nvPr>
            <p:ph type="body" idx="1"/>
          </p:nvPr>
        </p:nvSpPr>
        <p:spPr>
          <a:xfrm>
            <a:off x="0" y="1600200"/>
            <a:ext cx="9144000" cy="5257800"/>
          </a:xfrm>
        </p:spPr>
        <p:txBody>
          <a:bodyPr/>
          <a:lstStyle/>
          <a:p>
            <a:pPr eaLnBrk="1" hangingPunct="1">
              <a:buFontTx/>
              <a:buNone/>
            </a:pPr>
            <a:r>
              <a:rPr lang="en-US" altLang="zh-CN" dirty="0"/>
              <a:t>Instruction-Level Parallelism</a:t>
            </a:r>
          </a:p>
        </p:txBody>
      </p:sp>
    </p:spTree>
    <p:extLst>
      <p:ext uri="{BB962C8B-B14F-4D97-AF65-F5344CB8AC3E}">
        <p14:creationId xmlns:p14="http://schemas.microsoft.com/office/powerpoint/2010/main" val="19919317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B567B-C958-1741-972C-9B0BF9949FA0}"/>
              </a:ext>
            </a:extLst>
          </p:cNvPr>
          <p:cNvSpPr>
            <a:spLocks noGrp="1"/>
          </p:cNvSpPr>
          <p:nvPr>
            <p:ph type="title"/>
          </p:nvPr>
        </p:nvSpPr>
        <p:spPr>
          <a:xfrm>
            <a:off x="0" y="274638"/>
            <a:ext cx="9144000" cy="1144800"/>
          </a:xfrm>
        </p:spPr>
        <p:txBody>
          <a:bodyPr/>
          <a:lstStyle/>
          <a:p>
            <a:r>
              <a:rPr lang="en-CN" dirty="0">
                <a:solidFill>
                  <a:schemeClr val="bg1"/>
                </a:solidFill>
              </a:rPr>
              <a:t>Example</a:t>
            </a:r>
            <a:r>
              <a:rPr lang="en-CN" dirty="0"/>
              <a:t> RISC-V Data Path </a:t>
            </a:r>
          </a:p>
        </p:txBody>
      </p:sp>
      <p:sp>
        <p:nvSpPr>
          <p:cNvPr id="4" name="Title 1">
            <a:extLst>
              <a:ext uri="{FF2B5EF4-FFF2-40B4-BE49-F238E27FC236}">
                <a16:creationId xmlns:a16="http://schemas.microsoft.com/office/drawing/2014/main" id="{A8DA340E-6AAF-1343-9C27-F8AFC46F572D}"/>
              </a:ext>
            </a:extLst>
          </p:cNvPr>
          <p:cNvSpPr txBox="1">
            <a:spLocks/>
          </p:cNvSpPr>
          <p:nvPr/>
        </p:nvSpPr>
        <p:spPr bwMode="auto">
          <a:xfrm>
            <a:off x="76200" y="273600"/>
            <a:ext cx="396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Pipelined</a:t>
            </a:r>
          </a:p>
        </p:txBody>
      </p:sp>
      <p:pic>
        <p:nvPicPr>
          <p:cNvPr id="3" name="Picture 2">
            <a:extLst>
              <a:ext uri="{FF2B5EF4-FFF2-40B4-BE49-F238E27FC236}">
                <a16:creationId xmlns:a16="http://schemas.microsoft.com/office/drawing/2014/main" id="{7BBD799C-341E-CA4D-B0FB-2FD70310D6FA}"/>
              </a:ext>
            </a:extLst>
          </p:cNvPr>
          <p:cNvPicPr>
            <a:picLocks noChangeAspect="1"/>
          </p:cNvPicPr>
          <p:nvPr/>
        </p:nvPicPr>
        <p:blipFill>
          <a:blip r:embed="rId3"/>
          <a:stretch>
            <a:fillRect/>
          </a:stretch>
        </p:blipFill>
        <p:spPr>
          <a:xfrm>
            <a:off x="0" y="1673562"/>
            <a:ext cx="9144000" cy="4738929"/>
          </a:xfrm>
          <a:prstGeom prst="rect">
            <a:avLst/>
          </a:prstGeom>
        </p:spPr>
      </p:pic>
    </p:spTree>
    <p:extLst>
      <p:ext uri="{BB962C8B-B14F-4D97-AF65-F5344CB8AC3E}">
        <p14:creationId xmlns:p14="http://schemas.microsoft.com/office/powerpoint/2010/main" val="3603957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E2F7D7-E9C6-E449-A073-F10A4CAABA67}"/>
              </a:ext>
            </a:extLst>
          </p:cNvPr>
          <p:cNvPicPr>
            <a:picLocks noChangeAspect="1"/>
          </p:cNvPicPr>
          <p:nvPr/>
        </p:nvPicPr>
        <p:blipFill>
          <a:blip r:embed="rId3"/>
          <a:stretch>
            <a:fillRect/>
          </a:stretch>
        </p:blipFill>
        <p:spPr>
          <a:xfrm>
            <a:off x="381000" y="1321110"/>
            <a:ext cx="8382000" cy="5536890"/>
          </a:xfrm>
          <a:prstGeom prst="rect">
            <a:avLst/>
          </a:prstGeom>
        </p:spPr>
      </p:pic>
      <p:sp>
        <p:nvSpPr>
          <p:cNvPr id="2" name="Title 1">
            <a:extLst>
              <a:ext uri="{FF2B5EF4-FFF2-40B4-BE49-F238E27FC236}">
                <a16:creationId xmlns:a16="http://schemas.microsoft.com/office/drawing/2014/main" id="{2E2B567B-C958-1741-972C-9B0BF9949FA0}"/>
              </a:ext>
            </a:extLst>
          </p:cNvPr>
          <p:cNvSpPr>
            <a:spLocks noGrp="1"/>
          </p:cNvSpPr>
          <p:nvPr>
            <p:ph type="title"/>
          </p:nvPr>
        </p:nvSpPr>
        <p:spPr>
          <a:xfrm>
            <a:off x="0" y="274638"/>
            <a:ext cx="9144000" cy="1144800"/>
          </a:xfrm>
        </p:spPr>
        <p:txBody>
          <a:bodyPr/>
          <a:lstStyle/>
          <a:p>
            <a:r>
              <a:rPr lang="en-CN" dirty="0">
                <a:solidFill>
                  <a:schemeClr val="bg1"/>
                </a:solidFill>
              </a:rPr>
              <a:t>Example</a:t>
            </a:r>
            <a:r>
              <a:rPr lang="en-CN" dirty="0"/>
              <a:t> RISC-V Data Path </a:t>
            </a:r>
          </a:p>
        </p:txBody>
      </p:sp>
      <p:sp>
        <p:nvSpPr>
          <p:cNvPr id="4" name="Title 1">
            <a:extLst>
              <a:ext uri="{FF2B5EF4-FFF2-40B4-BE49-F238E27FC236}">
                <a16:creationId xmlns:a16="http://schemas.microsoft.com/office/drawing/2014/main" id="{A8DA340E-6AAF-1343-9C27-F8AFC46F572D}"/>
              </a:ext>
            </a:extLst>
          </p:cNvPr>
          <p:cNvSpPr txBox="1">
            <a:spLocks/>
          </p:cNvSpPr>
          <p:nvPr/>
        </p:nvSpPr>
        <p:spPr bwMode="auto">
          <a:xfrm>
            <a:off x="76200" y="273600"/>
            <a:ext cx="396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CN" sz="4400" b="1" i="0" u="none" strike="noStrike" kern="0" cap="none" spc="0" normalizeH="0" baseline="0" noProof="0" dirty="0">
                <a:ln>
                  <a:noFill/>
                </a:ln>
                <a:solidFill>
                  <a:srgbClr val="000000"/>
                </a:solidFill>
                <a:effectLst/>
                <a:uLnTx/>
                <a:uFillTx/>
                <a:latin typeface="Verdana"/>
                <a:ea typeface="宋体"/>
                <a:cs typeface="+mj-cs"/>
              </a:rPr>
              <a:t>Pipelined</a:t>
            </a:r>
          </a:p>
        </p:txBody>
      </p:sp>
    </p:spTree>
    <p:extLst>
      <p:ext uri="{BB962C8B-B14F-4D97-AF65-F5344CB8AC3E}">
        <p14:creationId xmlns:p14="http://schemas.microsoft.com/office/powerpoint/2010/main" val="300244384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7" name="Rectangle 2">
            <a:extLst>
              <a:ext uri="{FF2B5EF4-FFF2-40B4-BE49-F238E27FC236}">
                <a16:creationId xmlns:a16="http://schemas.microsoft.com/office/drawing/2014/main" id="{5E8E10AC-90B1-11A6-1F89-6005D623C12A}"/>
              </a:ext>
            </a:extLst>
          </p:cNvPr>
          <p:cNvSpPr>
            <a:spLocks noGrp="1" noChangeArrowheads="1"/>
          </p:cNvSpPr>
          <p:nvPr>
            <p:ph type="title"/>
          </p:nvPr>
        </p:nvSpPr>
        <p:spPr/>
        <p:txBody>
          <a:bodyPr/>
          <a:lstStyle/>
          <a:p>
            <a:pPr eaLnBrk="1" hangingPunct="1"/>
            <a:r>
              <a:rPr lang="en-US" altLang="zh-CN" dirty="0"/>
              <a:t>Pipeline Hazards</a:t>
            </a:r>
          </a:p>
        </p:txBody>
      </p:sp>
      <p:sp>
        <p:nvSpPr>
          <p:cNvPr id="193538" name="Rectangle 3">
            <a:extLst>
              <a:ext uri="{FF2B5EF4-FFF2-40B4-BE49-F238E27FC236}">
                <a16:creationId xmlns:a16="http://schemas.microsoft.com/office/drawing/2014/main" id="{29BE92A4-C357-47CF-E698-0E1EB09CD970}"/>
              </a:ext>
            </a:extLst>
          </p:cNvPr>
          <p:cNvSpPr>
            <a:spLocks noGrp="1" noChangeArrowheads="1"/>
          </p:cNvSpPr>
          <p:nvPr>
            <p:ph type="body" idx="1"/>
          </p:nvPr>
        </p:nvSpPr>
        <p:spPr>
          <a:xfrm>
            <a:off x="457200" y="1600200"/>
            <a:ext cx="8686800" cy="5257800"/>
          </a:xfrm>
        </p:spPr>
        <p:txBody>
          <a:bodyPr/>
          <a:lstStyle/>
          <a:p>
            <a:pPr eaLnBrk="1" hangingPunct="1"/>
            <a:r>
              <a:rPr lang="en-US" altLang="zh-CN" b="1" dirty="0"/>
              <a:t>Hazards:</a:t>
            </a:r>
            <a:r>
              <a:rPr lang="en-US" altLang="zh-CN" dirty="0"/>
              <a:t> situations that prevent the next instruction from executing in the designated clock cycle.</a:t>
            </a:r>
          </a:p>
          <a:p>
            <a:pPr eaLnBrk="1" hangingPunct="1"/>
            <a:endParaRPr lang="en-US" altLang="zh-CN" dirty="0"/>
          </a:p>
          <a:p>
            <a:pPr eaLnBrk="1" hangingPunct="1"/>
            <a:r>
              <a:rPr lang="en-US" altLang="zh-CN" dirty="0"/>
              <a:t>3 classes of hazards:</a:t>
            </a:r>
          </a:p>
          <a:p>
            <a:pPr eaLnBrk="1" hangingPunct="1">
              <a:buFontTx/>
              <a:buNone/>
            </a:pPr>
            <a:r>
              <a:rPr lang="en-US" altLang="zh-CN" dirty="0">
                <a:solidFill>
                  <a:srgbClr val="00B0F0"/>
                </a:solidFill>
              </a:rPr>
              <a:t>	structural hazard </a:t>
            </a:r>
            <a:r>
              <a:rPr lang="en-US" altLang="zh-CN" dirty="0"/>
              <a:t>– resource conflicts</a:t>
            </a:r>
          </a:p>
          <a:p>
            <a:pPr eaLnBrk="1" hangingPunct="1">
              <a:buFontTx/>
              <a:buNone/>
            </a:pPr>
            <a:r>
              <a:rPr lang="en-US" altLang="zh-CN" dirty="0">
                <a:solidFill>
                  <a:srgbClr val="00B0F0"/>
                </a:solidFill>
              </a:rPr>
              <a:t>	data hazard </a:t>
            </a:r>
            <a:r>
              <a:rPr lang="en-US" altLang="zh-CN" dirty="0"/>
              <a:t>– data dependency</a:t>
            </a:r>
          </a:p>
          <a:p>
            <a:pPr eaLnBrk="1" hangingPunct="1">
              <a:buFontTx/>
              <a:buNone/>
            </a:pPr>
            <a:r>
              <a:rPr lang="en-US" altLang="zh-CN" dirty="0"/>
              <a:t>	</a:t>
            </a:r>
            <a:r>
              <a:rPr lang="en-US" altLang="zh-CN" dirty="0">
                <a:solidFill>
                  <a:srgbClr val="00B0F0"/>
                </a:solidFill>
              </a:rPr>
              <a:t>control hazard </a:t>
            </a:r>
            <a:r>
              <a:rPr lang="en-US" altLang="zh-CN" dirty="0"/>
              <a:t>– pc changes</a:t>
            </a:r>
          </a:p>
          <a:p>
            <a:pPr eaLnBrk="1" hangingPunct="1">
              <a:buFontTx/>
              <a:buNone/>
            </a:pPr>
            <a:r>
              <a:rPr lang="en-US" altLang="zh-CN" dirty="0"/>
              <a:t>					 (e.g., branches)</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r>
              <a:rPr lang="en-US" altLang="zh-CN" dirty="0"/>
              <a:t>Structural Hazard</a:t>
            </a:r>
          </a:p>
        </p:txBody>
      </p:sp>
      <p:sp>
        <p:nvSpPr>
          <p:cNvPr id="49155" name="Rectangle 3"/>
          <p:cNvSpPr>
            <a:spLocks noGrp="1" noChangeArrowheads="1"/>
          </p:cNvSpPr>
          <p:nvPr>
            <p:ph type="body" idx="1"/>
          </p:nvPr>
        </p:nvSpPr>
        <p:spPr>
          <a:xfrm>
            <a:off x="5638800" y="1600200"/>
            <a:ext cx="3505200" cy="5257800"/>
          </a:xfrm>
        </p:spPr>
        <p:txBody>
          <a:bodyPr/>
          <a:lstStyle/>
          <a:p>
            <a:pPr eaLnBrk="1" hangingPunct="1"/>
            <a:r>
              <a:rPr lang="en-US" altLang="zh-CN" b="1" dirty="0"/>
              <a:t>Example</a:t>
            </a:r>
          </a:p>
          <a:p>
            <a:pPr eaLnBrk="1" hangingPunct="1">
              <a:buFontTx/>
              <a:buNone/>
            </a:pPr>
            <a:r>
              <a:rPr lang="en-US" altLang="zh-CN" b="1" dirty="0"/>
              <a:t>	</a:t>
            </a:r>
            <a:r>
              <a:rPr lang="en-US" altLang="zh-CN" dirty="0"/>
              <a:t>1 mem port</a:t>
            </a:r>
          </a:p>
          <a:p>
            <a:pPr eaLnBrk="1" hangingPunct="1">
              <a:buFontTx/>
              <a:buNone/>
            </a:pPr>
            <a:r>
              <a:rPr lang="en-US" altLang="zh-CN" dirty="0"/>
              <a:t>	mem conflict</a:t>
            </a:r>
          </a:p>
          <a:p>
            <a:pPr eaLnBrk="1" hangingPunct="1">
              <a:buFontTx/>
              <a:buNone/>
            </a:pPr>
            <a:endParaRPr lang="en-US" altLang="zh-CN" dirty="0"/>
          </a:p>
          <a:p>
            <a:pPr eaLnBrk="1" hangingPunct="1">
              <a:buFontTx/>
              <a:buNone/>
            </a:pPr>
            <a:r>
              <a:rPr lang="en-US" altLang="zh-CN" dirty="0"/>
              <a:t>	data access</a:t>
            </a:r>
          </a:p>
          <a:p>
            <a:pPr eaLnBrk="1" hangingPunct="1">
              <a:buFontTx/>
              <a:buNone/>
            </a:pPr>
            <a:r>
              <a:rPr lang="en-US" altLang="zh-CN" dirty="0"/>
              <a:t>		  vs</a:t>
            </a:r>
          </a:p>
          <a:p>
            <a:pPr eaLnBrk="1" hangingPunct="1">
              <a:buFontTx/>
              <a:buNone/>
            </a:pPr>
            <a:r>
              <a:rPr lang="en-US" altLang="zh-CN" dirty="0"/>
              <a:t>	</a:t>
            </a:r>
            <a:r>
              <a:rPr lang="en-US" altLang="zh-CN" dirty="0" err="1"/>
              <a:t>instr</a:t>
            </a:r>
            <a:r>
              <a:rPr lang="en-US" altLang="zh-CN" dirty="0"/>
              <a:t> fetch</a:t>
            </a:r>
            <a:endParaRPr lang="en-US" altLang="zh-CN" b="1" dirty="0"/>
          </a:p>
        </p:txBody>
      </p:sp>
      <p:pic>
        <p:nvPicPr>
          <p:cNvPr id="49156" name="Picture 4" descr="figa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143000"/>
            <a:ext cx="4694238" cy="571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157" name="Text Box 5"/>
          <p:cNvSpPr txBox="1">
            <a:spLocks noChangeArrowheads="1"/>
          </p:cNvSpPr>
          <p:nvPr/>
        </p:nvSpPr>
        <p:spPr bwMode="auto">
          <a:xfrm>
            <a:off x="0" y="1905000"/>
            <a:ext cx="2514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a:solidFill>
                  <a:srgbClr val="92D050"/>
                </a:solidFill>
                <a:latin typeface="Verdana" panose="020B0604030504040204" pitchFamily="34" charset="0"/>
              </a:rPr>
              <a:t>load</a:t>
            </a:r>
          </a:p>
        </p:txBody>
      </p:sp>
      <p:sp>
        <p:nvSpPr>
          <p:cNvPr id="49158" name="Text Box 6"/>
          <p:cNvSpPr txBox="1">
            <a:spLocks noChangeArrowheads="1"/>
          </p:cNvSpPr>
          <p:nvPr/>
        </p:nvSpPr>
        <p:spPr bwMode="auto">
          <a:xfrm>
            <a:off x="0" y="6096000"/>
            <a:ext cx="2514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err="1">
                <a:solidFill>
                  <a:srgbClr val="ED008C"/>
                </a:solidFill>
                <a:latin typeface="Verdana" panose="020B0604030504040204" pitchFamily="34" charset="0"/>
              </a:rPr>
              <a:t>instr</a:t>
            </a:r>
            <a:r>
              <a:rPr lang="en-US" altLang="zh-CN" sz="2800" dirty="0">
                <a:solidFill>
                  <a:srgbClr val="ED008C"/>
                </a:solidFill>
                <a:latin typeface="Verdana" panose="020B0604030504040204" pitchFamily="34" charset="0"/>
              </a:rPr>
              <a:t> i+3</a:t>
            </a:r>
          </a:p>
        </p:txBody>
      </p:sp>
      <p:sp>
        <p:nvSpPr>
          <p:cNvPr id="49159" name="Text Box 7"/>
          <p:cNvSpPr txBox="1">
            <a:spLocks noChangeArrowheads="1"/>
          </p:cNvSpPr>
          <p:nvPr/>
        </p:nvSpPr>
        <p:spPr bwMode="auto">
          <a:xfrm>
            <a:off x="0" y="4953000"/>
            <a:ext cx="2514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err="1">
                <a:latin typeface="Verdana" panose="020B0604030504040204" pitchFamily="34" charset="0"/>
              </a:rPr>
              <a:t>instr</a:t>
            </a:r>
            <a:r>
              <a:rPr lang="en-US" altLang="zh-CN" sz="2800" dirty="0">
                <a:latin typeface="Verdana" panose="020B0604030504040204" pitchFamily="34" charset="0"/>
              </a:rPr>
              <a:t> i+2</a:t>
            </a:r>
          </a:p>
        </p:txBody>
      </p:sp>
      <p:sp>
        <p:nvSpPr>
          <p:cNvPr id="49160" name="Text Box 8"/>
          <p:cNvSpPr txBox="1">
            <a:spLocks noChangeArrowheads="1"/>
          </p:cNvSpPr>
          <p:nvPr/>
        </p:nvSpPr>
        <p:spPr bwMode="auto">
          <a:xfrm>
            <a:off x="0" y="3429000"/>
            <a:ext cx="2514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err="1">
                <a:latin typeface="Verdana" panose="020B0604030504040204" pitchFamily="34" charset="0"/>
              </a:rPr>
              <a:t>instr</a:t>
            </a:r>
            <a:r>
              <a:rPr lang="en-US" altLang="zh-CN" sz="2800" dirty="0">
                <a:latin typeface="Verdana" panose="020B0604030504040204" pitchFamily="34" charset="0"/>
              </a:rPr>
              <a:t> i+1</a:t>
            </a:r>
          </a:p>
        </p:txBody>
      </p:sp>
      <p:sp>
        <p:nvSpPr>
          <p:cNvPr id="49161" name="Line 9"/>
          <p:cNvSpPr>
            <a:spLocks noChangeShapeType="1"/>
          </p:cNvSpPr>
          <p:nvPr/>
        </p:nvSpPr>
        <p:spPr bwMode="auto">
          <a:xfrm flipH="1">
            <a:off x="4953000" y="5410200"/>
            <a:ext cx="1143000" cy="609600"/>
          </a:xfrm>
          <a:prstGeom prst="line">
            <a:avLst/>
          </a:prstGeom>
          <a:noFill/>
          <a:ln w="38100">
            <a:solidFill>
              <a:srgbClr val="ED008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9162" name="Text Box 10"/>
          <p:cNvSpPr txBox="1">
            <a:spLocks noChangeArrowheads="1"/>
          </p:cNvSpPr>
          <p:nvPr/>
        </p:nvSpPr>
        <p:spPr bwMode="auto">
          <a:xfrm>
            <a:off x="4572000" y="1371600"/>
            <a:ext cx="2514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a:latin typeface="Verdana" panose="020B0604030504040204" pitchFamily="34" charset="0"/>
              </a:rPr>
              <a:t>MEM</a:t>
            </a:r>
          </a:p>
        </p:txBody>
      </p:sp>
      <p:sp>
        <p:nvSpPr>
          <p:cNvPr id="49163" name="Text Box 11"/>
          <p:cNvSpPr txBox="1">
            <a:spLocks noChangeArrowheads="1"/>
          </p:cNvSpPr>
          <p:nvPr/>
        </p:nvSpPr>
        <p:spPr bwMode="auto">
          <a:xfrm>
            <a:off x="4495800" y="5638800"/>
            <a:ext cx="2514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a:latin typeface="Verdana" panose="020B0604030504040204" pitchFamily="34" charset="0"/>
              </a:rPr>
              <a:t>IF</a:t>
            </a:r>
          </a:p>
        </p:txBody>
      </p:sp>
      <p:sp>
        <p:nvSpPr>
          <p:cNvPr id="49164" name="AutoShape 12"/>
          <p:cNvSpPr>
            <a:spLocks noChangeArrowheads="1"/>
          </p:cNvSpPr>
          <p:nvPr/>
        </p:nvSpPr>
        <p:spPr bwMode="auto">
          <a:xfrm>
            <a:off x="4343400" y="1143000"/>
            <a:ext cx="1295400" cy="5715000"/>
          </a:xfrm>
          <a:prstGeom prst="roundRect">
            <a:avLst>
              <a:gd name="adj" fmla="val 16667"/>
            </a:avLst>
          </a:prstGeom>
          <a:noFill/>
          <a:ln w="38100">
            <a:solidFill>
              <a:srgbClr val="ED008C"/>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solidFill>
                <a:srgbClr val="ED008C"/>
              </a:solidFill>
            </a:endParaRPr>
          </a:p>
        </p:txBody>
      </p:sp>
      <p:sp>
        <p:nvSpPr>
          <p:cNvPr id="49165" name="Line 13"/>
          <p:cNvSpPr>
            <a:spLocks noChangeShapeType="1"/>
          </p:cNvSpPr>
          <p:nvPr/>
        </p:nvSpPr>
        <p:spPr bwMode="auto">
          <a:xfrm flipH="1" flipV="1">
            <a:off x="5105400" y="2590800"/>
            <a:ext cx="990600" cy="1600200"/>
          </a:xfrm>
          <a:prstGeom prst="line">
            <a:avLst/>
          </a:prstGeom>
          <a:noFill/>
          <a:ln w="38100">
            <a:solidFill>
              <a:srgbClr val="92D05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altLang="zh-CN" dirty="0"/>
              <a:t>Data Hazard</a:t>
            </a:r>
          </a:p>
        </p:txBody>
      </p:sp>
      <p:pic>
        <p:nvPicPr>
          <p:cNvPr id="50179" name="Picture 3" descr="figa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1111250"/>
            <a:ext cx="7315200" cy="574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80" name="Text Box 4"/>
          <p:cNvSpPr txBox="1">
            <a:spLocks noChangeArrowheads="1"/>
          </p:cNvSpPr>
          <p:nvPr/>
        </p:nvSpPr>
        <p:spPr bwMode="auto">
          <a:xfrm>
            <a:off x="0" y="1447800"/>
            <a:ext cx="1295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a:latin typeface="Verdana" panose="020B0604030504040204" pitchFamily="34" charset="0"/>
              </a:rPr>
              <a:t>add </a:t>
            </a:r>
          </a:p>
        </p:txBody>
      </p:sp>
      <p:sp>
        <p:nvSpPr>
          <p:cNvPr id="50181" name="Text Box 5"/>
          <p:cNvSpPr txBox="1">
            <a:spLocks noChangeArrowheads="1"/>
          </p:cNvSpPr>
          <p:nvPr/>
        </p:nvSpPr>
        <p:spPr bwMode="auto">
          <a:xfrm>
            <a:off x="0" y="2514600"/>
            <a:ext cx="1295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a:latin typeface="Verdana" panose="020B0604030504040204" pitchFamily="34" charset="0"/>
              </a:rPr>
              <a:t>sub </a:t>
            </a:r>
          </a:p>
        </p:txBody>
      </p:sp>
      <p:sp>
        <p:nvSpPr>
          <p:cNvPr id="50182" name="Text Box 6"/>
          <p:cNvSpPr txBox="1">
            <a:spLocks noChangeArrowheads="1"/>
          </p:cNvSpPr>
          <p:nvPr/>
        </p:nvSpPr>
        <p:spPr bwMode="auto">
          <a:xfrm>
            <a:off x="0" y="3733800"/>
            <a:ext cx="1295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a:latin typeface="Verdana" panose="020B0604030504040204" pitchFamily="34" charset="0"/>
              </a:rPr>
              <a:t>and </a:t>
            </a:r>
          </a:p>
        </p:txBody>
      </p:sp>
      <p:sp>
        <p:nvSpPr>
          <p:cNvPr id="50183" name="Text Box 7"/>
          <p:cNvSpPr txBox="1">
            <a:spLocks noChangeArrowheads="1"/>
          </p:cNvSpPr>
          <p:nvPr/>
        </p:nvSpPr>
        <p:spPr bwMode="auto">
          <a:xfrm>
            <a:off x="0" y="4953000"/>
            <a:ext cx="1295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a:latin typeface="Verdana" panose="020B0604030504040204" pitchFamily="34" charset="0"/>
              </a:rPr>
              <a:t>or </a:t>
            </a:r>
          </a:p>
        </p:txBody>
      </p:sp>
      <p:sp>
        <p:nvSpPr>
          <p:cNvPr id="50184" name="Text Box 8"/>
          <p:cNvSpPr txBox="1">
            <a:spLocks noChangeArrowheads="1"/>
          </p:cNvSpPr>
          <p:nvPr/>
        </p:nvSpPr>
        <p:spPr bwMode="auto">
          <a:xfrm>
            <a:off x="0" y="6019800"/>
            <a:ext cx="1295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err="1">
                <a:latin typeface="Verdana" panose="020B0604030504040204" pitchFamily="34" charset="0"/>
              </a:rPr>
              <a:t>xor</a:t>
            </a:r>
            <a:r>
              <a:rPr lang="en-US" altLang="zh-CN" sz="2800" dirty="0">
                <a:latin typeface="Verdana" panose="020B0604030504040204" pitchFamily="34" charset="0"/>
              </a:rPr>
              <a:t> </a:t>
            </a:r>
          </a:p>
        </p:txBody>
      </p:sp>
      <p:sp>
        <p:nvSpPr>
          <p:cNvPr id="50185" name="Text Box 9"/>
          <p:cNvSpPr txBox="1">
            <a:spLocks noChangeArrowheads="1"/>
          </p:cNvSpPr>
          <p:nvPr/>
        </p:nvSpPr>
        <p:spPr bwMode="auto">
          <a:xfrm>
            <a:off x="1600200" y="1447800"/>
            <a:ext cx="2286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b="1" dirty="0">
                <a:solidFill>
                  <a:srgbClr val="92D050"/>
                </a:solidFill>
                <a:latin typeface="Verdana" panose="020B0604030504040204" pitchFamily="34" charset="0"/>
              </a:rPr>
              <a:t>x1</a:t>
            </a:r>
            <a:r>
              <a:rPr lang="en-US" altLang="zh-CN" sz="2800" dirty="0">
                <a:latin typeface="Verdana" panose="020B0604030504040204" pitchFamily="34" charset="0"/>
              </a:rPr>
              <a:t>, x2, x3 </a:t>
            </a:r>
          </a:p>
        </p:txBody>
      </p:sp>
      <p:sp>
        <p:nvSpPr>
          <p:cNvPr id="50186" name="Text Box 10"/>
          <p:cNvSpPr txBox="1">
            <a:spLocks noChangeArrowheads="1"/>
          </p:cNvSpPr>
          <p:nvPr/>
        </p:nvSpPr>
        <p:spPr bwMode="auto">
          <a:xfrm>
            <a:off x="1600200" y="2514600"/>
            <a:ext cx="2286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a:latin typeface="Verdana" panose="020B0604030504040204" pitchFamily="34" charset="0"/>
              </a:rPr>
              <a:t>x4, </a:t>
            </a:r>
            <a:r>
              <a:rPr lang="en-US" altLang="zh-CN" sz="2800" b="1" dirty="0">
                <a:solidFill>
                  <a:srgbClr val="ED008C"/>
                </a:solidFill>
                <a:latin typeface="Verdana" panose="020B0604030504040204" pitchFamily="34" charset="0"/>
              </a:rPr>
              <a:t>x1</a:t>
            </a:r>
            <a:r>
              <a:rPr lang="en-US" altLang="zh-CN" sz="2800" dirty="0">
                <a:latin typeface="Verdana" panose="020B0604030504040204" pitchFamily="34" charset="0"/>
              </a:rPr>
              <a:t>, x5</a:t>
            </a:r>
          </a:p>
        </p:txBody>
      </p:sp>
      <p:sp>
        <p:nvSpPr>
          <p:cNvPr id="50187" name="Text Box 11"/>
          <p:cNvSpPr txBox="1">
            <a:spLocks noChangeArrowheads="1"/>
          </p:cNvSpPr>
          <p:nvPr/>
        </p:nvSpPr>
        <p:spPr bwMode="auto">
          <a:xfrm>
            <a:off x="1600200" y="3733800"/>
            <a:ext cx="2286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a:latin typeface="Verdana" panose="020B0604030504040204" pitchFamily="34" charset="0"/>
              </a:rPr>
              <a:t>x6, </a:t>
            </a:r>
            <a:r>
              <a:rPr lang="en-US" altLang="zh-CN" sz="2800" b="1" dirty="0">
                <a:solidFill>
                  <a:srgbClr val="ED008C"/>
                </a:solidFill>
                <a:latin typeface="Verdana" panose="020B0604030504040204" pitchFamily="34" charset="0"/>
              </a:rPr>
              <a:t>x1</a:t>
            </a:r>
            <a:r>
              <a:rPr lang="en-US" altLang="zh-CN" sz="2800" dirty="0">
                <a:latin typeface="Verdana" panose="020B0604030504040204" pitchFamily="34" charset="0"/>
              </a:rPr>
              <a:t>, x7</a:t>
            </a:r>
          </a:p>
        </p:txBody>
      </p:sp>
      <p:sp>
        <p:nvSpPr>
          <p:cNvPr id="50188" name="Text Box 12"/>
          <p:cNvSpPr txBox="1">
            <a:spLocks noChangeArrowheads="1"/>
          </p:cNvSpPr>
          <p:nvPr/>
        </p:nvSpPr>
        <p:spPr bwMode="auto">
          <a:xfrm>
            <a:off x="1600200" y="4953000"/>
            <a:ext cx="2286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a:latin typeface="Verdana" panose="020B0604030504040204" pitchFamily="34" charset="0"/>
              </a:rPr>
              <a:t>x8, </a:t>
            </a:r>
            <a:r>
              <a:rPr lang="en-US" altLang="zh-CN" sz="2800" b="1" dirty="0">
                <a:solidFill>
                  <a:srgbClr val="92D050"/>
                </a:solidFill>
                <a:latin typeface="Verdana" panose="020B0604030504040204" pitchFamily="34" charset="0"/>
              </a:rPr>
              <a:t>x1</a:t>
            </a:r>
            <a:r>
              <a:rPr lang="en-US" altLang="zh-CN" sz="2800" dirty="0">
                <a:latin typeface="Verdana" panose="020B0604030504040204" pitchFamily="34" charset="0"/>
              </a:rPr>
              <a:t>, x9</a:t>
            </a:r>
          </a:p>
        </p:txBody>
      </p:sp>
      <p:sp>
        <p:nvSpPr>
          <p:cNvPr id="50189" name="Text Box 13"/>
          <p:cNvSpPr txBox="1">
            <a:spLocks noChangeArrowheads="1"/>
          </p:cNvSpPr>
          <p:nvPr/>
        </p:nvSpPr>
        <p:spPr bwMode="auto">
          <a:xfrm>
            <a:off x="1600200" y="6019800"/>
            <a:ext cx="2667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dirty="0">
                <a:latin typeface="Verdana" panose="020B0604030504040204" pitchFamily="34" charset="0"/>
              </a:rPr>
              <a:t>x10, </a:t>
            </a:r>
            <a:r>
              <a:rPr lang="en-US" altLang="zh-CN" sz="2800" b="1" dirty="0">
                <a:solidFill>
                  <a:srgbClr val="92D050"/>
                </a:solidFill>
                <a:latin typeface="Verdana" panose="020B0604030504040204" pitchFamily="34" charset="0"/>
              </a:rPr>
              <a:t>x1</a:t>
            </a:r>
            <a:r>
              <a:rPr lang="en-US" altLang="zh-CN" sz="2800" dirty="0">
                <a:latin typeface="Verdana" panose="020B0604030504040204" pitchFamily="34" charset="0"/>
              </a:rPr>
              <a:t>, x11 </a:t>
            </a:r>
          </a:p>
        </p:txBody>
      </p:sp>
      <p:sp>
        <p:nvSpPr>
          <p:cNvPr id="50190" name="Text Box 14"/>
          <p:cNvSpPr txBox="1">
            <a:spLocks noChangeArrowheads="1"/>
          </p:cNvSpPr>
          <p:nvPr/>
        </p:nvSpPr>
        <p:spPr bwMode="auto">
          <a:xfrm>
            <a:off x="6781800" y="914400"/>
            <a:ext cx="1295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800" b="1" dirty="0">
                <a:solidFill>
                  <a:srgbClr val="92D050"/>
                </a:solidFill>
                <a:latin typeface="Verdana" panose="020B0604030504040204" pitchFamily="34" charset="0"/>
              </a:rPr>
              <a:t>R1</a:t>
            </a:r>
          </a:p>
        </p:txBody>
      </p:sp>
      <p:sp>
        <p:nvSpPr>
          <p:cNvPr id="50191" name="Line 15"/>
          <p:cNvSpPr>
            <a:spLocks noChangeShapeType="1"/>
          </p:cNvSpPr>
          <p:nvPr/>
        </p:nvSpPr>
        <p:spPr bwMode="auto">
          <a:xfrm flipH="1">
            <a:off x="4724400" y="1828800"/>
            <a:ext cx="2438400" cy="762000"/>
          </a:xfrm>
          <a:prstGeom prst="line">
            <a:avLst/>
          </a:prstGeom>
          <a:noFill/>
          <a:ln w="38100">
            <a:solidFill>
              <a:srgbClr val="ED008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0192" name="Line 16"/>
          <p:cNvSpPr>
            <a:spLocks noChangeShapeType="1"/>
          </p:cNvSpPr>
          <p:nvPr/>
        </p:nvSpPr>
        <p:spPr bwMode="auto">
          <a:xfrm flipH="1">
            <a:off x="5867400" y="1828800"/>
            <a:ext cx="1295400" cy="1981200"/>
          </a:xfrm>
          <a:prstGeom prst="line">
            <a:avLst/>
          </a:prstGeom>
          <a:noFill/>
          <a:ln w="38100">
            <a:solidFill>
              <a:srgbClr val="ED008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0193" name="Line 17"/>
          <p:cNvSpPr>
            <a:spLocks noChangeShapeType="1"/>
          </p:cNvSpPr>
          <p:nvPr/>
        </p:nvSpPr>
        <p:spPr bwMode="auto">
          <a:xfrm flipH="1">
            <a:off x="7162800" y="1828800"/>
            <a:ext cx="0" cy="3124200"/>
          </a:xfrm>
          <a:prstGeom prst="line">
            <a:avLst/>
          </a:prstGeom>
          <a:noFill/>
          <a:ln w="38100">
            <a:solidFill>
              <a:srgbClr val="92D05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0194" name="Line 18"/>
          <p:cNvSpPr>
            <a:spLocks noChangeShapeType="1"/>
          </p:cNvSpPr>
          <p:nvPr/>
        </p:nvSpPr>
        <p:spPr bwMode="auto">
          <a:xfrm>
            <a:off x="7162800" y="1828800"/>
            <a:ext cx="1219200" cy="4267200"/>
          </a:xfrm>
          <a:prstGeom prst="line">
            <a:avLst/>
          </a:prstGeom>
          <a:noFill/>
          <a:ln w="38100">
            <a:solidFill>
              <a:srgbClr val="92D05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0196" name="AutoShape 20"/>
          <p:cNvSpPr>
            <a:spLocks noChangeArrowheads="1"/>
          </p:cNvSpPr>
          <p:nvPr/>
        </p:nvSpPr>
        <p:spPr bwMode="auto">
          <a:xfrm>
            <a:off x="4038600" y="4572000"/>
            <a:ext cx="3429000" cy="22860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 name="Text Box 19">
            <a:extLst>
              <a:ext uri="{FF2B5EF4-FFF2-40B4-BE49-F238E27FC236}">
                <a16:creationId xmlns:a16="http://schemas.microsoft.com/office/drawing/2014/main" id="{E2207FDA-035E-4907-CDF4-FC0663AE2378}"/>
              </a:ext>
            </a:extLst>
          </p:cNvPr>
          <p:cNvSpPr txBox="1">
            <a:spLocks noChangeArrowheads="1"/>
          </p:cNvSpPr>
          <p:nvPr/>
        </p:nvSpPr>
        <p:spPr bwMode="auto">
          <a:xfrm>
            <a:off x="4114800" y="4572000"/>
            <a:ext cx="3581400" cy="2246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Tx/>
              <a:buNone/>
            </a:pPr>
            <a:r>
              <a:rPr lang="en-US" altLang="zh-CN" sz="2000" dirty="0"/>
              <a:t>No hazard</a:t>
            </a:r>
          </a:p>
          <a:p>
            <a:pPr eaLnBrk="1" hangingPunct="1">
              <a:spcBef>
                <a:spcPct val="50000"/>
              </a:spcBef>
              <a:buFontTx/>
              <a:buNone/>
            </a:pPr>
            <a:r>
              <a:rPr lang="en-US" altLang="zh-CN" sz="2000" dirty="0"/>
              <a:t>1</a:t>
            </a:r>
            <a:r>
              <a:rPr lang="en-US" altLang="zh-CN" sz="2000" baseline="30000" dirty="0"/>
              <a:t>st</a:t>
            </a:r>
            <a:r>
              <a:rPr lang="en-US" altLang="zh-CN" sz="2000" dirty="0"/>
              <a:t> half cycle: w</a:t>
            </a:r>
          </a:p>
          <a:p>
            <a:pPr eaLnBrk="1" hangingPunct="1">
              <a:spcBef>
                <a:spcPct val="50000"/>
              </a:spcBef>
              <a:buFontTx/>
              <a:buNone/>
            </a:pPr>
            <a:r>
              <a:rPr lang="en-US" altLang="zh-CN" sz="2000" dirty="0"/>
              <a:t>2</a:t>
            </a:r>
            <a:r>
              <a:rPr lang="en-US" altLang="zh-CN" sz="2000" baseline="30000" dirty="0"/>
              <a:t>nd</a:t>
            </a:r>
            <a:r>
              <a:rPr lang="en-US" altLang="zh-CN" sz="2000" dirty="0"/>
              <a:t> half cycle: r</a:t>
            </a:r>
          </a:p>
          <a:p>
            <a:pPr eaLnBrk="1" hangingPunct="1">
              <a:spcBef>
                <a:spcPct val="50000"/>
              </a:spcBef>
              <a:buFontTx/>
              <a:buNone/>
            </a:pPr>
            <a:r>
              <a:rPr lang="en-US" altLang="zh-CN" sz="2000" dirty="0">
                <a:solidFill>
                  <a:srgbClr val="00B0F0"/>
                </a:solidFill>
              </a:rPr>
              <a:t>Write-then-Read in 1 CC</a:t>
            </a:r>
          </a:p>
          <a:p>
            <a:pPr eaLnBrk="1" hangingPunct="1">
              <a:spcBef>
                <a:spcPct val="50000"/>
              </a:spcBef>
              <a:buFontTx/>
              <a:buNone/>
            </a:pPr>
            <a:r>
              <a:rPr lang="en-US" altLang="zh-CN" sz="2000" b="1" dirty="0">
                <a:solidFill>
                  <a:srgbClr val="00B0F0"/>
                </a:solidFill>
              </a:rPr>
              <a:t>::Double Bump</a:t>
            </a: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2F5686A5-33A2-994C-8716-D88F528D88CB}"/>
              </a:ext>
            </a:extLst>
          </p:cNvPr>
          <p:cNvSpPr txBox="1">
            <a:spLocks noChangeArrowheads="1"/>
          </p:cNvSpPr>
          <p:nvPr/>
        </p:nvSpPr>
        <p:spPr bwMode="auto">
          <a:xfrm>
            <a:off x="0" y="2130425"/>
            <a:ext cx="93726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4400" b="1" i="0" u="none" strike="noStrike" kern="0" cap="none" spc="0" normalizeH="0" baseline="0" noProof="0" dirty="0">
                <a:ln>
                  <a:noFill/>
                </a:ln>
                <a:solidFill>
                  <a:srgbClr val="000000"/>
                </a:solidFill>
                <a:effectLst/>
                <a:uLnTx/>
                <a:uFillTx/>
                <a:latin typeface="Verdana"/>
                <a:ea typeface="宋体"/>
                <a:cs typeface="+mj-cs"/>
              </a:rPr>
              <a:t>how much ILP in a program?</a:t>
            </a:r>
            <a:br>
              <a:rPr kumimoji="0" lang="en-US" altLang="zh-CN" sz="4400" b="1" i="0" u="none" strike="noStrike" kern="0" cap="none" spc="0" normalizeH="0" baseline="0" noProof="0" dirty="0">
                <a:ln>
                  <a:noFill/>
                </a:ln>
                <a:solidFill>
                  <a:srgbClr val="000000"/>
                </a:solidFill>
                <a:effectLst/>
                <a:uLnTx/>
                <a:uFillTx/>
                <a:latin typeface="Verdana"/>
                <a:ea typeface="宋体"/>
                <a:cs typeface="+mj-cs"/>
              </a:rPr>
            </a:br>
            <a:endParaRPr kumimoji="0" lang="en-US" altLang="zh-CN" sz="4400" b="1" i="0" u="none" strike="noStrike" kern="0" cap="none" spc="0" normalizeH="0" baseline="0" noProof="0" dirty="0">
              <a:ln>
                <a:noFill/>
              </a:ln>
              <a:solidFill>
                <a:srgbClr val="000000"/>
              </a:solidFill>
              <a:effectLst/>
              <a:uLnTx/>
              <a:uFillTx/>
              <a:latin typeface="Verdana"/>
              <a:ea typeface="宋体"/>
              <a:cs typeface="+mj-cs"/>
            </a:endParaRPr>
          </a:p>
        </p:txBody>
      </p:sp>
    </p:spTree>
    <p:extLst>
      <p:ext uri="{BB962C8B-B14F-4D97-AF65-F5344CB8AC3E}">
        <p14:creationId xmlns:p14="http://schemas.microsoft.com/office/powerpoint/2010/main" val="80902829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4553-7C25-2942-BD81-CD980910BB48}"/>
              </a:ext>
            </a:extLst>
          </p:cNvPr>
          <p:cNvSpPr>
            <a:spLocks noGrp="1"/>
          </p:cNvSpPr>
          <p:nvPr>
            <p:ph type="title"/>
          </p:nvPr>
        </p:nvSpPr>
        <p:spPr/>
        <p:txBody>
          <a:bodyPr/>
          <a:lstStyle/>
          <a:p>
            <a:r>
              <a:rPr lang="en-CN" dirty="0"/>
              <a:t>Parallel Instructions</a:t>
            </a:r>
          </a:p>
        </p:txBody>
      </p:sp>
      <p:sp>
        <p:nvSpPr>
          <p:cNvPr id="3" name="Content Placeholder 2">
            <a:extLst>
              <a:ext uri="{FF2B5EF4-FFF2-40B4-BE49-F238E27FC236}">
                <a16:creationId xmlns:a16="http://schemas.microsoft.com/office/drawing/2014/main" id="{B5331342-5C9C-C242-BE55-CDB6E006424B}"/>
              </a:ext>
            </a:extLst>
          </p:cNvPr>
          <p:cNvSpPr>
            <a:spLocks noGrp="1"/>
          </p:cNvSpPr>
          <p:nvPr>
            <p:ph idx="1"/>
          </p:nvPr>
        </p:nvSpPr>
        <p:spPr/>
        <p:txBody>
          <a:bodyPr/>
          <a:lstStyle/>
          <a:p>
            <a:r>
              <a:rPr lang="en-US" dirty="0"/>
              <a:t>T</a:t>
            </a:r>
            <a:r>
              <a:rPr lang="en-CN" dirty="0"/>
              <a:t>wo instructions that can execute simultaneously in a pipeline of arbitrary depth without causing any stalls, assuming sufficient resources and thus no structural hazards</a:t>
            </a:r>
          </a:p>
        </p:txBody>
      </p:sp>
    </p:spTree>
    <p:extLst>
      <p:ext uri="{BB962C8B-B14F-4D97-AF65-F5344CB8AC3E}">
        <p14:creationId xmlns:p14="http://schemas.microsoft.com/office/powerpoint/2010/main" val="326451190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CF234-E5FF-1F4B-A1AF-417A11119C35}"/>
              </a:ext>
            </a:extLst>
          </p:cNvPr>
          <p:cNvSpPr>
            <a:spLocks noGrp="1"/>
          </p:cNvSpPr>
          <p:nvPr>
            <p:ph type="title"/>
          </p:nvPr>
        </p:nvSpPr>
        <p:spPr/>
        <p:txBody>
          <a:bodyPr/>
          <a:lstStyle/>
          <a:p>
            <a:r>
              <a:rPr lang="en-CN" dirty="0"/>
              <a:t>Dependent Instructions</a:t>
            </a:r>
          </a:p>
        </p:txBody>
      </p:sp>
      <p:sp>
        <p:nvSpPr>
          <p:cNvPr id="3" name="Content Placeholder 2">
            <a:extLst>
              <a:ext uri="{FF2B5EF4-FFF2-40B4-BE49-F238E27FC236}">
                <a16:creationId xmlns:a16="http://schemas.microsoft.com/office/drawing/2014/main" id="{D6D11A66-ABDC-6942-8F66-AFF45B093449}"/>
              </a:ext>
            </a:extLst>
          </p:cNvPr>
          <p:cNvSpPr>
            <a:spLocks noGrp="1"/>
          </p:cNvSpPr>
          <p:nvPr>
            <p:ph idx="1"/>
          </p:nvPr>
        </p:nvSpPr>
        <p:spPr/>
        <p:txBody>
          <a:bodyPr/>
          <a:lstStyle/>
          <a:p>
            <a:r>
              <a:rPr lang="en-US" dirty="0"/>
              <a:t>T</a:t>
            </a:r>
            <a:r>
              <a:rPr lang="en-CN" dirty="0"/>
              <a:t>wo instructions that are not parallel</a:t>
            </a:r>
          </a:p>
          <a:p>
            <a:r>
              <a:rPr lang="en-CN" dirty="0"/>
              <a:t>Must be executed in order</a:t>
            </a:r>
          </a:p>
          <a:p>
            <a:r>
              <a:rPr lang="en-US" dirty="0"/>
              <a:t>M</a:t>
            </a:r>
            <a:r>
              <a:rPr lang="en-CN" dirty="0"/>
              <a:t>ay often be partially overlapped</a:t>
            </a:r>
          </a:p>
        </p:txBody>
      </p:sp>
    </p:spTree>
    <p:extLst>
      <p:ext uri="{BB962C8B-B14F-4D97-AF65-F5344CB8AC3E}">
        <p14:creationId xmlns:p14="http://schemas.microsoft.com/office/powerpoint/2010/main" val="2336922317"/>
      </p:ext>
    </p:extLst>
  </p:cSld>
  <p:clrMapOvr>
    <a:masterClrMapping/>
  </p:clrMapOvr>
</p:sld>
</file>

<file path=ppt/theme/theme1.xml><?xml version="1.0" encoding="utf-8"?>
<a:theme xmlns:a="http://schemas.openxmlformats.org/drawingml/2006/main" name="1_默认设计模板">
  <a:themeElements>
    <a:clrScheme name="自定义 2">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92D050"/>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4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5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6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129122</TotalTime>
  <Words>46894</Words>
  <Application>Microsoft Office PowerPoint</Application>
  <PresentationFormat>全屏显示(4:3)</PresentationFormat>
  <Paragraphs>4515</Paragraphs>
  <Slides>466</Slides>
  <Notes>332</Notes>
  <HiddenSlides>0</HiddenSlides>
  <MMClips>0</MMClips>
  <ScaleCrop>false</ScaleCrop>
  <HeadingPairs>
    <vt:vector size="6" baseType="variant">
      <vt:variant>
        <vt:lpstr>已用的字体</vt:lpstr>
      </vt:variant>
      <vt:variant>
        <vt:i4>9</vt:i4>
      </vt:variant>
      <vt:variant>
        <vt:lpstr>主题</vt:lpstr>
      </vt:variant>
      <vt:variant>
        <vt:i4>7</vt:i4>
      </vt:variant>
      <vt:variant>
        <vt:lpstr>幻灯片标题</vt:lpstr>
      </vt:variant>
      <vt:variant>
        <vt:i4>466</vt:i4>
      </vt:variant>
    </vt:vector>
  </HeadingPairs>
  <TitlesOfParts>
    <vt:vector size="482" baseType="lpstr">
      <vt:lpstr>Arial Unicode MS</vt:lpstr>
      <vt:lpstr>Times New Roman</vt:lpstr>
      <vt:lpstr>Arial</vt:lpstr>
      <vt:lpstr>Wingdings</vt:lpstr>
      <vt:lpstr>微软雅黑</vt:lpstr>
      <vt:lpstr>Verdana</vt:lpstr>
      <vt:lpstr>STKaiti</vt:lpstr>
      <vt:lpstr>Bell MT</vt:lpstr>
      <vt:lpstr>Apple Symbols</vt:lpstr>
      <vt:lpstr>1_默认设计模板</vt:lpstr>
      <vt:lpstr>默认设计模板</vt:lpstr>
      <vt:lpstr>2_默认设计模板</vt:lpstr>
      <vt:lpstr>3_默认设计模板</vt:lpstr>
      <vt:lpstr>4_默认设计模板</vt:lpstr>
      <vt:lpstr>5_默认设计模板</vt:lpstr>
      <vt:lpstr>6_默认设计模板</vt:lpstr>
      <vt:lpstr>Course Review</vt:lpstr>
      <vt:lpstr>PowerPoint 演示文稿</vt:lpstr>
      <vt:lpstr>PowerPoint 演示文稿</vt:lpstr>
      <vt:lpstr>PowerPoint 演示文稿</vt:lpstr>
      <vt:lpstr>PowerPoint 演示文稿</vt:lpstr>
      <vt:lpstr>PowerPoint 演示文稿</vt:lpstr>
      <vt:lpstr>PowerPoint 演示文稿</vt:lpstr>
      <vt:lpstr>Lectures 02-03</vt:lpstr>
      <vt:lpstr>Quantitative Principles</vt:lpstr>
      <vt:lpstr>Amdahl’s Law: Two Factors</vt:lpstr>
      <vt:lpstr>Amdahl’s Law</vt:lpstr>
      <vt:lpstr>Amdahl’s Law</vt:lpstr>
      <vt:lpstr>Lhadma’s Law</vt:lpstr>
      <vt:lpstr>PowerPoint 演示文稿</vt:lpstr>
      <vt:lpstr>Lectures 04-05</vt:lpstr>
      <vt:lpstr>Cache Performance</vt:lpstr>
      <vt:lpstr>Cache Performance</vt:lpstr>
      <vt:lpstr>Block Placement</vt:lpstr>
      <vt:lpstr>Block Placement</vt:lpstr>
      <vt:lpstr>Block Identification</vt:lpstr>
      <vt:lpstr>Write Strategy</vt:lpstr>
      <vt:lpstr>Write Strategy</vt:lpstr>
      <vt:lpstr>Write Strategy</vt:lpstr>
      <vt:lpstr>Write Strategy</vt:lpstr>
      <vt:lpstr>Write Strategy: Example</vt:lpstr>
      <vt:lpstr>Write Strategy: Example</vt:lpstr>
      <vt:lpstr>Avg Mem Access Time</vt:lpstr>
      <vt:lpstr>Cache Performance: Example</vt:lpstr>
      <vt:lpstr>Cache Performance: Example</vt:lpstr>
      <vt:lpstr>Cache Performance: Example</vt:lpstr>
      <vt:lpstr>Cache Performance: Example</vt:lpstr>
      <vt:lpstr>Cache Performance: Example</vt:lpstr>
      <vt:lpstr>Cache Performance: Example</vt:lpstr>
      <vt:lpstr>Root Causes of Miss Rates</vt:lpstr>
      <vt:lpstr>Six Basic Cache Optimizations</vt:lpstr>
      <vt:lpstr>Six Basic Cache Optimizations</vt:lpstr>
      <vt:lpstr>Opt #4: Multilevel Cache</vt:lpstr>
      <vt:lpstr>Opt #4: Multilevel Cache</vt:lpstr>
      <vt:lpstr>Opt #4: Multilevel Cache</vt:lpstr>
      <vt:lpstr>Opt #4: Multilevel Cache</vt:lpstr>
      <vt:lpstr>Opt #4: Multilevel Cache</vt:lpstr>
      <vt:lpstr>Opt #4: Multilevel Cache</vt:lpstr>
      <vt:lpstr>Opt #4: Multilevel Cache</vt:lpstr>
      <vt:lpstr>Six Basic Cache Optimizations</vt:lpstr>
      <vt:lpstr>PowerPoint 演示文稿</vt:lpstr>
      <vt:lpstr>PowerPoint 演示文稿</vt:lpstr>
      <vt:lpstr>Four Mem Hierarchy Q’s</vt:lpstr>
      <vt:lpstr>Four Mem Hierarchy Q’s</vt:lpstr>
      <vt:lpstr>Four Mem Hierarchy Q’s</vt:lpstr>
      <vt:lpstr>Four Mem Hierarchy Q’s</vt:lpstr>
      <vt:lpstr>Four Mem Hierarchy Q’s</vt:lpstr>
      <vt:lpstr>Four Memory Hierarchy Q’s</vt:lpstr>
      <vt:lpstr>Four Mem Hierarchy Q’s</vt:lpstr>
      <vt:lpstr>PowerPoint 演示文稿</vt:lpstr>
      <vt:lpstr>PowerPoint 演示文稿</vt:lpstr>
      <vt:lpstr>Page Table ?</vt:lpstr>
      <vt:lpstr>Page Table ?</vt:lpstr>
      <vt:lpstr>Page Table ?</vt:lpstr>
      <vt:lpstr>PowerPoint 演示文稿</vt:lpstr>
      <vt:lpstr>Learn from History</vt:lpstr>
      <vt:lpstr>TLB</vt:lpstr>
      <vt:lpstr>PowerPoint 演示文稿</vt:lpstr>
      <vt:lpstr>Address Translation</vt:lpstr>
      <vt:lpstr>Address Translation</vt:lpstr>
      <vt:lpstr>Address Translation</vt:lpstr>
      <vt:lpstr>Address Translation</vt:lpstr>
      <vt:lpstr>Address Translation</vt:lpstr>
      <vt:lpstr>Address Translation</vt:lpstr>
      <vt:lpstr>Physically vs Virtually Tagged </vt:lpstr>
      <vt:lpstr>Ten Advanced Cache Opts</vt:lpstr>
      <vt:lpstr>Ten Advanced Cache Opts</vt:lpstr>
      <vt:lpstr>Opt #1: Small and Simple First-Level Caches</vt:lpstr>
      <vt:lpstr>Opt #2: Way Prediction</vt:lpstr>
      <vt:lpstr>Opt #3: Pipelined Access</vt:lpstr>
      <vt:lpstr>Opt #3: Multibanked Caches</vt:lpstr>
      <vt:lpstr>Opt #4: Nonblocking Caches</vt:lpstr>
      <vt:lpstr>Opt #5: Critical Word First</vt:lpstr>
      <vt:lpstr>Opt #5: Early Restart</vt:lpstr>
      <vt:lpstr>Opt #6: Merging Write Buffer</vt:lpstr>
      <vt:lpstr>Opt #7: Compiler Optimization</vt:lpstr>
      <vt:lpstr>Opt #7: Compiler Optimization</vt:lpstr>
      <vt:lpstr>Opt #7: Compiler Optimization</vt:lpstr>
      <vt:lpstr>Opt #7: Compiler Optimization</vt:lpstr>
      <vt:lpstr>Opt #8: Hardware Prefetching</vt:lpstr>
      <vt:lpstr>Opt #8: Hardware Prefetching</vt:lpstr>
      <vt:lpstr>Opt #8: Hardware Prefetching</vt:lpstr>
      <vt:lpstr>Opt #9: Compiler Prefetching</vt:lpstr>
      <vt:lpstr>Opt #10: HBM</vt:lpstr>
      <vt:lpstr>Summary of Cache Opt</vt:lpstr>
      <vt:lpstr>PowerPoint 演示文稿</vt:lpstr>
      <vt:lpstr>Lectures 06-08</vt:lpstr>
      <vt:lpstr>Example RISC-V Data Path </vt:lpstr>
      <vt:lpstr>Example RISC-V Data Path </vt:lpstr>
      <vt:lpstr>Pipeline Hazards</vt:lpstr>
      <vt:lpstr>Structural Hazard</vt:lpstr>
      <vt:lpstr>Data Hazard</vt:lpstr>
      <vt:lpstr>PowerPoint 演示文稿</vt:lpstr>
      <vt:lpstr>Parallel Instructions</vt:lpstr>
      <vt:lpstr>Dependent Instructions</vt:lpstr>
      <vt:lpstr>Dependence</vt:lpstr>
      <vt:lpstr>Data Dependence</vt:lpstr>
      <vt:lpstr>Data Dependence</vt:lpstr>
      <vt:lpstr>Data Dependence</vt:lpstr>
      <vt:lpstr>Data Dependence</vt:lpstr>
      <vt:lpstr>Name Dependence</vt:lpstr>
      <vt:lpstr>Name Dependence</vt:lpstr>
      <vt:lpstr>Name Dependence</vt:lpstr>
      <vt:lpstr>Name Dependence</vt:lpstr>
      <vt:lpstr>Name Dependence</vt:lpstr>
      <vt:lpstr>Data Hazard</vt:lpstr>
      <vt:lpstr>Data Hazard</vt:lpstr>
      <vt:lpstr>Control Dependences</vt:lpstr>
      <vt:lpstr>Dependences  vs Hazards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Exceptions</vt:lpstr>
      <vt:lpstr>Exceptions: Requirements</vt:lpstr>
      <vt:lpstr>Sync vs Asynch</vt:lpstr>
      <vt:lpstr>User requested vs Coerced</vt:lpstr>
      <vt:lpstr>User non/maskable</vt:lpstr>
      <vt:lpstr>Within vs Between instr</vt:lpstr>
      <vt:lpstr>Resume vs Terminate</vt:lpstr>
      <vt:lpstr>Precise vs Imprecise</vt:lpstr>
      <vt:lpstr>CSR: Control Status Register</vt:lpstr>
      <vt:lpstr>PowerPoint 演示文稿</vt:lpstr>
      <vt:lpstr>Control Hazard</vt:lpstr>
      <vt:lpstr>Branch Hazard</vt:lpstr>
      <vt:lpstr>Branch Hazard</vt:lpstr>
      <vt:lpstr>Branch Hazard: Solutions</vt:lpstr>
      <vt:lpstr>Branch Hazard: Solutions</vt:lpstr>
      <vt:lpstr>Branch Hazard: Solutions</vt:lpstr>
      <vt:lpstr>Branch Hazard: Solutions</vt:lpstr>
      <vt:lpstr>Branch Hazard: Solutions</vt:lpstr>
      <vt:lpstr>Branch Hazard: Solutions</vt:lpstr>
      <vt:lpstr>Branch Hazard: Solutions</vt:lpstr>
      <vt:lpstr>Branch Hazard: Solutions</vt:lpstr>
      <vt:lpstr>Branch Hazard: Solutions</vt:lpstr>
      <vt:lpstr>Branch Hazard: Solutions</vt:lpstr>
      <vt:lpstr> how to handle data hazard?</vt:lpstr>
      <vt:lpstr> break the rule</vt:lpstr>
      <vt:lpstr> dynamic scheduling</vt:lpstr>
      <vt:lpstr>Dynamic Scheduling</vt:lpstr>
      <vt:lpstr>Dynamic Scheduling</vt:lpstr>
      <vt:lpstr>Dynamic Scheduling</vt:lpstr>
      <vt:lpstr>Scoreboarding</vt:lpstr>
      <vt:lpstr>Instruction Status</vt:lpstr>
      <vt:lpstr>Instruction Status</vt:lpstr>
      <vt:lpstr>Instruction Status</vt:lpstr>
      <vt:lpstr>Instruction Status</vt:lpstr>
      <vt:lpstr>Instruction Status</vt:lpstr>
      <vt:lpstr>Functional Unit Status</vt:lpstr>
      <vt:lpstr>Register Result Status</vt:lpstr>
      <vt:lpstr>Scoreboard Example</vt:lpstr>
      <vt:lpstr>Scoreboard Example</vt:lpstr>
      <vt:lpstr>Scoreboard Example</vt:lpstr>
      <vt:lpstr>Scoreboard Example</vt:lpstr>
      <vt:lpstr>Scoreboard Example</vt:lpstr>
      <vt:lpstr>Scoreboard Example</vt:lpstr>
      <vt:lpstr>Scoreboard Example</vt:lpstr>
      <vt:lpstr>Scoreboard Example</vt:lpstr>
      <vt:lpstr>Scoreboard Example</vt:lpstr>
      <vt:lpstr>Scoreboard Example</vt:lpstr>
      <vt:lpstr>Scoreboard Example</vt:lpstr>
      <vt:lpstr>Scoreboard Example</vt:lpstr>
      <vt:lpstr>Scoreboard Example</vt:lpstr>
      <vt:lpstr>Tomasulo’s Algorithm</vt:lpstr>
      <vt:lpstr>Tomasulo’s Algorithm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Register Renaming</vt:lpstr>
      <vt:lpstr>RAW Hazard</vt:lpstr>
      <vt:lpstr>RAW Hazard</vt:lpstr>
      <vt:lpstr>WAR Hazard</vt:lpstr>
      <vt:lpstr>WAW Hazard</vt:lpstr>
      <vt:lpstr>WAR/WAW Hazard</vt:lpstr>
      <vt:lpstr> how to rename registers?</vt:lpstr>
      <vt:lpstr> how to rename registers?</vt:lpstr>
      <vt:lpstr> how to rename registers?</vt:lpstr>
      <vt:lpstr>WAR/WAW Hazard</vt:lpstr>
      <vt:lpstr>WAR/WAW Hazard</vt:lpstr>
      <vt:lpstr>WAR/WAW Hazard</vt:lpstr>
      <vt:lpstr>WAR/WAW Hazard</vt:lpstr>
      <vt:lpstr>WAR/WAW Hazard</vt:lpstr>
      <vt:lpstr>Register Renaming</vt:lpstr>
      <vt:lpstr>Register Renaming</vt:lpstr>
      <vt:lpstr>Register Renaming</vt:lpstr>
      <vt:lpstr>Register Renaming</vt:lpstr>
      <vt:lpstr>Register Renaming</vt:lpstr>
      <vt:lpstr>Register Renaming</vt:lpstr>
      <vt:lpstr>Register Renaming</vt:lpstr>
      <vt:lpstr>Register Renaming</vt:lpstr>
      <vt:lpstr>Register Renaming</vt:lpstr>
      <vt:lpstr>Register Renaming</vt:lpstr>
      <vt:lpstr>Register Renaming</vt:lpstr>
      <vt:lpstr>Register Renaming</vt:lpstr>
      <vt:lpstr>Register Renaming</vt:lpstr>
      <vt:lpstr>Register Renaming</vt:lpstr>
      <vt:lpstr>Register Renaming</vt:lpstr>
      <vt:lpstr>Register Renaming</vt:lpstr>
      <vt:lpstr>Register Renaming</vt:lpstr>
      <vt:lpstr> in-order vs out-of-order!</vt:lpstr>
      <vt:lpstr> how to tomasulo?</vt:lpstr>
      <vt:lpstr>PowerPoint 演示文稿</vt:lpstr>
      <vt:lpstr>PowerPoint 演示文稿</vt:lpstr>
      <vt:lpstr>Tomasulo’s Algorithm</vt:lpstr>
      <vt:lpstr>Tomasulo’s Algorithm</vt:lpstr>
      <vt:lpstr>Tomasulo’s Algorithm</vt:lpstr>
      <vt:lpstr>Tomasulo’s Algorithm</vt:lpstr>
      <vt:lpstr>Reservation Station Status</vt:lpstr>
      <vt:lpstr>Reservation Station Status</vt:lpstr>
      <vt:lpstr>Register File Status</vt:lpstr>
      <vt:lpstr>Load/Store Buffer Status</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Tomasulo Example</vt:lpstr>
      <vt:lpstr> how to tomasulo with static?</vt:lpstr>
      <vt:lpstr>Tomasulo &amp; Loop Unrolling</vt:lpstr>
      <vt:lpstr>Tomasulo &amp; Loop Unrolling</vt:lpstr>
      <vt:lpstr> how to tomasulo with static?</vt:lpstr>
      <vt:lpstr> how to tomasulo with static?</vt:lpstr>
      <vt:lpstr> how to exec before resolved? </vt:lpstr>
      <vt:lpstr> how to exec before resolved? </vt:lpstr>
      <vt:lpstr> how to exec before resolved? </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Speculation Example</vt:lpstr>
      <vt:lpstr>Speculation Example</vt:lpstr>
      <vt:lpstr>Speculation Example</vt:lpstr>
      <vt:lpstr>Speculation Example</vt:lpstr>
      <vt:lpstr>Speculation Example</vt:lpstr>
      <vt:lpstr>Speculation Example</vt:lpstr>
      <vt:lpstr>Speculation Example</vt:lpstr>
      <vt:lpstr>Speculation Example</vt:lpstr>
      <vt:lpstr>Speculation &amp; Loop Unrolling</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Hardware Speculation</vt:lpstr>
      <vt:lpstr>PowerPoint 演示文稿</vt:lpstr>
      <vt:lpstr>PowerPoint 演示文稿</vt:lpstr>
      <vt:lpstr>Ideal IPC &amp; 1 Data Path = 1 </vt:lpstr>
      <vt:lpstr>Ideal IPC &amp; 1 Data Path &gt; 1 </vt:lpstr>
      <vt:lpstr>Multiple Issue</vt:lpstr>
      <vt:lpstr>VLIW vs Superscalar</vt:lpstr>
      <vt:lpstr>PowerPoint 演示文稿</vt:lpstr>
      <vt:lpstr>Further Example</vt:lpstr>
      <vt:lpstr>Further Example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Further Example</vt:lpstr>
      <vt:lpstr>Further Example</vt:lpstr>
      <vt:lpstr>Further Example</vt:lpstr>
      <vt:lpstr>Further Example</vt:lpstr>
      <vt:lpstr> how to diff?</vt:lpstr>
      <vt:lpstr>Scoreboarding</vt:lpstr>
      <vt:lpstr>Tomasulo</vt:lpstr>
      <vt:lpstr>Tomasulo</vt:lpstr>
      <vt:lpstr>Tomasulo+Speculation</vt:lpstr>
      <vt:lpstr>PowerPoint 演示文稿</vt:lpstr>
      <vt:lpstr>Lectures 09-10</vt:lpstr>
      <vt:lpstr>Data-Level Parallelism </vt:lpstr>
      <vt:lpstr>Data-Level Parallelism </vt:lpstr>
      <vt:lpstr>PowerPoint 演示文稿</vt:lpstr>
      <vt:lpstr>Vector Execution Time</vt:lpstr>
      <vt:lpstr>Vector Execution Time</vt:lpstr>
      <vt:lpstr>Vector Execution Time</vt:lpstr>
      <vt:lpstr>Vector Execution Time</vt:lpstr>
      <vt:lpstr>Vector Execution Time</vt:lpstr>
      <vt:lpstr>Vector Execution Time</vt:lpstr>
      <vt:lpstr>PowerPoint 演示文稿</vt:lpstr>
      <vt:lpstr>PowerPoint 演示文稿</vt:lpstr>
      <vt:lpstr>PowerPoint 演示文稿</vt:lpstr>
      <vt:lpstr>PowerPoint 演示文稿</vt:lpstr>
      <vt:lpstr>PowerPoint 演示文稿</vt:lpstr>
      <vt:lpstr>Lectures 11-13</vt:lpstr>
      <vt:lpstr>Multiprocessor Architecture</vt:lpstr>
      <vt:lpstr>Centralized Shared-Memory</vt:lpstr>
      <vt:lpstr>Centralized Shared-Memory</vt:lpstr>
      <vt:lpstr>Centralized Shared-Memory</vt:lpstr>
      <vt:lpstr>Centralized Shared-Memory</vt:lpstr>
      <vt:lpstr>Centralized Shared-Memory</vt:lpstr>
      <vt:lpstr>Cache Coherence Problem</vt:lpstr>
      <vt:lpstr>Cache Coherence Problem</vt:lpstr>
      <vt:lpstr>Cache Coherence Problem</vt:lpstr>
      <vt:lpstr>Coherence Property: 1/3</vt:lpstr>
      <vt:lpstr>Coherence Property: 2/3</vt:lpstr>
      <vt:lpstr>Coherence Property: 3/3</vt:lpstr>
      <vt:lpstr>Consistency</vt:lpstr>
      <vt:lpstr>Consistency</vt:lpstr>
      <vt:lpstr>how to enforce coherence? </vt:lpstr>
      <vt:lpstr>Cache Coherence Protocols</vt:lpstr>
      <vt:lpstr>Snooping Coherence Protocol</vt:lpstr>
      <vt:lpstr>Snooping Coherence Protocol</vt:lpstr>
      <vt:lpstr>Snooping Coherence Protocol</vt:lpstr>
      <vt:lpstr>Snooping Coherence Protocol</vt:lpstr>
      <vt:lpstr>Snooping Coherence Protocol</vt:lpstr>
      <vt:lpstr>Snooping Coherence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PowerPoint 演示文稿</vt:lpstr>
      <vt:lpstr>PowerPoint 演示文稿</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Write Invalidate Protocol</vt:lpstr>
      <vt:lpstr>Directory Protocol</vt:lpstr>
      <vt:lpstr>Directory Protocol</vt:lpstr>
      <vt:lpstr> Consistency?</vt:lpstr>
      <vt:lpstr> Consistency?</vt:lpstr>
      <vt:lpstr> Consistency?</vt:lpstr>
      <vt:lpstr> synchronization|consistency</vt:lpstr>
      <vt:lpstr> synchronization|consistency</vt:lpstr>
      <vt:lpstr>Mutex Lock</vt:lpstr>
      <vt:lpstr>Mutex Lock</vt:lpstr>
      <vt:lpstr> how to lock in hardware?</vt:lpstr>
      <vt:lpstr>Atomic Exchange</vt:lpstr>
      <vt:lpstr>Atomic Exchange</vt:lpstr>
      <vt:lpstr>Atomic Exchange</vt:lpstr>
      <vt:lpstr>Load Reservation: lr</vt:lpstr>
      <vt:lpstr>Store Conditional: sc</vt:lpstr>
      <vt:lpstr>How to Detect?</vt:lpstr>
      <vt:lpstr>How to Detect?</vt:lpstr>
      <vt:lpstr>Atomic Exchange Example</vt:lpstr>
      <vt:lpstr>Atomic Exchange Example</vt:lpstr>
      <vt:lpstr>Atomic Exchange Example</vt:lpstr>
      <vt:lpstr>Atomic Exchange Example</vt:lpstr>
      <vt:lpstr>Atomic Exchange Example</vt:lpstr>
      <vt:lpstr>Atomic Exchange Example</vt:lpstr>
      <vt:lpstr>Atomic Exchange Example</vt:lpstr>
      <vt:lpstr>Atomic Exchange Example</vt:lpstr>
      <vt:lpstr>Spin Locks</vt:lpstr>
      <vt:lpstr>Atomic Fetch-and-Increment</vt:lpstr>
      <vt:lpstr>PowerPoint 演示文稿</vt:lpstr>
      <vt:lpstr>PowerPoint 演示文稿</vt:lpstr>
      <vt:lpstr>PowerPoint 演示文稿</vt:lpstr>
      <vt:lpstr>PowerPoint 演示文稿</vt:lpstr>
      <vt:lpstr>PowerPoint 演示文稿</vt:lpstr>
      <vt:lpstr>Spin Locks using Coherence</vt:lpstr>
      <vt:lpstr>Spin Locks using Coherence</vt:lpstr>
      <vt:lpstr>PowerPoint 演示文稿</vt:lpstr>
      <vt:lpstr>Synchronized Program</vt:lpstr>
      <vt:lpstr>Synchronized Program</vt:lpstr>
      <vt:lpstr> what about unshared data?</vt:lpstr>
      <vt:lpstr> should they be ordered?</vt:lpstr>
      <vt:lpstr> especially on multiprocessor</vt:lpstr>
      <vt:lpstr>Sequential Consistency</vt:lpstr>
      <vt:lpstr>Sequential Consistency</vt:lpstr>
      <vt:lpstr>Sequential Consistency</vt:lpstr>
      <vt:lpstr>Sequential Consistency</vt:lpstr>
      <vt:lpstr> how to speedup consistency?</vt:lpstr>
      <vt:lpstr>Relaxed Consistency</vt:lpstr>
      <vt:lpstr>Orderings</vt:lpstr>
      <vt:lpstr>Ordinary Orderings</vt:lpstr>
      <vt:lpstr>Ordinary Orderings</vt:lpstr>
      <vt:lpstr>Synchronization Orderings</vt:lpstr>
      <vt:lpstr>Synchronization Orderings</vt:lpstr>
      <vt:lpstr>Orderings vs Consistency</vt:lpstr>
      <vt:lpstr>Orderings vs Consistency</vt:lpstr>
      <vt:lpstr>Orderings vs Consistency</vt:lpstr>
      <vt:lpstr>Orderings vs Consistency</vt:lpstr>
      <vt:lpstr>Orderings vs Consistency</vt:lpstr>
      <vt:lpstr>Orderings vs Consistency</vt:lpstr>
      <vt:lpstr>Orderings vs Consistency</vt:lpstr>
      <vt:lpstr>Orderings vs Consistency</vt:lpstr>
      <vt:lpstr>PowerPoint 演示文稿</vt:lpstr>
      <vt:lpstr>#What’s More</vt:lpstr>
      <vt:lpstr>PowerPoint 演示文稿</vt:lpstr>
      <vt:lpstr>Reminder</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dc:creator>
  <cp:lastModifiedBy>严 寒</cp:lastModifiedBy>
  <cp:revision>2874</cp:revision>
  <cp:lastPrinted>1601-01-01T00:00:00Z</cp:lastPrinted>
  <dcterms:created xsi:type="dcterms:W3CDTF">1601-01-01T00:00:00Z</dcterms:created>
  <dcterms:modified xsi:type="dcterms:W3CDTF">2023-02-19T17:47:14Z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